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b" ContentType="application/vnd.ms-excel.sheet.binary.macroEnabled.12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tags/tag8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1" r:id="rId6"/>
  </p:sldMasterIdLst>
  <p:notesMasterIdLst>
    <p:notesMasterId r:id="rId19"/>
  </p:notesMasterIdLst>
  <p:handoutMasterIdLst>
    <p:handoutMasterId r:id="rId20"/>
  </p:handoutMasterIdLst>
  <p:sldIdLst>
    <p:sldId id="751" r:id="rId7"/>
    <p:sldId id="736" r:id="rId8"/>
    <p:sldId id="737" r:id="rId9"/>
    <p:sldId id="742" r:id="rId10"/>
    <p:sldId id="747" r:id="rId11"/>
    <p:sldId id="741" r:id="rId12"/>
    <p:sldId id="762" r:id="rId13"/>
    <p:sldId id="745" r:id="rId14"/>
    <p:sldId id="758" r:id="rId15"/>
    <p:sldId id="759" r:id="rId16"/>
    <p:sldId id="757" r:id="rId17"/>
    <p:sldId id="738" r:id="rId18"/>
  </p:sldIdLst>
  <p:sldSz cx="12192000" cy="6858000"/>
  <p:notesSz cx="6797675" cy="9928225"/>
  <p:custDataLst>
    <p:tags r:id="rId21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CE6F55AF-A2AE-4C08-8483-CE1E13F97491}">
          <p14:sldIdLst>
            <p14:sldId id="751"/>
            <p14:sldId id="736"/>
            <p14:sldId id="737"/>
            <p14:sldId id="742"/>
            <p14:sldId id="747"/>
            <p14:sldId id="741"/>
          </p14:sldIdLst>
        </p14:section>
        <p14:section name="Раздел без заголовка" id="{74039792-A944-4E76-868E-E871545A395A}">
          <p14:sldIdLst>
            <p14:sldId id="762"/>
            <p14:sldId id="745"/>
            <p14:sldId id="758"/>
            <p14:sldId id="759"/>
            <p14:sldId id="757"/>
            <p14:sldId id="73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Шлитер Татьяна Юрьевна" initials="ШТЮ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FFCC"/>
    <a:srgbClr val="FBFBFB"/>
    <a:srgbClr val="008E22"/>
    <a:srgbClr val="797600"/>
    <a:srgbClr val="BFBD00"/>
    <a:srgbClr val="004A12"/>
    <a:srgbClr val="00D633"/>
    <a:srgbClr val="93FFAD"/>
    <a:srgbClr val="00BC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607" autoAdjust="0"/>
    <p:restoredTop sz="94625" autoAdjust="0"/>
  </p:normalViewPr>
  <p:slideViewPr>
    <p:cSldViewPr snapToGrid="0" showGuides="1">
      <p:cViewPr varScale="1">
        <p:scale>
          <a:sx n="106" d="100"/>
          <a:sy n="106" d="100"/>
        </p:scale>
        <p:origin x="642" y="10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85" d="100"/>
          <a:sy n="85" d="100"/>
        </p:scale>
        <p:origin x="3804" y="84"/>
      </p:cViewPr>
      <p:guideLst/>
    </p:cSldViewPr>
  </p:notesViewPr>
  <p:gridSpacing cx="59999" cy="59999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tags" Target="tags/tag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5.xml"/><Relationship Id="rId24" Type="http://schemas.openxmlformats.org/officeDocument/2006/relationships/viewProps" Target="viewProps.xml"/><Relationship Id="rId5" Type="http://schemas.openxmlformats.org/officeDocument/2006/relationships/customXml" Target="../customXml/item5.xml"/><Relationship Id="rId15" Type="http://schemas.openxmlformats.org/officeDocument/2006/relationships/slide" Target="slides/slide9.xml"/><Relationship Id="rId23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notesMaster" Target="notesMasters/notesMaster1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______Microsoft_Excel1.xlsb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______Microsoft_Excel2.xlsb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______Microsoft_Excel3.xlsb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______Microsoft_Excel4.xlsb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______Microsoft_Excel5.xlsb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______Microsoft_Excel6.xlsb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______Microsoft_Excel7.xlsb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______Microsoft_Excel8.xlsb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1702838063439065E-2"/>
          <c:y val="0.141602634467618"/>
          <c:w val="0.88021702838063443"/>
          <c:h val="0.71679473106476399"/>
        </c:manualLayout>
      </c:layout>
      <c:barChart>
        <c:barDir val="bar"/>
        <c:grouping val="stack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</c:spPr>
          <c:invertIfNegative val="0"/>
          <c:dLbls>
            <c:dLbl>
              <c:idx val="0"/>
              <c:layout>
                <c:manualLayout>
                  <c:x val="0.2570951585976628"/>
                  <c:y val="2.1953896816684962E-3"/>
                </c:manualLayout>
              </c:layout>
              <c:tx>
                <c:rich>
                  <a:bodyPr wrap="none"/>
                  <a:lstStyle/>
                  <a:p>
                    <a:pPr>
                      <a:defRPr sz="9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 smtClean="0"/>
                      <a:t>    80,228</a:t>
                    </a:r>
                    <a:endParaRPr lang="en-US" dirty="0"/>
                  </a:p>
                </c:rich>
              </c:tx>
              <c:numFmt formatCode="#,##0.0;&quot;-&quot;#,##0.0" sourceLinked="0"/>
              <c:spPr>
                <a:noFill/>
                <a:ln>
                  <a:noFill/>
                </a:ln>
              </c:sp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6209-4DAD-8964-50544C69E9EC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</c:extLst>
            </c:dLbl>
            <c:dLbl>
              <c:idx val="1"/>
              <c:layout>
                <c:manualLayout>
                  <c:x val="0.48831385642737896"/>
                  <c:y val="2.1953896816684962E-3"/>
                </c:manualLayout>
              </c:layout>
              <c:tx>
                <c:rich>
                  <a:bodyPr wrap="none"/>
                  <a:lstStyle/>
                  <a:p>
                    <a:pPr>
                      <a:defRPr sz="9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 smtClean="0"/>
                      <a:t>174</a:t>
                    </a:r>
                    <a:endParaRPr lang="en-US" dirty="0"/>
                  </a:p>
                </c:rich>
              </c:tx>
              <c:numFmt formatCode="#,##0.0;&quot;-&quot;#,##0.0" sourceLinked="0"/>
              <c:spPr>
                <a:noFill/>
                <a:ln>
                  <a:noFill/>
                </a:ln>
              </c:sp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6209-4DAD-8964-50544C69E9EC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Sheet1!$A$1:$B$1</c:f>
              <c:numCache>
                <c:formatCode>#\ ##0.0;"-"#\ ##0.0</c:formatCode>
                <c:ptCount val="2"/>
                <c:pt idx="0">
                  <c:v>84.2</c:v>
                </c:pt>
                <c:pt idx="1">
                  <c:v>170.98699999999999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6209-4DAD-8964-50544C69E9E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338684680"/>
        <c:axId val="338681936"/>
      </c:barChart>
      <c:catAx>
        <c:axId val="338684680"/>
        <c:scaling>
          <c:orientation val="maxMin"/>
        </c:scaling>
        <c:delete val="0"/>
        <c:axPos val="l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cmpd="sng" algn="ctr">
            <a:solidFill>
              <a:schemeClr val="tx1"/>
            </a:solidFill>
            <a:prstDash val="solid"/>
          </a:ln>
        </c:spPr>
        <c:crossAx val="338681936"/>
        <c:crosses val="min"/>
        <c:auto val="0"/>
        <c:lblAlgn val="ctr"/>
        <c:lblOffset val="100"/>
        <c:noMultiLvlLbl val="0"/>
      </c:catAx>
      <c:valAx>
        <c:axId val="338681936"/>
        <c:scaling>
          <c:orientation val="minMax"/>
          <c:max val="170.98699999999999"/>
          <c:min val="0"/>
        </c:scaling>
        <c:delete val="1"/>
        <c:axPos val="t"/>
        <c:numFmt formatCode="#\ ##0.0;&quot;-&quot;#\ ##0.0" sourceLinked="1"/>
        <c:majorTickMark val="out"/>
        <c:minorTickMark val="none"/>
        <c:tickLblPos val="nextTo"/>
        <c:crossAx val="338684680"/>
        <c:crosses val="min"/>
        <c:crossBetween val="between"/>
      </c:valAx>
    </c:plotArea>
    <c:plotVisOnly val="0"/>
    <c:dispBlanksAs val="gap"/>
    <c:showDLblsOverMax val="1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2271062271062272E-2"/>
          <c:y val="0.23626373626373626"/>
          <c:w val="0.74139194139194142"/>
          <c:h val="0.52747252747252749"/>
        </c:manualLayout>
      </c:layout>
      <c:barChart>
        <c:barDir val="bar"/>
        <c:grouping val="stacked"/>
        <c:varyColors val="0"/>
        <c:ser>
          <c:idx val="0"/>
          <c:order val="0"/>
          <c:spPr>
            <a:solidFill>
              <a:schemeClr val="accent4"/>
            </a:solidFill>
            <a:ln>
              <a:noFill/>
            </a:ln>
          </c:spPr>
          <c:invertIfNegative val="0"/>
          <c:dLbls>
            <c:dLbl>
              <c:idx val="0"/>
              <c:layout>
                <c:manualLayout>
                  <c:x val="0.45567765567765567"/>
                  <c:y val="3.663003663003663E-3"/>
                </c:manualLayout>
              </c:layout>
              <c:tx>
                <c:rich>
                  <a:bodyPr wrap="none"/>
                  <a:lstStyle/>
                  <a:p>
                    <a:pPr>
                      <a:defRPr sz="9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 smtClean="0"/>
                      <a:t>43,058</a:t>
                    </a:r>
                    <a:endParaRPr lang="en-US" dirty="0"/>
                  </a:p>
                </c:rich>
              </c:tx>
              <c:numFmt formatCode="#,##0.00;&quot;-&quot;#,##0.00" sourceLinked="0"/>
              <c:spPr>
                <a:noFill/>
                <a:ln>
                  <a:noFill/>
                </a:ln>
              </c:sp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D046-4936-96C0-6384BDB62741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Sheet1!$A$1</c:f>
              <c:numCache>
                <c:formatCode>General</c:formatCode>
                <c:ptCount val="1"/>
                <c:pt idx="0">
                  <c:v>44.72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D046-4936-96C0-6384BDB6274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338684288"/>
        <c:axId val="338682720"/>
      </c:barChart>
      <c:catAx>
        <c:axId val="338684288"/>
        <c:scaling>
          <c:orientation val="maxMin"/>
        </c:scaling>
        <c:delete val="0"/>
        <c:axPos val="l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cmpd="sng" algn="ctr">
            <a:solidFill>
              <a:schemeClr val="tx1"/>
            </a:solidFill>
            <a:prstDash val="solid"/>
          </a:ln>
        </c:spPr>
        <c:crossAx val="338682720"/>
        <c:crosses val="min"/>
        <c:auto val="0"/>
        <c:lblAlgn val="ctr"/>
        <c:lblOffset val="100"/>
        <c:noMultiLvlLbl val="0"/>
      </c:catAx>
      <c:valAx>
        <c:axId val="338682720"/>
        <c:scaling>
          <c:orientation val="minMax"/>
          <c:max val="44.72"/>
          <c:min val="0"/>
        </c:scaling>
        <c:delete val="1"/>
        <c:axPos val="t"/>
        <c:numFmt formatCode="General" sourceLinked="1"/>
        <c:majorTickMark val="out"/>
        <c:minorTickMark val="none"/>
        <c:tickLblPos val="nextTo"/>
        <c:crossAx val="338684288"/>
        <c:crosses val="min"/>
        <c:crossBetween val="between"/>
      </c:valAx>
    </c:plotArea>
    <c:plotVisOnly val="0"/>
    <c:dispBlanksAs val="gap"/>
    <c:showDLblsOverMax val="1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9249329758713138"/>
          <c:y val="0.22872340425531915"/>
          <c:w val="0.46327077747989276"/>
          <c:h val="0.54255319148936165"/>
        </c:manualLayout>
      </c:layout>
      <c:barChart>
        <c:barDir val="bar"/>
        <c:grouping val="stacked"/>
        <c:varyColors val="0"/>
        <c:ser>
          <c:idx val="0"/>
          <c:order val="0"/>
          <c:spPr>
            <a:solidFill>
              <a:srgbClr val="808080"/>
            </a:solidFill>
            <a:ln w="9525" cmpd="sng" algn="ctr">
              <a:solidFill>
                <a:schemeClr val="bg1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0.32064343163538872"/>
                  <c:y val="3.5460992907801418E-3"/>
                </c:manualLayout>
              </c:layout>
              <c:tx>
                <c:rich>
                  <a:bodyPr wrap="none"/>
                  <a:lstStyle/>
                  <a:p>
                    <a:pPr>
                      <a:defRPr sz="9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 smtClean="0"/>
                      <a:t>4051,79</a:t>
                    </a:r>
                    <a:endParaRPr lang="en-US" dirty="0"/>
                  </a:p>
                </c:rich>
              </c:tx>
              <c:numFmt formatCode="#,##0.00;&quot;-&quot;#,##0.00" sourceLinked="0"/>
              <c:spPr>
                <a:noFill/>
                <a:ln>
                  <a:noFill/>
                </a:ln>
              </c:sp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6C41-4121-BED2-4D0E928C94E4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Sheet1!$A$1</c:f>
              <c:numCache>
                <c:formatCode>General</c:formatCode>
                <c:ptCount val="1"/>
                <c:pt idx="0">
                  <c:v>3823.5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6C41-4121-BED2-4D0E928C94E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338683504"/>
        <c:axId val="338685072"/>
      </c:barChart>
      <c:catAx>
        <c:axId val="338683504"/>
        <c:scaling>
          <c:orientation val="maxMin"/>
        </c:scaling>
        <c:delete val="0"/>
        <c:axPos val="l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cmpd="sng" algn="ctr">
            <a:solidFill>
              <a:schemeClr val="tx1"/>
            </a:solidFill>
            <a:prstDash val="solid"/>
          </a:ln>
        </c:spPr>
        <c:crossAx val="338685072"/>
        <c:crosses val="min"/>
        <c:auto val="0"/>
        <c:lblAlgn val="ctr"/>
        <c:lblOffset val="100"/>
        <c:noMultiLvlLbl val="0"/>
      </c:catAx>
      <c:valAx>
        <c:axId val="338685072"/>
        <c:scaling>
          <c:orientation val="minMax"/>
          <c:max val="3823.5"/>
          <c:min val="0"/>
        </c:scaling>
        <c:delete val="1"/>
        <c:axPos val="t"/>
        <c:numFmt formatCode="General" sourceLinked="1"/>
        <c:majorTickMark val="out"/>
        <c:minorTickMark val="none"/>
        <c:tickLblPos val="nextTo"/>
        <c:crossAx val="338683504"/>
        <c:crosses val="min"/>
        <c:crossBetween val="between"/>
      </c:valAx>
    </c:plotArea>
    <c:plotVisOnly val="0"/>
    <c:dispBlanksAs val="gap"/>
    <c:showDLblsOverMax val="1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9544235924932977"/>
          <c:y val="0.19111111111111112"/>
          <c:w val="0.26809651474530832"/>
          <c:h val="0.61777777777777776"/>
        </c:manualLayout>
      </c:layout>
      <c:barChart>
        <c:barDir val="bar"/>
        <c:grouping val="stacked"/>
        <c:varyColors val="0"/>
        <c:ser>
          <c:idx val="0"/>
          <c:order val="0"/>
          <c:spPr>
            <a:solidFill>
              <a:schemeClr val="accent5"/>
            </a:solidFill>
            <a:ln>
              <a:noFill/>
            </a:ln>
          </c:spPr>
          <c:invertIfNegative val="0"/>
          <c:dLbls>
            <c:dLbl>
              <c:idx val="0"/>
              <c:layout>
                <c:manualLayout>
                  <c:x val="0.21769436997319036"/>
                  <c:y val="2.9629629629629628E-3"/>
                </c:manualLayout>
              </c:layout>
              <c:numFmt formatCode="#,##0.00;&quot;-&quot;#,##0.0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0FD1-403A-96DA-55347B9545C6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</c:extLst>
            </c:dLbl>
            <c:dLbl>
              <c:idx val="1"/>
              <c:layout>
                <c:manualLayout>
                  <c:x val="0.2230563002680965"/>
                  <c:y val="2.9629629629629628E-3"/>
                </c:manualLayout>
              </c:layout>
              <c:numFmt formatCode="#,##0.00;&quot;-&quot;#,##0.0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  <a:sym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0FD1-403A-96DA-55347B9545C6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Sheet1!$A$1:$B$1</c:f>
              <c:numCache>
                <c:formatCode>General</c:formatCode>
                <c:ptCount val="2"/>
                <c:pt idx="0">
                  <c:v>1832.67</c:v>
                </c:pt>
                <c:pt idx="1">
                  <c:v>1908.69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0FD1-403A-96DA-55347B9545C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336703488"/>
        <c:axId val="336700744"/>
      </c:barChart>
      <c:catAx>
        <c:axId val="336703488"/>
        <c:scaling>
          <c:orientation val="maxMin"/>
        </c:scaling>
        <c:delete val="0"/>
        <c:axPos val="l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cmpd="sng" algn="ctr">
            <a:solidFill>
              <a:schemeClr val="tx1"/>
            </a:solidFill>
            <a:prstDash val="solid"/>
          </a:ln>
        </c:spPr>
        <c:crossAx val="336700744"/>
        <c:crosses val="min"/>
        <c:auto val="0"/>
        <c:lblAlgn val="ctr"/>
        <c:lblOffset val="100"/>
        <c:noMultiLvlLbl val="0"/>
      </c:catAx>
      <c:valAx>
        <c:axId val="336700744"/>
        <c:scaling>
          <c:orientation val="minMax"/>
          <c:max val="1908.69"/>
          <c:min val="0"/>
        </c:scaling>
        <c:delete val="1"/>
        <c:axPos val="t"/>
        <c:numFmt formatCode="General" sourceLinked="1"/>
        <c:majorTickMark val="out"/>
        <c:minorTickMark val="none"/>
        <c:tickLblPos val="nextTo"/>
        <c:crossAx val="336703488"/>
        <c:crosses val="min"/>
        <c:crossBetween val="between"/>
      </c:valAx>
    </c:plotArea>
    <c:plotVisOnly val="0"/>
    <c:dispBlanksAs val="gap"/>
    <c:showDLblsOverMax val="1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4.701627486437613E-2"/>
          <c:y val="0.2179054054054054"/>
          <c:w val="0.8309222423146474"/>
          <c:h val="0.56418918918918914"/>
        </c:manualLayout>
      </c:layout>
      <c:barChart>
        <c:barDir val="bar"/>
        <c:grouping val="stacked"/>
        <c:varyColors val="0"/>
        <c:ser>
          <c:idx val="0"/>
          <c:order val="0"/>
          <c:spPr>
            <a:solidFill>
              <a:schemeClr val="accent6"/>
            </a:solidFill>
            <a:ln>
              <a:noFill/>
            </a:ln>
          </c:spPr>
          <c:invertIfNegative val="0"/>
          <c:dLbls>
            <c:dLbl>
              <c:idx val="0"/>
              <c:layout>
                <c:manualLayout>
                  <c:x val="0.47468354430379744"/>
                  <c:y val="3.3783783783783786E-3"/>
                </c:manualLayout>
              </c:layout>
              <c:tx>
                <c:rich>
                  <a:bodyPr wrap="none"/>
                  <a:lstStyle/>
                  <a:p>
                    <a:pPr>
                      <a:defRPr sz="9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 smtClean="0"/>
                      <a:t>94</a:t>
                    </a:r>
                    <a:endParaRPr lang="en-US" dirty="0"/>
                  </a:p>
                </c:rich>
              </c:tx>
              <c:numFmt formatCode="#,##0;&quot;-&quot;#,##0" sourceLinked="0"/>
              <c:spPr>
                <a:noFill/>
                <a:ln>
                  <a:noFill/>
                </a:ln>
              </c:sp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19D2-44DC-ABDB-976D6F3973D4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Sheet1!$A$1</c:f>
              <c:numCache>
                <c:formatCode>General</c:formatCode>
                <c:ptCount val="1"/>
                <c:pt idx="0">
                  <c:v>86.787000000000006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19D2-44DC-ABDB-976D6F3973D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336701528"/>
        <c:axId val="336702312"/>
      </c:barChart>
      <c:catAx>
        <c:axId val="336701528"/>
        <c:scaling>
          <c:orientation val="maxMin"/>
        </c:scaling>
        <c:delete val="0"/>
        <c:axPos val="l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cmpd="sng" algn="ctr">
            <a:solidFill>
              <a:schemeClr val="tx1"/>
            </a:solidFill>
            <a:prstDash val="solid"/>
          </a:ln>
        </c:spPr>
        <c:crossAx val="336702312"/>
        <c:crosses val="min"/>
        <c:auto val="0"/>
        <c:lblAlgn val="ctr"/>
        <c:lblOffset val="100"/>
        <c:noMultiLvlLbl val="0"/>
      </c:catAx>
      <c:valAx>
        <c:axId val="336702312"/>
        <c:scaling>
          <c:orientation val="minMax"/>
          <c:max val="86.787000000000006"/>
          <c:min val="0"/>
        </c:scaling>
        <c:delete val="1"/>
        <c:axPos val="t"/>
        <c:numFmt formatCode="General" sourceLinked="1"/>
        <c:majorTickMark val="out"/>
        <c:minorTickMark val="none"/>
        <c:tickLblPos val="nextTo"/>
        <c:crossAx val="336701528"/>
        <c:crosses val="min"/>
        <c:crossBetween val="between"/>
      </c:valAx>
    </c:plotArea>
    <c:plotVisOnly val="0"/>
    <c:dispBlanksAs val="gap"/>
    <c:showDLblsOverMax val="1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9082774049217001E-2"/>
          <c:y val="2.9082774049217001E-2"/>
          <c:w val="0.94183445190156601"/>
          <c:h val="0.94183445190156601"/>
        </c:manualLayout>
      </c:layout>
      <c:pieChart>
        <c:varyColors val="0"/>
        <c:ser>
          <c:idx val="0"/>
          <c:order val="0"/>
          <c:dPt>
            <c:idx val="0"/>
            <c:bubble3D val="0"/>
            <c:spPr>
              <a:solidFill>
                <a:srgbClr val="808080"/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373D-463F-A438-84419A7CFA8E}"/>
              </c:ext>
            </c:extLst>
          </c:dPt>
          <c:dPt>
            <c:idx val="1"/>
            <c:bubble3D val="0"/>
            <c:spPr>
              <a:solidFill>
                <a:srgbClr val="969696"/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373D-463F-A438-84419A7CFA8E}"/>
              </c:ext>
            </c:extLst>
          </c:dPt>
          <c:dPt>
            <c:idx val="2"/>
            <c:bubble3D val="0"/>
            <c:spPr>
              <a:solidFill>
                <a:srgbClr val="C0C0C0"/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373D-463F-A438-84419A7CFA8E}"/>
              </c:ext>
            </c:extLst>
          </c:dPt>
          <c:dPt>
            <c:idx val="3"/>
            <c:bubble3D val="0"/>
            <c:spPr>
              <a:solidFill>
                <a:srgbClr val="364D6E"/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373D-463F-A438-84419A7CFA8E}"/>
              </c:ext>
            </c:extLst>
          </c:dPt>
          <c:dPt>
            <c:idx val="4"/>
            <c:bubble3D val="0"/>
            <c:spPr>
              <a:solidFill>
                <a:srgbClr val="4C6C9C"/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373D-463F-A438-84419A7CFA8E}"/>
              </c:ext>
            </c:extLst>
          </c:dPt>
          <c:dPt>
            <c:idx val="5"/>
            <c:bubble3D val="0"/>
            <c:spPr>
              <a:solidFill>
                <a:srgbClr val="DFE5EF"/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373D-463F-A438-84419A7CFA8E}"/>
              </c:ext>
            </c:extLst>
          </c:dPt>
          <c:dPt>
            <c:idx val="6"/>
            <c:bubble3D val="0"/>
            <c:spPr>
              <a:solidFill>
                <a:schemeClr val="accent1"/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373D-463F-A438-84419A7CFA8E}"/>
              </c:ext>
            </c:extLst>
          </c:dPt>
          <c:val>
            <c:numRef>
              <c:f>Sheet1!$A$1:$A$7</c:f>
              <c:numCache>
                <c:formatCode>General</c:formatCode>
                <c:ptCount val="7"/>
                <c:pt idx="0">
                  <c:v>58.221468716614801</c:v>
                </c:pt>
                <c:pt idx="1">
                  <c:v>6.9069627014724331</c:v>
                </c:pt>
                <c:pt idx="2">
                  <c:v>2.2992243021041383</c:v>
                </c:pt>
                <c:pt idx="3">
                  <c:v>25.342561196525615</c:v>
                </c:pt>
                <c:pt idx="4">
                  <c:v>4.0364159970272651</c:v>
                </c:pt>
                <c:pt idx="5">
                  <c:v>0.28333875238051004</c:v>
                </c:pt>
                <c:pt idx="6">
                  <c:v>2.9100283338752377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373D-463F-A438-84419A7CFA8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plotVisOnly val="0"/>
    <c:dispBlanksAs val="gap"/>
    <c:showDLblsOverMax val="1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24622030237581E-2"/>
          <c:y val="0.18235294117647058"/>
          <c:w val="0.95507559395248376"/>
          <c:h val="0.69117647058823528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</c:spPr>
          <c:invertIfNegative val="0"/>
          <c:dLbls>
            <c:dLbl>
              <c:idx val="0"/>
              <c:layout>
                <c:manualLayout>
                  <c:x val="0"/>
                  <c:y val="-0.39215686274509803"/>
                </c:manualLayout>
              </c:layout>
              <c:tx>
                <c:rich>
                  <a:bodyPr wrap="none"/>
                  <a:lstStyle/>
                  <a:p>
                    <a:pPr>
                      <a:defRPr sz="9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 smtClean="0"/>
                      <a:t>1865,03</a:t>
                    </a:r>
                    <a:endParaRPr lang="en-US" dirty="0"/>
                  </a:p>
                </c:rich>
              </c:tx>
              <c:numFmt formatCode="#,##0.00;&quot;-&quot;#,##0.00" sourceLinked="0"/>
              <c:spPr>
                <a:noFill/>
                <a:ln>
                  <a:noFill/>
                </a:ln>
              </c:sp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242D-4DAF-924B-1BC1293B9E51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</c:extLst>
            </c:dLbl>
            <c:dLbl>
              <c:idx val="1"/>
              <c:layout>
                <c:manualLayout>
                  <c:x val="0"/>
                  <c:y val="-0.38725490196078433"/>
                </c:manualLayout>
              </c:layout>
              <c:numFmt formatCode="#,##0.00;&quot;-&quot;#,##0.0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242D-4DAF-924B-1BC1293B9E51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Sheet1!$A$1:$B$1</c:f>
              <c:numCache>
                <c:formatCode>#\ ##0.00;"-"#\ ##0.00</c:formatCode>
                <c:ptCount val="2"/>
                <c:pt idx="0">
                  <c:v>1832.67</c:v>
                </c:pt>
                <c:pt idx="1">
                  <c:v>1804.81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242D-4DAF-924B-1BC1293B9E5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334787736"/>
        <c:axId val="334788912"/>
      </c:barChart>
      <c:catAx>
        <c:axId val="334787736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cmpd="sng" algn="ctr">
            <a:solidFill>
              <a:schemeClr val="tx1"/>
            </a:solidFill>
            <a:prstDash val="solid"/>
          </a:ln>
        </c:spPr>
        <c:crossAx val="334788912"/>
        <c:crosses val="min"/>
        <c:auto val="0"/>
        <c:lblAlgn val="ctr"/>
        <c:lblOffset val="100"/>
        <c:noMultiLvlLbl val="0"/>
      </c:catAx>
      <c:valAx>
        <c:axId val="334788912"/>
        <c:scaling>
          <c:orientation val="minMax"/>
          <c:max val="1882.82"/>
          <c:min val="0"/>
        </c:scaling>
        <c:delete val="1"/>
        <c:axPos val="l"/>
        <c:numFmt formatCode="#\ ##0.00;&quot;-&quot;#\ ##0.00" sourceLinked="1"/>
        <c:majorTickMark val="out"/>
        <c:minorTickMark val="none"/>
        <c:tickLblPos val="nextTo"/>
        <c:crossAx val="334787736"/>
        <c:crosses val="min"/>
        <c:crossBetween val="between"/>
      </c:valAx>
    </c:plotArea>
    <c:plotVisOnly val="0"/>
    <c:dispBlanksAs val="gap"/>
    <c:showDLblsOverMax val="1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2914677190633408E-2"/>
          <c:y val="0.1648148148148148"/>
          <c:w val="0.95149415992959285"/>
          <c:h val="0.70833333333333337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rgbClr val="808080"/>
            </a:solidFill>
            <a:ln>
              <a:noFill/>
            </a:ln>
          </c:spPr>
          <c:invertIfNegative val="0"/>
          <c:dLbls>
            <c:dLbl>
              <c:idx val="0"/>
              <c:layout>
                <c:manualLayout>
                  <c:x val="0"/>
                  <c:y val="-0.37592592592592594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400E-48AF-AF57-6324E7B731C1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</c:extLst>
            </c:dLbl>
            <c:dLbl>
              <c:idx val="1"/>
              <c:layout>
                <c:manualLayout>
                  <c:x val="0"/>
                  <c:y val="-0.35648148148148145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400E-48AF-AF57-6324E7B731C1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Sheet1!$A$1:$B$1</c:f>
              <c:numCache>
                <c:formatCode>#\ ##0.0;"-"#\ ##0.0</c:formatCode>
                <c:ptCount val="2"/>
                <c:pt idx="0">
                  <c:v>26.803000000000001</c:v>
                </c:pt>
                <c:pt idx="1">
                  <c:v>25.144770000000001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400E-48AF-AF57-6324E7B731C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334789696"/>
        <c:axId val="334791264"/>
      </c:barChart>
      <c:catAx>
        <c:axId val="334789696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cmpd="sng" algn="ctr">
            <a:solidFill>
              <a:schemeClr val="tx1"/>
            </a:solidFill>
            <a:prstDash val="solid"/>
          </a:ln>
        </c:spPr>
        <c:crossAx val="334791264"/>
        <c:crosses val="min"/>
        <c:auto val="0"/>
        <c:lblAlgn val="ctr"/>
        <c:lblOffset val="100"/>
        <c:noMultiLvlLbl val="0"/>
      </c:catAx>
      <c:valAx>
        <c:axId val="334791264"/>
        <c:scaling>
          <c:orientation val="minMax"/>
          <c:max val="29.38"/>
          <c:min val="0"/>
        </c:scaling>
        <c:delete val="1"/>
        <c:axPos val="l"/>
        <c:numFmt formatCode="#\ ##0.0;&quot;-&quot;#\ ##0.0" sourceLinked="1"/>
        <c:majorTickMark val="out"/>
        <c:minorTickMark val="none"/>
        <c:tickLblPos val="nextTo"/>
        <c:crossAx val="334789696"/>
        <c:crosses val="min"/>
        <c:crossBetween val="between"/>
      </c:valAx>
    </c:plotArea>
    <c:plotVisOnly val="0"/>
    <c:dispBlanksAs val="gap"/>
    <c:showDLblsOverMax val="1"/>
  </c:chart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xmlns="" id="{3F120042-DE19-4A60-A65E-D372A0AD7D6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15D589F5-B5B1-4C39-AF4D-B7FD66FF2E0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94F38C-7FED-4B93-A934-AE2D2B1F54F8}" type="datetimeFigureOut">
              <a:rPr lang="ru-RU" smtClean="0"/>
              <a:t>16.04.2026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FE87EA78-F1EE-447D-BF02-8591EAF5923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48B45A96-9915-40E5-8CA7-93EBEEC7150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521E4C-C986-4718-9D9E-614AF5FF58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58920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62F4B1-53BF-4CEB-935B-B85CBB7C7FFD}" type="datetimeFigureOut">
              <a:rPr lang="ru-RU" smtClean="0"/>
              <a:t>16.04.2026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865938-7C47-44BA-8EE7-44C4AA1CFE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2511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tags" Target="../tags/tag5.xml"/><Relationship Id="rId7" Type="http://schemas.openxmlformats.org/officeDocument/2006/relationships/image" Target="../media/image3.jpeg"/><Relationship Id="rId2" Type="http://schemas.openxmlformats.org/officeDocument/2006/relationships/tags" Target="../tags/tag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.bin"/><Relationship Id="rId4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1.bin"/><Relationship Id="rId4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2.bin"/><Relationship Id="rId4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tags" Target="../tags/tag21.xml"/><Relationship Id="rId2" Type="http://schemas.openxmlformats.org/officeDocument/2006/relationships/tags" Target="../tags/tag20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3.bin"/><Relationship Id="rId4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4.bin"/><Relationship Id="rId4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tags" Target="../tags/tag25.xml"/><Relationship Id="rId2" Type="http://schemas.openxmlformats.org/officeDocument/2006/relationships/tags" Target="../tags/tag24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5.bin"/><Relationship Id="rId4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tags" Target="../tags/tag27.xml"/><Relationship Id="rId2" Type="http://schemas.openxmlformats.org/officeDocument/2006/relationships/tags" Target="../tags/tag26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6.bin"/><Relationship Id="rId4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tags" Target="../tags/tag29.xml"/><Relationship Id="rId2" Type="http://schemas.openxmlformats.org/officeDocument/2006/relationships/tags" Target="../tags/tag28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7.bin"/><Relationship Id="rId4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8.bin"/><Relationship Id="rId4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tags" Target="../tags/tag33.xml"/><Relationship Id="rId2" Type="http://schemas.openxmlformats.org/officeDocument/2006/relationships/tags" Target="../tags/tag32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9.bin"/><Relationship Id="rId4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tags" Target="../tags/tag35.xml"/><Relationship Id="rId7" Type="http://schemas.openxmlformats.org/officeDocument/2006/relationships/image" Target="../media/image11.png"/><Relationship Id="rId2" Type="http://schemas.openxmlformats.org/officeDocument/2006/relationships/tags" Target="../tags/tag34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0.bin"/><Relationship Id="rId4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4.png"/><Relationship Id="rId2" Type="http://schemas.openxmlformats.org/officeDocument/2006/relationships/tags" Target="../tags/tag6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5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3.bin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4.png"/><Relationship Id="rId2" Type="http://schemas.openxmlformats.org/officeDocument/2006/relationships/tags" Target="../tags/tag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6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4.bin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4.png"/><Relationship Id="rId2" Type="http://schemas.openxmlformats.org/officeDocument/2006/relationships/tags" Target="../tags/tag8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7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5.bin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4.png"/><Relationship Id="rId2" Type="http://schemas.openxmlformats.org/officeDocument/2006/relationships/tags" Target="../tags/tag9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8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6.bin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4.png"/><Relationship Id="rId2" Type="http://schemas.openxmlformats.org/officeDocument/2006/relationships/tags" Target="../tags/tag10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9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7.bin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4.png"/><Relationship Id="rId2" Type="http://schemas.openxmlformats.org/officeDocument/2006/relationships/tags" Target="../tags/tag11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0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8.bin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9.bin"/><Relationship Id="rId4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0.bin"/><Relationship Id="rId4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6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82400623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093" name="Слайд think-cell" r:id="rId5" imgW="594" imgH="595" progId="TCLayout.ActiveDocument.1">
                  <p:embed/>
                </p:oleObj>
              </mc:Choice>
              <mc:Fallback>
                <p:oleObj name="Слайд think-cell" r:id="rId5" imgW="594" imgH="595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1800" b="0" i="0" baseline="0" dirty="0">
              <a:solidFill>
                <a:schemeClr val="tx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80225"/>
          </a:xfrm>
          <a:prstGeom prst="rect">
            <a:avLst/>
          </a:prstGeom>
        </p:spPr>
      </p:pic>
      <p:sp>
        <p:nvSpPr>
          <p:cNvPr id="38" name="Rectangle 37"/>
          <p:cNvSpPr/>
          <p:nvPr userDrawn="1"/>
        </p:nvSpPr>
        <p:spPr>
          <a:xfrm>
            <a:off x="0" y="-1"/>
            <a:ext cx="12192000" cy="6880225"/>
          </a:xfrm>
          <a:prstGeom prst="rect">
            <a:avLst/>
          </a:prstGeom>
          <a:gradFill flip="none" rotWithShape="1">
            <a:gsLst>
              <a:gs pos="100000">
                <a:schemeClr val="bg1">
                  <a:alpha val="0"/>
                </a:schemeClr>
              </a:gs>
              <a:gs pos="0">
                <a:srgbClr val="000000">
                  <a:alpha val="58000"/>
                </a:srgbClr>
              </a:gs>
              <a:gs pos="44000">
                <a:srgbClr val="000000">
                  <a:alpha val="0"/>
                </a:srgbClr>
              </a:gs>
            </a:gsLst>
            <a:lin ang="189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6" name="Text Placeholder 5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323033" y="5243514"/>
            <a:ext cx="5701529" cy="908050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marR="0" indent="0" algn="l" defTabSz="583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bg1"/>
                </a:solidFill>
              </a:defRPr>
            </a:lvl1pPr>
            <a:lvl2pPr marL="291586" indent="0">
              <a:buNone/>
              <a:defRPr>
                <a:solidFill>
                  <a:schemeClr val="bg1"/>
                </a:solidFill>
              </a:defRPr>
            </a:lvl2pPr>
            <a:lvl3pPr marL="583171" indent="0">
              <a:buNone/>
              <a:defRPr>
                <a:solidFill>
                  <a:schemeClr val="bg1"/>
                </a:solidFill>
              </a:defRPr>
            </a:lvl3pPr>
            <a:lvl4pPr marL="874756" indent="0">
              <a:buNone/>
              <a:defRPr>
                <a:solidFill>
                  <a:schemeClr val="bg1"/>
                </a:solidFill>
              </a:defRPr>
            </a:lvl4pPr>
            <a:lvl5pPr marL="1166341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insert name</a:t>
            </a:r>
          </a:p>
        </p:txBody>
      </p:sp>
      <p:sp>
        <p:nvSpPr>
          <p:cNvPr id="4" name="Text Placeholder 3"/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323033" y="1614489"/>
            <a:ext cx="5701529" cy="1811336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583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1" baseline="0">
                <a:solidFill>
                  <a:schemeClr val="bg1"/>
                </a:solidFill>
              </a:defRPr>
            </a:lvl1pPr>
            <a:lvl2pPr marL="291586" indent="0">
              <a:buNone/>
              <a:defRPr>
                <a:solidFill>
                  <a:schemeClr val="bg1"/>
                </a:solidFill>
              </a:defRPr>
            </a:lvl2pPr>
            <a:lvl3pPr marL="583171" indent="0">
              <a:buNone/>
              <a:defRPr>
                <a:solidFill>
                  <a:schemeClr val="bg1"/>
                </a:solidFill>
              </a:defRPr>
            </a:lvl3pPr>
            <a:lvl4pPr marL="874756" indent="0">
              <a:buNone/>
              <a:defRPr>
                <a:solidFill>
                  <a:schemeClr val="bg1"/>
                </a:solidFill>
              </a:defRPr>
            </a:lvl4pPr>
            <a:lvl5pPr marL="1166341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insert presentation title</a:t>
            </a:r>
          </a:p>
        </p:txBody>
      </p:sp>
      <p:grpSp>
        <p:nvGrpSpPr>
          <p:cNvPr id="34" name="Group 33"/>
          <p:cNvGrpSpPr/>
          <p:nvPr userDrawn="1"/>
        </p:nvGrpSpPr>
        <p:grpSpPr>
          <a:xfrm>
            <a:off x="323034" y="191783"/>
            <a:ext cx="2920832" cy="1139078"/>
            <a:chOff x="314326" y="209071"/>
            <a:chExt cx="3168670" cy="1235732"/>
          </a:xfrm>
          <a:solidFill>
            <a:schemeClr val="bg1"/>
          </a:solidFill>
        </p:grpSpPr>
        <p:grpSp>
          <p:nvGrpSpPr>
            <p:cNvPr id="35" name="Group 34"/>
            <p:cNvGrpSpPr/>
            <p:nvPr userDrawn="1"/>
          </p:nvGrpSpPr>
          <p:grpSpPr>
            <a:xfrm>
              <a:off x="314326" y="641439"/>
              <a:ext cx="3168670" cy="370998"/>
              <a:chOff x="2124054" y="767433"/>
              <a:chExt cx="4269265" cy="499859"/>
            </a:xfrm>
            <a:grpFill/>
          </p:grpSpPr>
          <p:sp>
            <p:nvSpPr>
              <p:cNvPr id="78" name="Freeform 18"/>
              <p:cNvSpPr>
                <a:spLocks noEditPoints="1"/>
              </p:cNvSpPr>
              <p:nvPr userDrawn="1"/>
            </p:nvSpPr>
            <p:spPr bwMode="auto">
              <a:xfrm>
                <a:off x="2124054" y="776181"/>
                <a:ext cx="427381" cy="481114"/>
              </a:xfrm>
              <a:custGeom>
                <a:avLst/>
                <a:gdLst>
                  <a:gd name="T0" fmla="*/ 142 w 142"/>
                  <a:gd name="T1" fmla="*/ 160 h 160"/>
                  <a:gd name="T2" fmla="*/ 98 w 142"/>
                  <a:gd name="T3" fmla="*/ 160 h 160"/>
                  <a:gd name="T4" fmla="*/ 56 w 142"/>
                  <a:gd name="T5" fmla="*/ 97 h 160"/>
                  <a:gd name="T6" fmla="*/ 38 w 142"/>
                  <a:gd name="T7" fmla="*/ 97 h 160"/>
                  <a:gd name="T8" fmla="*/ 38 w 142"/>
                  <a:gd name="T9" fmla="*/ 160 h 160"/>
                  <a:gd name="T10" fmla="*/ 0 w 142"/>
                  <a:gd name="T11" fmla="*/ 160 h 160"/>
                  <a:gd name="T12" fmla="*/ 0 w 142"/>
                  <a:gd name="T13" fmla="*/ 0 h 160"/>
                  <a:gd name="T14" fmla="*/ 72 w 142"/>
                  <a:gd name="T15" fmla="*/ 0 h 160"/>
                  <a:gd name="T16" fmla="*/ 118 w 142"/>
                  <a:gd name="T17" fmla="*/ 7 h 160"/>
                  <a:gd name="T18" fmla="*/ 133 w 142"/>
                  <a:gd name="T19" fmla="*/ 34 h 160"/>
                  <a:gd name="T20" fmla="*/ 133 w 142"/>
                  <a:gd name="T21" fmla="*/ 62 h 160"/>
                  <a:gd name="T22" fmla="*/ 122 w 142"/>
                  <a:gd name="T23" fmla="*/ 84 h 160"/>
                  <a:gd name="T24" fmla="*/ 96 w 142"/>
                  <a:gd name="T25" fmla="*/ 94 h 160"/>
                  <a:gd name="T26" fmla="*/ 142 w 142"/>
                  <a:gd name="T27" fmla="*/ 160 h 160"/>
                  <a:gd name="T28" fmla="*/ 95 w 142"/>
                  <a:gd name="T29" fmla="*/ 54 h 160"/>
                  <a:gd name="T30" fmla="*/ 95 w 142"/>
                  <a:gd name="T31" fmla="*/ 43 h 160"/>
                  <a:gd name="T32" fmla="*/ 89 w 142"/>
                  <a:gd name="T33" fmla="*/ 31 h 160"/>
                  <a:gd name="T34" fmla="*/ 71 w 142"/>
                  <a:gd name="T35" fmla="*/ 27 h 160"/>
                  <a:gd name="T36" fmla="*/ 38 w 142"/>
                  <a:gd name="T37" fmla="*/ 27 h 160"/>
                  <a:gd name="T38" fmla="*/ 38 w 142"/>
                  <a:gd name="T39" fmla="*/ 72 h 160"/>
                  <a:gd name="T40" fmla="*/ 71 w 142"/>
                  <a:gd name="T41" fmla="*/ 72 h 160"/>
                  <a:gd name="T42" fmla="*/ 90 w 142"/>
                  <a:gd name="T43" fmla="*/ 68 h 160"/>
                  <a:gd name="T44" fmla="*/ 95 w 142"/>
                  <a:gd name="T45" fmla="*/ 54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42" h="160">
                    <a:moveTo>
                      <a:pt x="142" y="160"/>
                    </a:moveTo>
                    <a:cubicBezTo>
                      <a:pt x="98" y="160"/>
                      <a:pt x="98" y="160"/>
                      <a:pt x="98" y="160"/>
                    </a:cubicBezTo>
                    <a:cubicBezTo>
                      <a:pt x="56" y="97"/>
                      <a:pt x="56" y="97"/>
                      <a:pt x="56" y="97"/>
                    </a:cubicBezTo>
                    <a:cubicBezTo>
                      <a:pt x="38" y="97"/>
                      <a:pt x="38" y="97"/>
                      <a:pt x="38" y="97"/>
                    </a:cubicBezTo>
                    <a:cubicBezTo>
                      <a:pt x="38" y="160"/>
                      <a:pt x="38" y="160"/>
                      <a:pt x="38" y="160"/>
                    </a:cubicBezTo>
                    <a:cubicBezTo>
                      <a:pt x="0" y="160"/>
                      <a:pt x="0" y="160"/>
                      <a:pt x="0" y="16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72" y="0"/>
                      <a:pt x="72" y="0"/>
                      <a:pt x="72" y="0"/>
                    </a:cubicBezTo>
                    <a:cubicBezTo>
                      <a:pt x="93" y="0"/>
                      <a:pt x="108" y="2"/>
                      <a:pt x="118" y="7"/>
                    </a:cubicBezTo>
                    <a:cubicBezTo>
                      <a:pt x="128" y="13"/>
                      <a:pt x="133" y="21"/>
                      <a:pt x="133" y="34"/>
                    </a:cubicBezTo>
                    <a:cubicBezTo>
                      <a:pt x="133" y="62"/>
                      <a:pt x="133" y="62"/>
                      <a:pt x="133" y="62"/>
                    </a:cubicBezTo>
                    <a:cubicBezTo>
                      <a:pt x="133" y="72"/>
                      <a:pt x="129" y="79"/>
                      <a:pt x="122" y="84"/>
                    </a:cubicBezTo>
                    <a:cubicBezTo>
                      <a:pt x="115" y="90"/>
                      <a:pt x="106" y="93"/>
                      <a:pt x="96" y="94"/>
                    </a:cubicBezTo>
                    <a:lnTo>
                      <a:pt x="142" y="160"/>
                    </a:lnTo>
                    <a:close/>
                    <a:moveTo>
                      <a:pt x="95" y="54"/>
                    </a:moveTo>
                    <a:cubicBezTo>
                      <a:pt x="95" y="43"/>
                      <a:pt x="95" y="43"/>
                      <a:pt x="95" y="43"/>
                    </a:cubicBezTo>
                    <a:cubicBezTo>
                      <a:pt x="95" y="37"/>
                      <a:pt x="93" y="33"/>
                      <a:pt x="89" y="31"/>
                    </a:cubicBezTo>
                    <a:cubicBezTo>
                      <a:pt x="86" y="28"/>
                      <a:pt x="80" y="27"/>
                      <a:pt x="71" y="27"/>
                    </a:cubicBezTo>
                    <a:cubicBezTo>
                      <a:pt x="38" y="27"/>
                      <a:pt x="38" y="27"/>
                      <a:pt x="38" y="27"/>
                    </a:cubicBezTo>
                    <a:cubicBezTo>
                      <a:pt x="38" y="72"/>
                      <a:pt x="38" y="72"/>
                      <a:pt x="38" y="72"/>
                    </a:cubicBezTo>
                    <a:cubicBezTo>
                      <a:pt x="71" y="72"/>
                      <a:pt x="71" y="72"/>
                      <a:pt x="71" y="72"/>
                    </a:cubicBezTo>
                    <a:cubicBezTo>
                      <a:pt x="80" y="72"/>
                      <a:pt x="86" y="70"/>
                      <a:pt x="90" y="68"/>
                    </a:cubicBezTo>
                    <a:cubicBezTo>
                      <a:pt x="93" y="66"/>
                      <a:pt x="95" y="61"/>
                      <a:pt x="95" y="54"/>
                    </a:cubicBez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l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79" name="Freeform 19"/>
              <p:cNvSpPr>
                <a:spLocks/>
              </p:cNvSpPr>
              <p:nvPr userDrawn="1"/>
            </p:nvSpPr>
            <p:spPr bwMode="auto">
              <a:xfrm>
                <a:off x="2622907" y="776181"/>
                <a:ext cx="372396" cy="481114"/>
              </a:xfrm>
              <a:custGeom>
                <a:avLst/>
                <a:gdLst>
                  <a:gd name="T0" fmla="*/ 298 w 298"/>
                  <a:gd name="T1" fmla="*/ 385 h 385"/>
                  <a:gd name="T2" fmla="*/ 0 w 298"/>
                  <a:gd name="T3" fmla="*/ 385 h 385"/>
                  <a:gd name="T4" fmla="*/ 0 w 298"/>
                  <a:gd name="T5" fmla="*/ 0 h 385"/>
                  <a:gd name="T6" fmla="*/ 294 w 298"/>
                  <a:gd name="T7" fmla="*/ 0 h 385"/>
                  <a:gd name="T8" fmla="*/ 294 w 298"/>
                  <a:gd name="T9" fmla="*/ 65 h 385"/>
                  <a:gd name="T10" fmla="*/ 91 w 298"/>
                  <a:gd name="T11" fmla="*/ 65 h 385"/>
                  <a:gd name="T12" fmla="*/ 91 w 298"/>
                  <a:gd name="T13" fmla="*/ 154 h 385"/>
                  <a:gd name="T14" fmla="*/ 274 w 298"/>
                  <a:gd name="T15" fmla="*/ 154 h 385"/>
                  <a:gd name="T16" fmla="*/ 274 w 298"/>
                  <a:gd name="T17" fmla="*/ 219 h 385"/>
                  <a:gd name="T18" fmla="*/ 91 w 298"/>
                  <a:gd name="T19" fmla="*/ 219 h 385"/>
                  <a:gd name="T20" fmla="*/ 91 w 298"/>
                  <a:gd name="T21" fmla="*/ 320 h 385"/>
                  <a:gd name="T22" fmla="*/ 298 w 298"/>
                  <a:gd name="T23" fmla="*/ 320 h 385"/>
                  <a:gd name="T24" fmla="*/ 298 w 298"/>
                  <a:gd name="T25" fmla="*/ 385 h 3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98" h="385">
                    <a:moveTo>
                      <a:pt x="298" y="385"/>
                    </a:moveTo>
                    <a:lnTo>
                      <a:pt x="0" y="385"/>
                    </a:lnTo>
                    <a:lnTo>
                      <a:pt x="0" y="0"/>
                    </a:lnTo>
                    <a:lnTo>
                      <a:pt x="294" y="0"/>
                    </a:lnTo>
                    <a:lnTo>
                      <a:pt x="294" y="65"/>
                    </a:lnTo>
                    <a:lnTo>
                      <a:pt x="91" y="65"/>
                    </a:lnTo>
                    <a:lnTo>
                      <a:pt x="91" y="154"/>
                    </a:lnTo>
                    <a:lnTo>
                      <a:pt x="274" y="154"/>
                    </a:lnTo>
                    <a:lnTo>
                      <a:pt x="274" y="219"/>
                    </a:lnTo>
                    <a:lnTo>
                      <a:pt x="91" y="219"/>
                    </a:lnTo>
                    <a:lnTo>
                      <a:pt x="91" y="320"/>
                    </a:lnTo>
                    <a:lnTo>
                      <a:pt x="298" y="320"/>
                    </a:lnTo>
                    <a:lnTo>
                      <a:pt x="298" y="385"/>
                    </a:ln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l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80" name="Freeform 20"/>
              <p:cNvSpPr>
                <a:spLocks/>
              </p:cNvSpPr>
              <p:nvPr userDrawn="1"/>
            </p:nvSpPr>
            <p:spPr bwMode="auto">
              <a:xfrm>
                <a:off x="3076292" y="767433"/>
                <a:ext cx="394888" cy="499859"/>
              </a:xfrm>
              <a:custGeom>
                <a:avLst/>
                <a:gdLst>
                  <a:gd name="T0" fmla="*/ 131 w 131"/>
                  <a:gd name="T1" fmla="*/ 107 h 166"/>
                  <a:gd name="T2" fmla="*/ 131 w 131"/>
                  <a:gd name="T3" fmla="*/ 117 h 166"/>
                  <a:gd name="T4" fmla="*/ 126 w 131"/>
                  <a:gd name="T5" fmla="*/ 141 h 166"/>
                  <a:gd name="T6" fmla="*/ 111 w 131"/>
                  <a:gd name="T7" fmla="*/ 156 h 166"/>
                  <a:gd name="T8" fmla="*/ 89 w 131"/>
                  <a:gd name="T9" fmla="*/ 163 h 166"/>
                  <a:gd name="T10" fmla="*/ 60 w 131"/>
                  <a:gd name="T11" fmla="*/ 166 h 166"/>
                  <a:gd name="T12" fmla="*/ 3 w 131"/>
                  <a:gd name="T13" fmla="*/ 161 h 166"/>
                  <a:gd name="T14" fmla="*/ 3 w 131"/>
                  <a:gd name="T15" fmla="*/ 132 h 166"/>
                  <a:gd name="T16" fmla="*/ 61 w 131"/>
                  <a:gd name="T17" fmla="*/ 138 h 166"/>
                  <a:gd name="T18" fmla="*/ 93 w 131"/>
                  <a:gd name="T19" fmla="*/ 122 h 166"/>
                  <a:gd name="T20" fmla="*/ 93 w 131"/>
                  <a:gd name="T21" fmla="*/ 111 h 166"/>
                  <a:gd name="T22" fmla="*/ 89 w 131"/>
                  <a:gd name="T23" fmla="*/ 100 h 166"/>
                  <a:gd name="T24" fmla="*/ 72 w 131"/>
                  <a:gd name="T25" fmla="*/ 95 h 166"/>
                  <a:gd name="T26" fmla="*/ 53 w 131"/>
                  <a:gd name="T27" fmla="*/ 95 h 166"/>
                  <a:gd name="T28" fmla="*/ 0 w 131"/>
                  <a:gd name="T29" fmla="*/ 53 h 166"/>
                  <a:gd name="T30" fmla="*/ 0 w 131"/>
                  <a:gd name="T31" fmla="*/ 41 h 166"/>
                  <a:gd name="T32" fmla="*/ 18 w 131"/>
                  <a:gd name="T33" fmla="*/ 10 h 166"/>
                  <a:gd name="T34" fmla="*/ 73 w 131"/>
                  <a:gd name="T35" fmla="*/ 0 h 166"/>
                  <a:gd name="T36" fmla="*/ 123 w 131"/>
                  <a:gd name="T37" fmla="*/ 4 h 166"/>
                  <a:gd name="T38" fmla="*/ 123 w 131"/>
                  <a:gd name="T39" fmla="*/ 32 h 166"/>
                  <a:gd name="T40" fmla="*/ 72 w 131"/>
                  <a:gd name="T41" fmla="*/ 28 h 166"/>
                  <a:gd name="T42" fmla="*/ 46 w 131"/>
                  <a:gd name="T43" fmla="*/ 31 h 166"/>
                  <a:gd name="T44" fmla="*/ 39 w 131"/>
                  <a:gd name="T45" fmla="*/ 42 h 166"/>
                  <a:gd name="T46" fmla="*/ 39 w 131"/>
                  <a:gd name="T47" fmla="*/ 53 h 166"/>
                  <a:gd name="T48" fmla="*/ 60 w 131"/>
                  <a:gd name="T49" fmla="*/ 66 h 166"/>
                  <a:gd name="T50" fmla="*/ 79 w 131"/>
                  <a:gd name="T51" fmla="*/ 66 h 166"/>
                  <a:gd name="T52" fmla="*/ 119 w 131"/>
                  <a:gd name="T53" fmla="*/ 76 h 166"/>
                  <a:gd name="T54" fmla="*/ 131 w 131"/>
                  <a:gd name="T55" fmla="*/ 107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31" h="166">
                    <a:moveTo>
                      <a:pt x="131" y="107"/>
                    </a:moveTo>
                    <a:cubicBezTo>
                      <a:pt x="131" y="117"/>
                      <a:pt x="131" y="117"/>
                      <a:pt x="131" y="117"/>
                    </a:cubicBezTo>
                    <a:cubicBezTo>
                      <a:pt x="131" y="127"/>
                      <a:pt x="130" y="135"/>
                      <a:pt x="126" y="141"/>
                    </a:cubicBezTo>
                    <a:cubicBezTo>
                      <a:pt x="123" y="148"/>
                      <a:pt x="118" y="153"/>
                      <a:pt x="111" y="156"/>
                    </a:cubicBezTo>
                    <a:cubicBezTo>
                      <a:pt x="104" y="160"/>
                      <a:pt x="97" y="162"/>
                      <a:pt x="89" y="163"/>
                    </a:cubicBezTo>
                    <a:cubicBezTo>
                      <a:pt x="81" y="165"/>
                      <a:pt x="71" y="166"/>
                      <a:pt x="60" y="166"/>
                    </a:cubicBezTo>
                    <a:cubicBezTo>
                      <a:pt x="45" y="166"/>
                      <a:pt x="26" y="164"/>
                      <a:pt x="3" y="161"/>
                    </a:cubicBezTo>
                    <a:cubicBezTo>
                      <a:pt x="3" y="132"/>
                      <a:pt x="3" y="132"/>
                      <a:pt x="3" y="132"/>
                    </a:cubicBezTo>
                    <a:cubicBezTo>
                      <a:pt x="31" y="136"/>
                      <a:pt x="50" y="138"/>
                      <a:pt x="61" y="138"/>
                    </a:cubicBezTo>
                    <a:cubicBezTo>
                      <a:pt x="82" y="138"/>
                      <a:pt x="93" y="133"/>
                      <a:pt x="93" y="122"/>
                    </a:cubicBezTo>
                    <a:cubicBezTo>
                      <a:pt x="93" y="111"/>
                      <a:pt x="93" y="111"/>
                      <a:pt x="93" y="111"/>
                    </a:cubicBezTo>
                    <a:cubicBezTo>
                      <a:pt x="93" y="106"/>
                      <a:pt x="91" y="103"/>
                      <a:pt x="89" y="100"/>
                    </a:cubicBezTo>
                    <a:cubicBezTo>
                      <a:pt x="86" y="96"/>
                      <a:pt x="80" y="95"/>
                      <a:pt x="72" y="95"/>
                    </a:cubicBezTo>
                    <a:cubicBezTo>
                      <a:pt x="53" y="95"/>
                      <a:pt x="53" y="95"/>
                      <a:pt x="53" y="95"/>
                    </a:cubicBezTo>
                    <a:cubicBezTo>
                      <a:pt x="18" y="95"/>
                      <a:pt x="0" y="81"/>
                      <a:pt x="0" y="53"/>
                    </a:cubicBezTo>
                    <a:cubicBezTo>
                      <a:pt x="0" y="41"/>
                      <a:pt x="0" y="41"/>
                      <a:pt x="0" y="41"/>
                    </a:cubicBezTo>
                    <a:cubicBezTo>
                      <a:pt x="0" y="27"/>
                      <a:pt x="6" y="17"/>
                      <a:pt x="18" y="10"/>
                    </a:cubicBezTo>
                    <a:cubicBezTo>
                      <a:pt x="29" y="4"/>
                      <a:pt x="48" y="0"/>
                      <a:pt x="73" y="0"/>
                    </a:cubicBezTo>
                    <a:cubicBezTo>
                      <a:pt x="86" y="0"/>
                      <a:pt x="102" y="1"/>
                      <a:pt x="123" y="4"/>
                    </a:cubicBezTo>
                    <a:cubicBezTo>
                      <a:pt x="123" y="32"/>
                      <a:pt x="123" y="32"/>
                      <a:pt x="123" y="32"/>
                    </a:cubicBezTo>
                    <a:cubicBezTo>
                      <a:pt x="98" y="29"/>
                      <a:pt x="81" y="28"/>
                      <a:pt x="72" y="28"/>
                    </a:cubicBezTo>
                    <a:cubicBezTo>
                      <a:pt x="59" y="28"/>
                      <a:pt x="51" y="29"/>
                      <a:pt x="46" y="31"/>
                    </a:cubicBezTo>
                    <a:cubicBezTo>
                      <a:pt x="41" y="33"/>
                      <a:pt x="39" y="37"/>
                      <a:pt x="39" y="42"/>
                    </a:cubicBezTo>
                    <a:cubicBezTo>
                      <a:pt x="39" y="53"/>
                      <a:pt x="39" y="53"/>
                      <a:pt x="39" y="53"/>
                    </a:cubicBezTo>
                    <a:cubicBezTo>
                      <a:pt x="39" y="62"/>
                      <a:pt x="46" y="66"/>
                      <a:pt x="60" y="66"/>
                    </a:cubicBezTo>
                    <a:cubicBezTo>
                      <a:pt x="79" y="66"/>
                      <a:pt x="79" y="66"/>
                      <a:pt x="79" y="66"/>
                    </a:cubicBezTo>
                    <a:cubicBezTo>
                      <a:pt x="98" y="66"/>
                      <a:pt x="111" y="69"/>
                      <a:pt x="119" y="76"/>
                    </a:cubicBezTo>
                    <a:cubicBezTo>
                      <a:pt x="127" y="83"/>
                      <a:pt x="131" y="93"/>
                      <a:pt x="131" y="107"/>
                    </a:cubicBez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l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81" name="Freeform 21"/>
              <p:cNvSpPr>
                <a:spLocks noEditPoints="1"/>
              </p:cNvSpPr>
              <p:nvPr userDrawn="1"/>
            </p:nvSpPr>
            <p:spPr bwMode="auto">
              <a:xfrm>
                <a:off x="3549399" y="767433"/>
                <a:ext cx="458622" cy="499859"/>
              </a:xfrm>
              <a:custGeom>
                <a:avLst/>
                <a:gdLst>
                  <a:gd name="T0" fmla="*/ 152 w 152"/>
                  <a:gd name="T1" fmla="*/ 49 h 166"/>
                  <a:gd name="T2" fmla="*/ 152 w 152"/>
                  <a:gd name="T3" fmla="*/ 119 h 166"/>
                  <a:gd name="T4" fmla="*/ 145 w 152"/>
                  <a:gd name="T5" fmla="*/ 142 h 166"/>
                  <a:gd name="T6" fmla="*/ 125 w 152"/>
                  <a:gd name="T7" fmla="*/ 157 h 166"/>
                  <a:gd name="T8" fmla="*/ 101 w 152"/>
                  <a:gd name="T9" fmla="*/ 164 h 166"/>
                  <a:gd name="T10" fmla="*/ 75 w 152"/>
                  <a:gd name="T11" fmla="*/ 166 h 166"/>
                  <a:gd name="T12" fmla="*/ 51 w 152"/>
                  <a:gd name="T13" fmla="*/ 164 h 166"/>
                  <a:gd name="T14" fmla="*/ 27 w 152"/>
                  <a:gd name="T15" fmla="*/ 158 h 166"/>
                  <a:gd name="T16" fmla="*/ 7 w 152"/>
                  <a:gd name="T17" fmla="*/ 144 h 166"/>
                  <a:gd name="T18" fmla="*/ 0 w 152"/>
                  <a:gd name="T19" fmla="*/ 119 h 166"/>
                  <a:gd name="T20" fmla="*/ 0 w 152"/>
                  <a:gd name="T21" fmla="*/ 49 h 166"/>
                  <a:gd name="T22" fmla="*/ 5 w 152"/>
                  <a:gd name="T23" fmla="*/ 27 h 166"/>
                  <a:gd name="T24" fmla="*/ 18 w 152"/>
                  <a:gd name="T25" fmla="*/ 13 h 166"/>
                  <a:gd name="T26" fmla="*/ 37 w 152"/>
                  <a:gd name="T27" fmla="*/ 5 h 166"/>
                  <a:gd name="T28" fmla="*/ 57 w 152"/>
                  <a:gd name="T29" fmla="*/ 1 h 166"/>
                  <a:gd name="T30" fmla="*/ 75 w 152"/>
                  <a:gd name="T31" fmla="*/ 0 h 166"/>
                  <a:gd name="T32" fmla="*/ 94 w 152"/>
                  <a:gd name="T33" fmla="*/ 1 h 166"/>
                  <a:gd name="T34" fmla="*/ 114 w 152"/>
                  <a:gd name="T35" fmla="*/ 5 h 166"/>
                  <a:gd name="T36" fmla="*/ 133 w 152"/>
                  <a:gd name="T37" fmla="*/ 13 h 166"/>
                  <a:gd name="T38" fmla="*/ 146 w 152"/>
                  <a:gd name="T39" fmla="*/ 27 h 166"/>
                  <a:gd name="T40" fmla="*/ 152 w 152"/>
                  <a:gd name="T41" fmla="*/ 49 h 166"/>
                  <a:gd name="T42" fmla="*/ 113 w 152"/>
                  <a:gd name="T43" fmla="*/ 119 h 166"/>
                  <a:gd name="T44" fmla="*/ 113 w 152"/>
                  <a:gd name="T45" fmla="*/ 49 h 166"/>
                  <a:gd name="T46" fmla="*/ 104 w 152"/>
                  <a:gd name="T47" fmla="*/ 32 h 166"/>
                  <a:gd name="T48" fmla="*/ 76 w 152"/>
                  <a:gd name="T49" fmla="*/ 28 h 166"/>
                  <a:gd name="T50" fmla="*/ 47 w 152"/>
                  <a:gd name="T51" fmla="*/ 32 h 166"/>
                  <a:gd name="T52" fmla="*/ 38 w 152"/>
                  <a:gd name="T53" fmla="*/ 49 h 166"/>
                  <a:gd name="T54" fmla="*/ 38 w 152"/>
                  <a:gd name="T55" fmla="*/ 119 h 166"/>
                  <a:gd name="T56" fmla="*/ 41 w 152"/>
                  <a:gd name="T57" fmla="*/ 129 h 166"/>
                  <a:gd name="T58" fmla="*/ 51 w 152"/>
                  <a:gd name="T59" fmla="*/ 135 h 166"/>
                  <a:gd name="T60" fmla="*/ 62 w 152"/>
                  <a:gd name="T61" fmla="*/ 138 h 166"/>
                  <a:gd name="T62" fmla="*/ 76 w 152"/>
                  <a:gd name="T63" fmla="*/ 138 h 166"/>
                  <a:gd name="T64" fmla="*/ 90 w 152"/>
                  <a:gd name="T65" fmla="*/ 138 h 166"/>
                  <a:gd name="T66" fmla="*/ 101 w 152"/>
                  <a:gd name="T67" fmla="*/ 135 h 166"/>
                  <a:gd name="T68" fmla="*/ 110 w 152"/>
                  <a:gd name="T69" fmla="*/ 129 h 166"/>
                  <a:gd name="T70" fmla="*/ 113 w 152"/>
                  <a:gd name="T71" fmla="*/ 119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52" h="166">
                    <a:moveTo>
                      <a:pt x="152" y="49"/>
                    </a:moveTo>
                    <a:cubicBezTo>
                      <a:pt x="152" y="119"/>
                      <a:pt x="152" y="119"/>
                      <a:pt x="152" y="119"/>
                    </a:cubicBezTo>
                    <a:cubicBezTo>
                      <a:pt x="152" y="128"/>
                      <a:pt x="149" y="136"/>
                      <a:pt x="145" y="142"/>
                    </a:cubicBezTo>
                    <a:cubicBezTo>
                      <a:pt x="140" y="149"/>
                      <a:pt x="133" y="154"/>
                      <a:pt x="125" y="157"/>
                    </a:cubicBezTo>
                    <a:cubicBezTo>
                      <a:pt x="117" y="160"/>
                      <a:pt x="109" y="162"/>
                      <a:pt x="101" y="164"/>
                    </a:cubicBezTo>
                    <a:cubicBezTo>
                      <a:pt x="93" y="165"/>
                      <a:pt x="84" y="166"/>
                      <a:pt x="75" y="166"/>
                    </a:cubicBezTo>
                    <a:cubicBezTo>
                      <a:pt x="67" y="166"/>
                      <a:pt x="59" y="165"/>
                      <a:pt x="51" y="164"/>
                    </a:cubicBezTo>
                    <a:cubicBezTo>
                      <a:pt x="44" y="163"/>
                      <a:pt x="36" y="161"/>
                      <a:pt x="27" y="158"/>
                    </a:cubicBezTo>
                    <a:cubicBezTo>
                      <a:pt x="19" y="155"/>
                      <a:pt x="12" y="150"/>
                      <a:pt x="7" y="144"/>
                    </a:cubicBezTo>
                    <a:cubicBezTo>
                      <a:pt x="2" y="137"/>
                      <a:pt x="0" y="129"/>
                      <a:pt x="0" y="119"/>
                    </a:cubicBezTo>
                    <a:cubicBezTo>
                      <a:pt x="0" y="49"/>
                      <a:pt x="0" y="49"/>
                      <a:pt x="0" y="49"/>
                    </a:cubicBezTo>
                    <a:cubicBezTo>
                      <a:pt x="0" y="41"/>
                      <a:pt x="1" y="34"/>
                      <a:pt x="5" y="27"/>
                    </a:cubicBezTo>
                    <a:cubicBezTo>
                      <a:pt x="9" y="21"/>
                      <a:pt x="13" y="16"/>
                      <a:pt x="18" y="13"/>
                    </a:cubicBezTo>
                    <a:cubicBezTo>
                      <a:pt x="24" y="10"/>
                      <a:pt x="30" y="7"/>
                      <a:pt x="37" y="5"/>
                    </a:cubicBezTo>
                    <a:cubicBezTo>
                      <a:pt x="45" y="3"/>
                      <a:pt x="51" y="2"/>
                      <a:pt x="57" y="1"/>
                    </a:cubicBezTo>
                    <a:cubicBezTo>
                      <a:pt x="63" y="1"/>
                      <a:pt x="69" y="0"/>
                      <a:pt x="75" y="0"/>
                    </a:cubicBezTo>
                    <a:cubicBezTo>
                      <a:pt x="82" y="0"/>
                      <a:pt x="88" y="1"/>
                      <a:pt x="94" y="1"/>
                    </a:cubicBezTo>
                    <a:cubicBezTo>
                      <a:pt x="100" y="2"/>
                      <a:pt x="107" y="3"/>
                      <a:pt x="114" y="5"/>
                    </a:cubicBezTo>
                    <a:cubicBezTo>
                      <a:pt x="121" y="7"/>
                      <a:pt x="128" y="10"/>
                      <a:pt x="133" y="13"/>
                    </a:cubicBezTo>
                    <a:cubicBezTo>
                      <a:pt x="138" y="16"/>
                      <a:pt x="143" y="21"/>
                      <a:pt x="146" y="27"/>
                    </a:cubicBezTo>
                    <a:cubicBezTo>
                      <a:pt x="150" y="33"/>
                      <a:pt x="152" y="41"/>
                      <a:pt x="152" y="49"/>
                    </a:cubicBezTo>
                    <a:close/>
                    <a:moveTo>
                      <a:pt x="113" y="119"/>
                    </a:moveTo>
                    <a:cubicBezTo>
                      <a:pt x="113" y="49"/>
                      <a:pt x="113" y="49"/>
                      <a:pt x="113" y="49"/>
                    </a:cubicBezTo>
                    <a:cubicBezTo>
                      <a:pt x="113" y="41"/>
                      <a:pt x="110" y="36"/>
                      <a:pt x="104" y="32"/>
                    </a:cubicBezTo>
                    <a:cubicBezTo>
                      <a:pt x="97" y="29"/>
                      <a:pt x="88" y="28"/>
                      <a:pt x="76" y="28"/>
                    </a:cubicBezTo>
                    <a:cubicBezTo>
                      <a:pt x="63" y="28"/>
                      <a:pt x="54" y="29"/>
                      <a:pt x="47" y="32"/>
                    </a:cubicBezTo>
                    <a:cubicBezTo>
                      <a:pt x="41" y="35"/>
                      <a:pt x="38" y="41"/>
                      <a:pt x="38" y="49"/>
                    </a:cubicBezTo>
                    <a:cubicBezTo>
                      <a:pt x="38" y="119"/>
                      <a:pt x="38" y="119"/>
                      <a:pt x="38" y="119"/>
                    </a:cubicBezTo>
                    <a:cubicBezTo>
                      <a:pt x="38" y="123"/>
                      <a:pt x="39" y="127"/>
                      <a:pt x="41" y="129"/>
                    </a:cubicBezTo>
                    <a:cubicBezTo>
                      <a:pt x="43" y="132"/>
                      <a:pt x="47" y="134"/>
                      <a:pt x="51" y="135"/>
                    </a:cubicBezTo>
                    <a:cubicBezTo>
                      <a:pt x="55" y="136"/>
                      <a:pt x="58" y="137"/>
                      <a:pt x="62" y="138"/>
                    </a:cubicBezTo>
                    <a:cubicBezTo>
                      <a:pt x="66" y="138"/>
                      <a:pt x="70" y="138"/>
                      <a:pt x="76" y="138"/>
                    </a:cubicBezTo>
                    <a:cubicBezTo>
                      <a:pt x="81" y="138"/>
                      <a:pt x="86" y="138"/>
                      <a:pt x="90" y="138"/>
                    </a:cubicBezTo>
                    <a:cubicBezTo>
                      <a:pt x="93" y="137"/>
                      <a:pt x="97" y="136"/>
                      <a:pt x="101" y="135"/>
                    </a:cubicBezTo>
                    <a:cubicBezTo>
                      <a:pt x="105" y="134"/>
                      <a:pt x="108" y="132"/>
                      <a:pt x="110" y="129"/>
                    </a:cubicBezTo>
                    <a:cubicBezTo>
                      <a:pt x="112" y="127"/>
                      <a:pt x="113" y="123"/>
                      <a:pt x="113" y="119"/>
                    </a:cubicBez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l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82" name="Freeform 22"/>
              <p:cNvSpPr>
                <a:spLocks/>
              </p:cNvSpPr>
              <p:nvPr userDrawn="1"/>
            </p:nvSpPr>
            <p:spPr bwMode="auto">
              <a:xfrm>
                <a:off x="4095456" y="776181"/>
                <a:ext cx="418634" cy="491111"/>
              </a:xfrm>
              <a:custGeom>
                <a:avLst/>
                <a:gdLst>
                  <a:gd name="T0" fmla="*/ 139 w 139"/>
                  <a:gd name="T1" fmla="*/ 0 h 163"/>
                  <a:gd name="T2" fmla="*/ 139 w 139"/>
                  <a:gd name="T3" fmla="*/ 116 h 163"/>
                  <a:gd name="T4" fmla="*/ 70 w 139"/>
                  <a:gd name="T5" fmla="*/ 163 h 163"/>
                  <a:gd name="T6" fmla="*/ 0 w 139"/>
                  <a:gd name="T7" fmla="*/ 116 h 163"/>
                  <a:gd name="T8" fmla="*/ 0 w 139"/>
                  <a:gd name="T9" fmla="*/ 0 h 163"/>
                  <a:gd name="T10" fmla="*/ 39 w 139"/>
                  <a:gd name="T11" fmla="*/ 0 h 163"/>
                  <a:gd name="T12" fmla="*/ 39 w 139"/>
                  <a:gd name="T13" fmla="*/ 116 h 163"/>
                  <a:gd name="T14" fmla="*/ 46 w 139"/>
                  <a:gd name="T15" fmla="*/ 131 h 163"/>
                  <a:gd name="T16" fmla="*/ 70 w 139"/>
                  <a:gd name="T17" fmla="*/ 135 h 163"/>
                  <a:gd name="T18" fmla="*/ 94 w 139"/>
                  <a:gd name="T19" fmla="*/ 131 h 163"/>
                  <a:gd name="T20" fmla="*/ 101 w 139"/>
                  <a:gd name="T21" fmla="*/ 116 h 163"/>
                  <a:gd name="T22" fmla="*/ 101 w 139"/>
                  <a:gd name="T23" fmla="*/ 0 h 163"/>
                  <a:gd name="T24" fmla="*/ 139 w 139"/>
                  <a:gd name="T25" fmla="*/ 0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9" h="163">
                    <a:moveTo>
                      <a:pt x="139" y="0"/>
                    </a:moveTo>
                    <a:cubicBezTo>
                      <a:pt x="139" y="116"/>
                      <a:pt x="139" y="116"/>
                      <a:pt x="139" y="116"/>
                    </a:cubicBezTo>
                    <a:cubicBezTo>
                      <a:pt x="139" y="147"/>
                      <a:pt x="116" y="163"/>
                      <a:pt x="70" y="163"/>
                    </a:cubicBezTo>
                    <a:cubicBezTo>
                      <a:pt x="23" y="163"/>
                      <a:pt x="0" y="147"/>
                      <a:pt x="0" y="11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39" y="0"/>
                      <a:pt x="39" y="0"/>
                      <a:pt x="39" y="0"/>
                    </a:cubicBezTo>
                    <a:cubicBezTo>
                      <a:pt x="39" y="116"/>
                      <a:pt x="39" y="116"/>
                      <a:pt x="39" y="116"/>
                    </a:cubicBezTo>
                    <a:cubicBezTo>
                      <a:pt x="39" y="123"/>
                      <a:pt x="41" y="128"/>
                      <a:pt x="46" y="131"/>
                    </a:cubicBezTo>
                    <a:cubicBezTo>
                      <a:pt x="51" y="134"/>
                      <a:pt x="59" y="135"/>
                      <a:pt x="70" y="135"/>
                    </a:cubicBezTo>
                    <a:cubicBezTo>
                      <a:pt x="81" y="135"/>
                      <a:pt x="89" y="134"/>
                      <a:pt x="94" y="131"/>
                    </a:cubicBezTo>
                    <a:cubicBezTo>
                      <a:pt x="99" y="128"/>
                      <a:pt x="101" y="123"/>
                      <a:pt x="101" y="116"/>
                    </a:cubicBezTo>
                    <a:cubicBezTo>
                      <a:pt x="101" y="0"/>
                      <a:pt x="101" y="0"/>
                      <a:pt x="101" y="0"/>
                    </a:cubicBezTo>
                    <a:lnTo>
                      <a:pt x="139" y="0"/>
                    </a:ln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l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83" name="Freeform 23"/>
              <p:cNvSpPr>
                <a:spLocks noEditPoints="1"/>
              </p:cNvSpPr>
              <p:nvPr userDrawn="1"/>
            </p:nvSpPr>
            <p:spPr bwMode="auto">
              <a:xfrm>
                <a:off x="4609545" y="776181"/>
                <a:ext cx="428631" cy="481114"/>
              </a:xfrm>
              <a:custGeom>
                <a:avLst/>
                <a:gdLst>
                  <a:gd name="T0" fmla="*/ 142 w 142"/>
                  <a:gd name="T1" fmla="*/ 160 h 160"/>
                  <a:gd name="T2" fmla="*/ 98 w 142"/>
                  <a:gd name="T3" fmla="*/ 160 h 160"/>
                  <a:gd name="T4" fmla="*/ 56 w 142"/>
                  <a:gd name="T5" fmla="*/ 97 h 160"/>
                  <a:gd name="T6" fmla="*/ 38 w 142"/>
                  <a:gd name="T7" fmla="*/ 97 h 160"/>
                  <a:gd name="T8" fmla="*/ 38 w 142"/>
                  <a:gd name="T9" fmla="*/ 160 h 160"/>
                  <a:gd name="T10" fmla="*/ 0 w 142"/>
                  <a:gd name="T11" fmla="*/ 160 h 160"/>
                  <a:gd name="T12" fmla="*/ 0 w 142"/>
                  <a:gd name="T13" fmla="*/ 0 h 160"/>
                  <a:gd name="T14" fmla="*/ 72 w 142"/>
                  <a:gd name="T15" fmla="*/ 0 h 160"/>
                  <a:gd name="T16" fmla="*/ 118 w 142"/>
                  <a:gd name="T17" fmla="*/ 7 h 160"/>
                  <a:gd name="T18" fmla="*/ 132 w 142"/>
                  <a:gd name="T19" fmla="*/ 34 h 160"/>
                  <a:gd name="T20" fmla="*/ 132 w 142"/>
                  <a:gd name="T21" fmla="*/ 62 h 160"/>
                  <a:gd name="T22" fmla="*/ 122 w 142"/>
                  <a:gd name="T23" fmla="*/ 84 h 160"/>
                  <a:gd name="T24" fmla="*/ 96 w 142"/>
                  <a:gd name="T25" fmla="*/ 94 h 160"/>
                  <a:gd name="T26" fmla="*/ 142 w 142"/>
                  <a:gd name="T27" fmla="*/ 160 h 160"/>
                  <a:gd name="T28" fmla="*/ 95 w 142"/>
                  <a:gd name="T29" fmla="*/ 54 h 160"/>
                  <a:gd name="T30" fmla="*/ 95 w 142"/>
                  <a:gd name="T31" fmla="*/ 43 h 160"/>
                  <a:gd name="T32" fmla="*/ 89 w 142"/>
                  <a:gd name="T33" fmla="*/ 31 h 160"/>
                  <a:gd name="T34" fmla="*/ 71 w 142"/>
                  <a:gd name="T35" fmla="*/ 27 h 160"/>
                  <a:gd name="T36" fmla="*/ 38 w 142"/>
                  <a:gd name="T37" fmla="*/ 27 h 160"/>
                  <a:gd name="T38" fmla="*/ 38 w 142"/>
                  <a:gd name="T39" fmla="*/ 72 h 160"/>
                  <a:gd name="T40" fmla="*/ 71 w 142"/>
                  <a:gd name="T41" fmla="*/ 72 h 160"/>
                  <a:gd name="T42" fmla="*/ 90 w 142"/>
                  <a:gd name="T43" fmla="*/ 68 h 160"/>
                  <a:gd name="T44" fmla="*/ 95 w 142"/>
                  <a:gd name="T45" fmla="*/ 54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42" h="160">
                    <a:moveTo>
                      <a:pt x="142" y="160"/>
                    </a:moveTo>
                    <a:cubicBezTo>
                      <a:pt x="98" y="160"/>
                      <a:pt x="98" y="160"/>
                      <a:pt x="98" y="160"/>
                    </a:cubicBezTo>
                    <a:cubicBezTo>
                      <a:pt x="56" y="97"/>
                      <a:pt x="56" y="97"/>
                      <a:pt x="56" y="97"/>
                    </a:cubicBezTo>
                    <a:cubicBezTo>
                      <a:pt x="38" y="97"/>
                      <a:pt x="38" y="97"/>
                      <a:pt x="38" y="97"/>
                    </a:cubicBezTo>
                    <a:cubicBezTo>
                      <a:pt x="38" y="160"/>
                      <a:pt x="38" y="160"/>
                      <a:pt x="38" y="160"/>
                    </a:cubicBezTo>
                    <a:cubicBezTo>
                      <a:pt x="0" y="160"/>
                      <a:pt x="0" y="160"/>
                      <a:pt x="0" y="16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72" y="0"/>
                      <a:pt x="72" y="0"/>
                      <a:pt x="72" y="0"/>
                    </a:cubicBezTo>
                    <a:cubicBezTo>
                      <a:pt x="93" y="0"/>
                      <a:pt x="108" y="2"/>
                      <a:pt x="118" y="7"/>
                    </a:cubicBezTo>
                    <a:cubicBezTo>
                      <a:pt x="128" y="13"/>
                      <a:pt x="132" y="21"/>
                      <a:pt x="132" y="34"/>
                    </a:cubicBezTo>
                    <a:cubicBezTo>
                      <a:pt x="132" y="62"/>
                      <a:pt x="132" y="62"/>
                      <a:pt x="132" y="62"/>
                    </a:cubicBezTo>
                    <a:cubicBezTo>
                      <a:pt x="132" y="72"/>
                      <a:pt x="129" y="79"/>
                      <a:pt x="122" y="84"/>
                    </a:cubicBezTo>
                    <a:cubicBezTo>
                      <a:pt x="115" y="90"/>
                      <a:pt x="106" y="93"/>
                      <a:pt x="96" y="94"/>
                    </a:cubicBezTo>
                    <a:lnTo>
                      <a:pt x="142" y="160"/>
                    </a:lnTo>
                    <a:close/>
                    <a:moveTo>
                      <a:pt x="95" y="54"/>
                    </a:moveTo>
                    <a:cubicBezTo>
                      <a:pt x="95" y="43"/>
                      <a:pt x="95" y="43"/>
                      <a:pt x="95" y="43"/>
                    </a:cubicBezTo>
                    <a:cubicBezTo>
                      <a:pt x="95" y="37"/>
                      <a:pt x="93" y="33"/>
                      <a:pt x="89" y="31"/>
                    </a:cubicBezTo>
                    <a:cubicBezTo>
                      <a:pt x="86" y="28"/>
                      <a:pt x="80" y="27"/>
                      <a:pt x="71" y="27"/>
                    </a:cubicBezTo>
                    <a:cubicBezTo>
                      <a:pt x="38" y="27"/>
                      <a:pt x="38" y="27"/>
                      <a:pt x="38" y="27"/>
                    </a:cubicBezTo>
                    <a:cubicBezTo>
                      <a:pt x="38" y="72"/>
                      <a:pt x="38" y="72"/>
                      <a:pt x="38" y="72"/>
                    </a:cubicBezTo>
                    <a:cubicBezTo>
                      <a:pt x="71" y="72"/>
                      <a:pt x="71" y="72"/>
                      <a:pt x="71" y="72"/>
                    </a:cubicBezTo>
                    <a:cubicBezTo>
                      <a:pt x="80" y="72"/>
                      <a:pt x="86" y="70"/>
                      <a:pt x="90" y="68"/>
                    </a:cubicBezTo>
                    <a:cubicBezTo>
                      <a:pt x="93" y="66"/>
                      <a:pt x="95" y="61"/>
                      <a:pt x="95" y="54"/>
                    </a:cubicBez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l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84" name="Freeform 24"/>
              <p:cNvSpPr>
                <a:spLocks/>
              </p:cNvSpPr>
              <p:nvPr userDrawn="1"/>
            </p:nvSpPr>
            <p:spPr bwMode="auto">
              <a:xfrm>
                <a:off x="5076396" y="767433"/>
                <a:ext cx="379894" cy="499859"/>
              </a:xfrm>
              <a:custGeom>
                <a:avLst/>
                <a:gdLst>
                  <a:gd name="T0" fmla="*/ 126 w 126"/>
                  <a:gd name="T1" fmla="*/ 160 h 166"/>
                  <a:gd name="T2" fmla="*/ 74 w 126"/>
                  <a:gd name="T3" fmla="*/ 166 h 166"/>
                  <a:gd name="T4" fmla="*/ 56 w 126"/>
                  <a:gd name="T5" fmla="*/ 165 h 166"/>
                  <a:gd name="T6" fmla="*/ 36 w 126"/>
                  <a:gd name="T7" fmla="*/ 161 h 166"/>
                  <a:gd name="T8" fmla="*/ 18 w 126"/>
                  <a:gd name="T9" fmla="*/ 153 h 166"/>
                  <a:gd name="T10" fmla="*/ 5 w 126"/>
                  <a:gd name="T11" fmla="*/ 140 h 166"/>
                  <a:gd name="T12" fmla="*/ 0 w 126"/>
                  <a:gd name="T13" fmla="*/ 119 h 166"/>
                  <a:gd name="T14" fmla="*/ 0 w 126"/>
                  <a:gd name="T15" fmla="*/ 49 h 166"/>
                  <a:gd name="T16" fmla="*/ 74 w 126"/>
                  <a:gd name="T17" fmla="*/ 0 h 166"/>
                  <a:gd name="T18" fmla="*/ 125 w 126"/>
                  <a:gd name="T19" fmla="*/ 6 h 166"/>
                  <a:gd name="T20" fmla="*/ 125 w 126"/>
                  <a:gd name="T21" fmla="*/ 35 h 166"/>
                  <a:gd name="T22" fmla="*/ 75 w 126"/>
                  <a:gd name="T23" fmla="*/ 28 h 166"/>
                  <a:gd name="T24" fmla="*/ 61 w 126"/>
                  <a:gd name="T25" fmla="*/ 28 h 166"/>
                  <a:gd name="T26" fmla="*/ 50 w 126"/>
                  <a:gd name="T27" fmla="*/ 31 h 166"/>
                  <a:gd name="T28" fmla="*/ 41 w 126"/>
                  <a:gd name="T29" fmla="*/ 37 h 166"/>
                  <a:gd name="T30" fmla="*/ 39 w 126"/>
                  <a:gd name="T31" fmla="*/ 48 h 166"/>
                  <a:gd name="T32" fmla="*/ 39 w 126"/>
                  <a:gd name="T33" fmla="*/ 116 h 166"/>
                  <a:gd name="T34" fmla="*/ 78 w 126"/>
                  <a:gd name="T35" fmla="*/ 138 h 166"/>
                  <a:gd name="T36" fmla="*/ 126 w 126"/>
                  <a:gd name="T37" fmla="*/ 131 h 166"/>
                  <a:gd name="T38" fmla="*/ 126 w 126"/>
                  <a:gd name="T39" fmla="*/ 160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26" h="166">
                    <a:moveTo>
                      <a:pt x="126" y="160"/>
                    </a:moveTo>
                    <a:cubicBezTo>
                      <a:pt x="108" y="164"/>
                      <a:pt x="91" y="166"/>
                      <a:pt x="74" y="166"/>
                    </a:cubicBezTo>
                    <a:cubicBezTo>
                      <a:pt x="68" y="166"/>
                      <a:pt x="62" y="165"/>
                      <a:pt x="56" y="165"/>
                    </a:cubicBezTo>
                    <a:cubicBezTo>
                      <a:pt x="50" y="164"/>
                      <a:pt x="43" y="163"/>
                      <a:pt x="36" y="161"/>
                    </a:cubicBezTo>
                    <a:cubicBezTo>
                      <a:pt x="29" y="159"/>
                      <a:pt x="23" y="157"/>
                      <a:pt x="18" y="153"/>
                    </a:cubicBezTo>
                    <a:cubicBezTo>
                      <a:pt x="13" y="150"/>
                      <a:pt x="9" y="146"/>
                      <a:pt x="5" y="140"/>
                    </a:cubicBezTo>
                    <a:cubicBezTo>
                      <a:pt x="2" y="134"/>
                      <a:pt x="0" y="127"/>
                      <a:pt x="0" y="119"/>
                    </a:cubicBezTo>
                    <a:cubicBezTo>
                      <a:pt x="0" y="49"/>
                      <a:pt x="0" y="49"/>
                      <a:pt x="0" y="49"/>
                    </a:cubicBezTo>
                    <a:cubicBezTo>
                      <a:pt x="0" y="16"/>
                      <a:pt x="25" y="0"/>
                      <a:pt x="74" y="0"/>
                    </a:cubicBezTo>
                    <a:cubicBezTo>
                      <a:pt x="87" y="0"/>
                      <a:pt x="104" y="2"/>
                      <a:pt x="125" y="6"/>
                    </a:cubicBezTo>
                    <a:cubicBezTo>
                      <a:pt x="125" y="35"/>
                      <a:pt x="125" y="35"/>
                      <a:pt x="125" y="35"/>
                    </a:cubicBezTo>
                    <a:cubicBezTo>
                      <a:pt x="106" y="30"/>
                      <a:pt x="89" y="28"/>
                      <a:pt x="75" y="28"/>
                    </a:cubicBezTo>
                    <a:cubicBezTo>
                      <a:pt x="69" y="28"/>
                      <a:pt x="65" y="28"/>
                      <a:pt x="61" y="28"/>
                    </a:cubicBezTo>
                    <a:cubicBezTo>
                      <a:pt x="58" y="29"/>
                      <a:pt x="54" y="29"/>
                      <a:pt x="50" y="31"/>
                    </a:cubicBezTo>
                    <a:cubicBezTo>
                      <a:pt x="46" y="32"/>
                      <a:pt x="43" y="34"/>
                      <a:pt x="41" y="37"/>
                    </a:cubicBezTo>
                    <a:cubicBezTo>
                      <a:pt x="40" y="40"/>
                      <a:pt x="39" y="44"/>
                      <a:pt x="39" y="48"/>
                    </a:cubicBezTo>
                    <a:cubicBezTo>
                      <a:pt x="39" y="116"/>
                      <a:pt x="39" y="116"/>
                      <a:pt x="39" y="116"/>
                    </a:cubicBezTo>
                    <a:cubicBezTo>
                      <a:pt x="39" y="131"/>
                      <a:pt x="52" y="138"/>
                      <a:pt x="78" y="138"/>
                    </a:cubicBezTo>
                    <a:cubicBezTo>
                      <a:pt x="90" y="138"/>
                      <a:pt x="106" y="136"/>
                      <a:pt x="126" y="131"/>
                    </a:cubicBezTo>
                    <a:lnTo>
                      <a:pt x="126" y="160"/>
                    </a:ln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l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85" name="Freeform 25"/>
              <p:cNvSpPr>
                <a:spLocks/>
              </p:cNvSpPr>
              <p:nvPr userDrawn="1"/>
            </p:nvSpPr>
            <p:spPr bwMode="auto">
              <a:xfrm>
                <a:off x="5547605" y="776181"/>
                <a:ext cx="377394" cy="481114"/>
              </a:xfrm>
              <a:custGeom>
                <a:avLst/>
                <a:gdLst>
                  <a:gd name="T0" fmla="*/ 302 w 302"/>
                  <a:gd name="T1" fmla="*/ 385 h 385"/>
                  <a:gd name="T2" fmla="*/ 0 w 302"/>
                  <a:gd name="T3" fmla="*/ 385 h 385"/>
                  <a:gd name="T4" fmla="*/ 0 w 302"/>
                  <a:gd name="T5" fmla="*/ 0 h 385"/>
                  <a:gd name="T6" fmla="*/ 294 w 302"/>
                  <a:gd name="T7" fmla="*/ 0 h 385"/>
                  <a:gd name="T8" fmla="*/ 294 w 302"/>
                  <a:gd name="T9" fmla="*/ 65 h 385"/>
                  <a:gd name="T10" fmla="*/ 94 w 302"/>
                  <a:gd name="T11" fmla="*/ 65 h 385"/>
                  <a:gd name="T12" fmla="*/ 94 w 302"/>
                  <a:gd name="T13" fmla="*/ 154 h 385"/>
                  <a:gd name="T14" fmla="*/ 275 w 302"/>
                  <a:gd name="T15" fmla="*/ 154 h 385"/>
                  <a:gd name="T16" fmla="*/ 275 w 302"/>
                  <a:gd name="T17" fmla="*/ 219 h 385"/>
                  <a:gd name="T18" fmla="*/ 94 w 302"/>
                  <a:gd name="T19" fmla="*/ 219 h 385"/>
                  <a:gd name="T20" fmla="*/ 94 w 302"/>
                  <a:gd name="T21" fmla="*/ 320 h 385"/>
                  <a:gd name="T22" fmla="*/ 302 w 302"/>
                  <a:gd name="T23" fmla="*/ 320 h 385"/>
                  <a:gd name="T24" fmla="*/ 302 w 302"/>
                  <a:gd name="T25" fmla="*/ 385 h 3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02" h="385">
                    <a:moveTo>
                      <a:pt x="302" y="385"/>
                    </a:moveTo>
                    <a:lnTo>
                      <a:pt x="0" y="385"/>
                    </a:lnTo>
                    <a:lnTo>
                      <a:pt x="0" y="0"/>
                    </a:lnTo>
                    <a:lnTo>
                      <a:pt x="294" y="0"/>
                    </a:lnTo>
                    <a:lnTo>
                      <a:pt x="294" y="65"/>
                    </a:lnTo>
                    <a:lnTo>
                      <a:pt x="94" y="65"/>
                    </a:lnTo>
                    <a:lnTo>
                      <a:pt x="94" y="154"/>
                    </a:lnTo>
                    <a:lnTo>
                      <a:pt x="275" y="154"/>
                    </a:lnTo>
                    <a:lnTo>
                      <a:pt x="275" y="219"/>
                    </a:lnTo>
                    <a:lnTo>
                      <a:pt x="94" y="219"/>
                    </a:lnTo>
                    <a:lnTo>
                      <a:pt x="94" y="320"/>
                    </a:lnTo>
                    <a:lnTo>
                      <a:pt x="302" y="320"/>
                    </a:lnTo>
                    <a:lnTo>
                      <a:pt x="302" y="385"/>
                    </a:ln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l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86" name="Freeform 26"/>
              <p:cNvSpPr>
                <a:spLocks/>
              </p:cNvSpPr>
              <p:nvPr userDrawn="1"/>
            </p:nvSpPr>
            <p:spPr bwMode="auto">
              <a:xfrm>
                <a:off x="5998431" y="767433"/>
                <a:ext cx="394888" cy="499859"/>
              </a:xfrm>
              <a:custGeom>
                <a:avLst/>
                <a:gdLst>
                  <a:gd name="T0" fmla="*/ 131 w 131"/>
                  <a:gd name="T1" fmla="*/ 107 h 166"/>
                  <a:gd name="T2" fmla="*/ 131 w 131"/>
                  <a:gd name="T3" fmla="*/ 117 h 166"/>
                  <a:gd name="T4" fmla="*/ 126 w 131"/>
                  <a:gd name="T5" fmla="*/ 141 h 166"/>
                  <a:gd name="T6" fmla="*/ 110 w 131"/>
                  <a:gd name="T7" fmla="*/ 156 h 166"/>
                  <a:gd name="T8" fmla="*/ 88 w 131"/>
                  <a:gd name="T9" fmla="*/ 163 h 166"/>
                  <a:gd name="T10" fmla="*/ 60 w 131"/>
                  <a:gd name="T11" fmla="*/ 166 h 166"/>
                  <a:gd name="T12" fmla="*/ 3 w 131"/>
                  <a:gd name="T13" fmla="*/ 161 h 166"/>
                  <a:gd name="T14" fmla="*/ 3 w 131"/>
                  <a:gd name="T15" fmla="*/ 132 h 166"/>
                  <a:gd name="T16" fmla="*/ 60 w 131"/>
                  <a:gd name="T17" fmla="*/ 138 h 166"/>
                  <a:gd name="T18" fmla="*/ 92 w 131"/>
                  <a:gd name="T19" fmla="*/ 122 h 166"/>
                  <a:gd name="T20" fmla="*/ 92 w 131"/>
                  <a:gd name="T21" fmla="*/ 111 h 166"/>
                  <a:gd name="T22" fmla="*/ 88 w 131"/>
                  <a:gd name="T23" fmla="*/ 100 h 166"/>
                  <a:gd name="T24" fmla="*/ 71 w 131"/>
                  <a:gd name="T25" fmla="*/ 95 h 166"/>
                  <a:gd name="T26" fmla="*/ 52 w 131"/>
                  <a:gd name="T27" fmla="*/ 95 h 166"/>
                  <a:gd name="T28" fmla="*/ 0 w 131"/>
                  <a:gd name="T29" fmla="*/ 53 h 166"/>
                  <a:gd name="T30" fmla="*/ 0 w 131"/>
                  <a:gd name="T31" fmla="*/ 41 h 166"/>
                  <a:gd name="T32" fmla="*/ 17 w 131"/>
                  <a:gd name="T33" fmla="*/ 10 h 166"/>
                  <a:gd name="T34" fmla="*/ 73 w 131"/>
                  <a:gd name="T35" fmla="*/ 0 h 166"/>
                  <a:gd name="T36" fmla="*/ 123 w 131"/>
                  <a:gd name="T37" fmla="*/ 4 h 166"/>
                  <a:gd name="T38" fmla="*/ 123 w 131"/>
                  <a:gd name="T39" fmla="*/ 32 h 166"/>
                  <a:gd name="T40" fmla="*/ 71 w 131"/>
                  <a:gd name="T41" fmla="*/ 28 h 166"/>
                  <a:gd name="T42" fmla="*/ 45 w 131"/>
                  <a:gd name="T43" fmla="*/ 31 h 166"/>
                  <a:gd name="T44" fmla="*/ 38 w 131"/>
                  <a:gd name="T45" fmla="*/ 42 h 166"/>
                  <a:gd name="T46" fmla="*/ 38 w 131"/>
                  <a:gd name="T47" fmla="*/ 53 h 166"/>
                  <a:gd name="T48" fmla="*/ 59 w 131"/>
                  <a:gd name="T49" fmla="*/ 66 h 166"/>
                  <a:gd name="T50" fmla="*/ 79 w 131"/>
                  <a:gd name="T51" fmla="*/ 66 h 166"/>
                  <a:gd name="T52" fmla="*/ 119 w 131"/>
                  <a:gd name="T53" fmla="*/ 76 h 166"/>
                  <a:gd name="T54" fmla="*/ 131 w 131"/>
                  <a:gd name="T55" fmla="*/ 107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31" h="166">
                    <a:moveTo>
                      <a:pt x="131" y="107"/>
                    </a:moveTo>
                    <a:cubicBezTo>
                      <a:pt x="131" y="117"/>
                      <a:pt x="131" y="117"/>
                      <a:pt x="131" y="117"/>
                    </a:cubicBezTo>
                    <a:cubicBezTo>
                      <a:pt x="131" y="127"/>
                      <a:pt x="129" y="135"/>
                      <a:pt x="126" y="141"/>
                    </a:cubicBezTo>
                    <a:cubicBezTo>
                      <a:pt x="122" y="148"/>
                      <a:pt x="117" y="153"/>
                      <a:pt x="110" y="156"/>
                    </a:cubicBezTo>
                    <a:cubicBezTo>
                      <a:pt x="103" y="160"/>
                      <a:pt x="96" y="162"/>
                      <a:pt x="88" y="163"/>
                    </a:cubicBezTo>
                    <a:cubicBezTo>
                      <a:pt x="80" y="165"/>
                      <a:pt x="71" y="166"/>
                      <a:pt x="60" y="166"/>
                    </a:cubicBezTo>
                    <a:cubicBezTo>
                      <a:pt x="44" y="166"/>
                      <a:pt x="25" y="164"/>
                      <a:pt x="3" y="161"/>
                    </a:cubicBezTo>
                    <a:cubicBezTo>
                      <a:pt x="3" y="132"/>
                      <a:pt x="3" y="132"/>
                      <a:pt x="3" y="132"/>
                    </a:cubicBezTo>
                    <a:cubicBezTo>
                      <a:pt x="30" y="136"/>
                      <a:pt x="49" y="138"/>
                      <a:pt x="60" y="138"/>
                    </a:cubicBezTo>
                    <a:cubicBezTo>
                      <a:pt x="81" y="138"/>
                      <a:pt x="92" y="133"/>
                      <a:pt x="92" y="122"/>
                    </a:cubicBezTo>
                    <a:cubicBezTo>
                      <a:pt x="92" y="111"/>
                      <a:pt x="92" y="111"/>
                      <a:pt x="92" y="111"/>
                    </a:cubicBezTo>
                    <a:cubicBezTo>
                      <a:pt x="92" y="106"/>
                      <a:pt x="91" y="103"/>
                      <a:pt x="88" y="100"/>
                    </a:cubicBezTo>
                    <a:cubicBezTo>
                      <a:pt x="85" y="96"/>
                      <a:pt x="80" y="95"/>
                      <a:pt x="71" y="95"/>
                    </a:cubicBezTo>
                    <a:cubicBezTo>
                      <a:pt x="52" y="95"/>
                      <a:pt x="52" y="95"/>
                      <a:pt x="52" y="95"/>
                    </a:cubicBezTo>
                    <a:cubicBezTo>
                      <a:pt x="17" y="95"/>
                      <a:pt x="0" y="81"/>
                      <a:pt x="0" y="53"/>
                    </a:cubicBezTo>
                    <a:cubicBezTo>
                      <a:pt x="0" y="41"/>
                      <a:pt x="0" y="41"/>
                      <a:pt x="0" y="41"/>
                    </a:cubicBezTo>
                    <a:cubicBezTo>
                      <a:pt x="0" y="27"/>
                      <a:pt x="5" y="17"/>
                      <a:pt x="17" y="10"/>
                    </a:cubicBezTo>
                    <a:cubicBezTo>
                      <a:pt x="29" y="4"/>
                      <a:pt x="47" y="0"/>
                      <a:pt x="73" y="0"/>
                    </a:cubicBezTo>
                    <a:cubicBezTo>
                      <a:pt x="85" y="0"/>
                      <a:pt x="102" y="1"/>
                      <a:pt x="123" y="4"/>
                    </a:cubicBezTo>
                    <a:cubicBezTo>
                      <a:pt x="123" y="32"/>
                      <a:pt x="123" y="32"/>
                      <a:pt x="123" y="32"/>
                    </a:cubicBezTo>
                    <a:cubicBezTo>
                      <a:pt x="98" y="29"/>
                      <a:pt x="81" y="28"/>
                      <a:pt x="71" y="28"/>
                    </a:cubicBezTo>
                    <a:cubicBezTo>
                      <a:pt x="59" y="28"/>
                      <a:pt x="50" y="29"/>
                      <a:pt x="45" y="31"/>
                    </a:cubicBezTo>
                    <a:cubicBezTo>
                      <a:pt x="40" y="33"/>
                      <a:pt x="38" y="37"/>
                      <a:pt x="38" y="42"/>
                    </a:cubicBezTo>
                    <a:cubicBezTo>
                      <a:pt x="38" y="53"/>
                      <a:pt x="38" y="53"/>
                      <a:pt x="38" y="53"/>
                    </a:cubicBezTo>
                    <a:cubicBezTo>
                      <a:pt x="38" y="62"/>
                      <a:pt x="45" y="66"/>
                      <a:pt x="59" y="66"/>
                    </a:cubicBezTo>
                    <a:cubicBezTo>
                      <a:pt x="79" y="66"/>
                      <a:pt x="79" y="66"/>
                      <a:pt x="79" y="66"/>
                    </a:cubicBezTo>
                    <a:cubicBezTo>
                      <a:pt x="97" y="66"/>
                      <a:pt x="111" y="69"/>
                      <a:pt x="119" y="76"/>
                    </a:cubicBezTo>
                    <a:cubicBezTo>
                      <a:pt x="127" y="83"/>
                      <a:pt x="131" y="93"/>
                      <a:pt x="131" y="107"/>
                    </a:cubicBez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l"/>
                <a:endParaRPr lang="en-US">
                  <a:solidFill>
                    <a:schemeClr val="accent1"/>
                  </a:solidFill>
                </a:endParaRPr>
              </a:p>
            </p:txBody>
          </p:sp>
        </p:grpSp>
        <p:grpSp>
          <p:nvGrpSpPr>
            <p:cNvPr id="36" name="Group 35"/>
            <p:cNvGrpSpPr/>
            <p:nvPr userDrawn="1"/>
          </p:nvGrpSpPr>
          <p:grpSpPr>
            <a:xfrm>
              <a:off x="314326" y="1075660"/>
              <a:ext cx="1843867" cy="369143"/>
              <a:chOff x="1146212" y="1396551"/>
              <a:chExt cx="2484309" cy="497360"/>
            </a:xfrm>
            <a:grpFill/>
          </p:grpSpPr>
          <p:sp>
            <p:nvSpPr>
              <p:cNvPr id="73" name="Freeform 27"/>
              <p:cNvSpPr>
                <a:spLocks/>
              </p:cNvSpPr>
              <p:nvPr userDrawn="1"/>
            </p:nvSpPr>
            <p:spPr bwMode="auto">
              <a:xfrm>
                <a:off x="1146212" y="1396551"/>
                <a:ext cx="443627" cy="497359"/>
              </a:xfrm>
              <a:custGeom>
                <a:avLst/>
                <a:gdLst>
                  <a:gd name="T0" fmla="*/ 147 w 147"/>
                  <a:gd name="T1" fmla="*/ 155 h 165"/>
                  <a:gd name="T2" fmla="*/ 115 w 147"/>
                  <a:gd name="T3" fmla="*/ 162 h 165"/>
                  <a:gd name="T4" fmla="*/ 80 w 147"/>
                  <a:gd name="T5" fmla="*/ 165 h 165"/>
                  <a:gd name="T6" fmla="*/ 56 w 147"/>
                  <a:gd name="T7" fmla="*/ 164 h 165"/>
                  <a:gd name="T8" fmla="*/ 34 w 147"/>
                  <a:gd name="T9" fmla="*/ 160 h 165"/>
                  <a:gd name="T10" fmla="*/ 16 w 147"/>
                  <a:gd name="T11" fmla="*/ 152 h 165"/>
                  <a:gd name="T12" fmla="*/ 5 w 147"/>
                  <a:gd name="T13" fmla="*/ 138 h 165"/>
                  <a:gd name="T14" fmla="*/ 0 w 147"/>
                  <a:gd name="T15" fmla="*/ 119 h 165"/>
                  <a:gd name="T16" fmla="*/ 0 w 147"/>
                  <a:gd name="T17" fmla="*/ 52 h 165"/>
                  <a:gd name="T18" fmla="*/ 5 w 147"/>
                  <a:gd name="T19" fmla="*/ 30 h 165"/>
                  <a:gd name="T20" fmla="*/ 18 w 147"/>
                  <a:gd name="T21" fmla="*/ 15 h 165"/>
                  <a:gd name="T22" fmla="*/ 37 w 147"/>
                  <a:gd name="T23" fmla="*/ 6 h 165"/>
                  <a:gd name="T24" fmla="*/ 59 w 147"/>
                  <a:gd name="T25" fmla="*/ 1 h 165"/>
                  <a:gd name="T26" fmla="*/ 80 w 147"/>
                  <a:gd name="T27" fmla="*/ 0 h 165"/>
                  <a:gd name="T28" fmla="*/ 146 w 147"/>
                  <a:gd name="T29" fmla="*/ 5 h 165"/>
                  <a:gd name="T30" fmla="*/ 146 w 147"/>
                  <a:gd name="T31" fmla="*/ 34 h 165"/>
                  <a:gd name="T32" fmla="*/ 80 w 147"/>
                  <a:gd name="T33" fmla="*/ 27 h 165"/>
                  <a:gd name="T34" fmla="*/ 39 w 147"/>
                  <a:gd name="T35" fmla="*/ 51 h 165"/>
                  <a:gd name="T36" fmla="*/ 39 w 147"/>
                  <a:gd name="T37" fmla="*/ 116 h 165"/>
                  <a:gd name="T38" fmla="*/ 50 w 147"/>
                  <a:gd name="T39" fmla="*/ 133 h 165"/>
                  <a:gd name="T40" fmla="*/ 84 w 147"/>
                  <a:gd name="T41" fmla="*/ 138 h 165"/>
                  <a:gd name="T42" fmla="*/ 110 w 147"/>
                  <a:gd name="T43" fmla="*/ 134 h 165"/>
                  <a:gd name="T44" fmla="*/ 110 w 147"/>
                  <a:gd name="T45" fmla="*/ 97 h 165"/>
                  <a:gd name="T46" fmla="*/ 84 w 147"/>
                  <a:gd name="T47" fmla="*/ 97 h 165"/>
                  <a:gd name="T48" fmla="*/ 84 w 147"/>
                  <a:gd name="T49" fmla="*/ 71 h 165"/>
                  <a:gd name="T50" fmla="*/ 147 w 147"/>
                  <a:gd name="T51" fmla="*/ 71 h 165"/>
                  <a:gd name="T52" fmla="*/ 147 w 147"/>
                  <a:gd name="T53" fmla="*/ 155 h 1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47" h="165">
                    <a:moveTo>
                      <a:pt x="147" y="155"/>
                    </a:moveTo>
                    <a:cubicBezTo>
                      <a:pt x="138" y="158"/>
                      <a:pt x="128" y="160"/>
                      <a:pt x="115" y="162"/>
                    </a:cubicBezTo>
                    <a:cubicBezTo>
                      <a:pt x="102" y="164"/>
                      <a:pt x="91" y="165"/>
                      <a:pt x="80" y="165"/>
                    </a:cubicBezTo>
                    <a:cubicBezTo>
                      <a:pt x="71" y="165"/>
                      <a:pt x="63" y="165"/>
                      <a:pt x="56" y="164"/>
                    </a:cubicBezTo>
                    <a:cubicBezTo>
                      <a:pt x="49" y="163"/>
                      <a:pt x="42" y="162"/>
                      <a:pt x="34" y="160"/>
                    </a:cubicBezTo>
                    <a:cubicBezTo>
                      <a:pt x="27" y="158"/>
                      <a:pt x="21" y="155"/>
                      <a:pt x="16" y="152"/>
                    </a:cubicBezTo>
                    <a:cubicBezTo>
                      <a:pt x="11" y="148"/>
                      <a:pt x="8" y="144"/>
                      <a:pt x="5" y="138"/>
                    </a:cubicBezTo>
                    <a:cubicBezTo>
                      <a:pt x="2" y="133"/>
                      <a:pt x="0" y="126"/>
                      <a:pt x="0" y="119"/>
                    </a:cubicBezTo>
                    <a:cubicBezTo>
                      <a:pt x="0" y="52"/>
                      <a:pt x="0" y="52"/>
                      <a:pt x="0" y="52"/>
                    </a:cubicBezTo>
                    <a:cubicBezTo>
                      <a:pt x="0" y="43"/>
                      <a:pt x="2" y="36"/>
                      <a:pt x="5" y="30"/>
                    </a:cubicBezTo>
                    <a:cubicBezTo>
                      <a:pt x="9" y="23"/>
                      <a:pt x="13" y="18"/>
                      <a:pt x="18" y="15"/>
                    </a:cubicBezTo>
                    <a:cubicBezTo>
                      <a:pt x="24" y="11"/>
                      <a:pt x="30" y="8"/>
                      <a:pt x="37" y="6"/>
                    </a:cubicBezTo>
                    <a:cubicBezTo>
                      <a:pt x="45" y="3"/>
                      <a:pt x="52" y="2"/>
                      <a:pt x="59" y="1"/>
                    </a:cubicBezTo>
                    <a:cubicBezTo>
                      <a:pt x="66" y="0"/>
                      <a:pt x="73" y="0"/>
                      <a:pt x="80" y="0"/>
                    </a:cubicBezTo>
                    <a:cubicBezTo>
                      <a:pt x="103" y="0"/>
                      <a:pt x="125" y="1"/>
                      <a:pt x="146" y="5"/>
                    </a:cubicBezTo>
                    <a:cubicBezTo>
                      <a:pt x="146" y="34"/>
                      <a:pt x="146" y="34"/>
                      <a:pt x="146" y="34"/>
                    </a:cubicBezTo>
                    <a:cubicBezTo>
                      <a:pt x="126" y="29"/>
                      <a:pt x="104" y="27"/>
                      <a:pt x="80" y="27"/>
                    </a:cubicBezTo>
                    <a:cubicBezTo>
                      <a:pt x="53" y="27"/>
                      <a:pt x="39" y="35"/>
                      <a:pt x="39" y="51"/>
                    </a:cubicBezTo>
                    <a:cubicBezTo>
                      <a:pt x="39" y="116"/>
                      <a:pt x="39" y="116"/>
                      <a:pt x="39" y="116"/>
                    </a:cubicBezTo>
                    <a:cubicBezTo>
                      <a:pt x="39" y="124"/>
                      <a:pt x="43" y="130"/>
                      <a:pt x="50" y="133"/>
                    </a:cubicBezTo>
                    <a:cubicBezTo>
                      <a:pt x="58" y="136"/>
                      <a:pt x="69" y="138"/>
                      <a:pt x="84" y="138"/>
                    </a:cubicBezTo>
                    <a:cubicBezTo>
                      <a:pt x="92" y="138"/>
                      <a:pt x="101" y="136"/>
                      <a:pt x="110" y="134"/>
                    </a:cubicBezTo>
                    <a:cubicBezTo>
                      <a:pt x="110" y="97"/>
                      <a:pt x="110" y="97"/>
                      <a:pt x="110" y="97"/>
                    </a:cubicBezTo>
                    <a:cubicBezTo>
                      <a:pt x="84" y="97"/>
                      <a:pt x="84" y="97"/>
                      <a:pt x="84" y="97"/>
                    </a:cubicBezTo>
                    <a:cubicBezTo>
                      <a:pt x="84" y="71"/>
                      <a:pt x="84" y="71"/>
                      <a:pt x="84" y="71"/>
                    </a:cubicBezTo>
                    <a:cubicBezTo>
                      <a:pt x="147" y="71"/>
                      <a:pt x="147" y="71"/>
                      <a:pt x="147" y="71"/>
                    </a:cubicBezTo>
                    <a:lnTo>
                      <a:pt x="147" y="155"/>
                    </a:ln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l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74" name="Freeform 28"/>
              <p:cNvSpPr>
                <a:spLocks noEditPoints="1"/>
              </p:cNvSpPr>
              <p:nvPr userDrawn="1"/>
            </p:nvSpPr>
            <p:spPr bwMode="auto">
              <a:xfrm>
                <a:off x="1697852" y="1402799"/>
                <a:ext cx="431129" cy="484862"/>
              </a:xfrm>
              <a:custGeom>
                <a:avLst/>
                <a:gdLst>
                  <a:gd name="T0" fmla="*/ 143 w 143"/>
                  <a:gd name="T1" fmla="*/ 161 h 161"/>
                  <a:gd name="T2" fmla="*/ 98 w 143"/>
                  <a:gd name="T3" fmla="*/ 161 h 161"/>
                  <a:gd name="T4" fmla="*/ 56 w 143"/>
                  <a:gd name="T5" fmla="*/ 98 h 161"/>
                  <a:gd name="T6" fmla="*/ 38 w 143"/>
                  <a:gd name="T7" fmla="*/ 98 h 161"/>
                  <a:gd name="T8" fmla="*/ 38 w 143"/>
                  <a:gd name="T9" fmla="*/ 161 h 161"/>
                  <a:gd name="T10" fmla="*/ 0 w 143"/>
                  <a:gd name="T11" fmla="*/ 161 h 161"/>
                  <a:gd name="T12" fmla="*/ 0 w 143"/>
                  <a:gd name="T13" fmla="*/ 0 h 161"/>
                  <a:gd name="T14" fmla="*/ 72 w 143"/>
                  <a:gd name="T15" fmla="*/ 0 h 161"/>
                  <a:gd name="T16" fmla="*/ 118 w 143"/>
                  <a:gd name="T17" fmla="*/ 8 h 161"/>
                  <a:gd name="T18" fmla="*/ 133 w 143"/>
                  <a:gd name="T19" fmla="*/ 34 h 161"/>
                  <a:gd name="T20" fmla="*/ 133 w 143"/>
                  <a:gd name="T21" fmla="*/ 62 h 161"/>
                  <a:gd name="T22" fmla="*/ 122 w 143"/>
                  <a:gd name="T23" fmla="*/ 85 h 161"/>
                  <a:gd name="T24" fmla="*/ 96 w 143"/>
                  <a:gd name="T25" fmla="*/ 95 h 161"/>
                  <a:gd name="T26" fmla="*/ 143 w 143"/>
                  <a:gd name="T27" fmla="*/ 161 h 161"/>
                  <a:gd name="T28" fmla="*/ 95 w 143"/>
                  <a:gd name="T29" fmla="*/ 55 h 161"/>
                  <a:gd name="T30" fmla="*/ 95 w 143"/>
                  <a:gd name="T31" fmla="*/ 43 h 161"/>
                  <a:gd name="T32" fmla="*/ 90 w 143"/>
                  <a:gd name="T33" fmla="*/ 31 h 161"/>
                  <a:gd name="T34" fmla="*/ 71 w 143"/>
                  <a:gd name="T35" fmla="*/ 28 h 161"/>
                  <a:gd name="T36" fmla="*/ 38 w 143"/>
                  <a:gd name="T37" fmla="*/ 28 h 161"/>
                  <a:gd name="T38" fmla="*/ 38 w 143"/>
                  <a:gd name="T39" fmla="*/ 72 h 161"/>
                  <a:gd name="T40" fmla="*/ 71 w 143"/>
                  <a:gd name="T41" fmla="*/ 72 h 161"/>
                  <a:gd name="T42" fmla="*/ 90 w 143"/>
                  <a:gd name="T43" fmla="*/ 69 h 161"/>
                  <a:gd name="T44" fmla="*/ 95 w 143"/>
                  <a:gd name="T45" fmla="*/ 55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43" h="161">
                    <a:moveTo>
                      <a:pt x="143" y="161"/>
                    </a:moveTo>
                    <a:cubicBezTo>
                      <a:pt x="98" y="161"/>
                      <a:pt x="98" y="161"/>
                      <a:pt x="98" y="161"/>
                    </a:cubicBezTo>
                    <a:cubicBezTo>
                      <a:pt x="56" y="98"/>
                      <a:pt x="56" y="98"/>
                      <a:pt x="56" y="98"/>
                    </a:cubicBezTo>
                    <a:cubicBezTo>
                      <a:pt x="38" y="98"/>
                      <a:pt x="38" y="98"/>
                      <a:pt x="38" y="98"/>
                    </a:cubicBezTo>
                    <a:cubicBezTo>
                      <a:pt x="38" y="161"/>
                      <a:pt x="38" y="161"/>
                      <a:pt x="38" y="161"/>
                    </a:cubicBezTo>
                    <a:cubicBezTo>
                      <a:pt x="0" y="161"/>
                      <a:pt x="0" y="161"/>
                      <a:pt x="0" y="16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72" y="0"/>
                      <a:pt x="72" y="0"/>
                      <a:pt x="72" y="0"/>
                    </a:cubicBezTo>
                    <a:cubicBezTo>
                      <a:pt x="93" y="0"/>
                      <a:pt x="108" y="3"/>
                      <a:pt x="118" y="8"/>
                    </a:cubicBezTo>
                    <a:cubicBezTo>
                      <a:pt x="128" y="13"/>
                      <a:pt x="133" y="22"/>
                      <a:pt x="133" y="34"/>
                    </a:cubicBezTo>
                    <a:cubicBezTo>
                      <a:pt x="133" y="62"/>
                      <a:pt x="133" y="62"/>
                      <a:pt x="133" y="62"/>
                    </a:cubicBezTo>
                    <a:cubicBezTo>
                      <a:pt x="133" y="72"/>
                      <a:pt x="129" y="79"/>
                      <a:pt x="122" y="85"/>
                    </a:cubicBezTo>
                    <a:cubicBezTo>
                      <a:pt x="115" y="90"/>
                      <a:pt x="106" y="93"/>
                      <a:pt x="96" y="95"/>
                    </a:cubicBezTo>
                    <a:lnTo>
                      <a:pt x="143" y="161"/>
                    </a:lnTo>
                    <a:close/>
                    <a:moveTo>
                      <a:pt x="95" y="55"/>
                    </a:moveTo>
                    <a:cubicBezTo>
                      <a:pt x="95" y="43"/>
                      <a:pt x="95" y="43"/>
                      <a:pt x="95" y="43"/>
                    </a:cubicBezTo>
                    <a:cubicBezTo>
                      <a:pt x="95" y="37"/>
                      <a:pt x="93" y="33"/>
                      <a:pt x="90" y="31"/>
                    </a:cubicBezTo>
                    <a:cubicBezTo>
                      <a:pt x="86" y="29"/>
                      <a:pt x="80" y="28"/>
                      <a:pt x="71" y="28"/>
                    </a:cubicBezTo>
                    <a:cubicBezTo>
                      <a:pt x="38" y="28"/>
                      <a:pt x="38" y="28"/>
                      <a:pt x="38" y="28"/>
                    </a:cubicBezTo>
                    <a:cubicBezTo>
                      <a:pt x="38" y="72"/>
                      <a:pt x="38" y="72"/>
                      <a:pt x="38" y="72"/>
                    </a:cubicBezTo>
                    <a:cubicBezTo>
                      <a:pt x="71" y="72"/>
                      <a:pt x="71" y="72"/>
                      <a:pt x="71" y="72"/>
                    </a:cubicBezTo>
                    <a:cubicBezTo>
                      <a:pt x="80" y="72"/>
                      <a:pt x="87" y="71"/>
                      <a:pt x="90" y="69"/>
                    </a:cubicBezTo>
                    <a:cubicBezTo>
                      <a:pt x="93" y="66"/>
                      <a:pt x="95" y="61"/>
                      <a:pt x="95" y="55"/>
                    </a:cubicBez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l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75" name="Freeform 29"/>
              <p:cNvSpPr>
                <a:spLocks noEditPoints="1"/>
              </p:cNvSpPr>
              <p:nvPr userDrawn="1"/>
            </p:nvSpPr>
            <p:spPr bwMode="auto">
              <a:xfrm>
                <a:off x="2188536" y="1396552"/>
                <a:ext cx="458622" cy="497359"/>
              </a:xfrm>
              <a:custGeom>
                <a:avLst/>
                <a:gdLst>
                  <a:gd name="T0" fmla="*/ 152 w 152"/>
                  <a:gd name="T1" fmla="*/ 48 h 165"/>
                  <a:gd name="T2" fmla="*/ 152 w 152"/>
                  <a:gd name="T3" fmla="*/ 119 h 165"/>
                  <a:gd name="T4" fmla="*/ 145 w 152"/>
                  <a:gd name="T5" fmla="*/ 142 h 165"/>
                  <a:gd name="T6" fmla="*/ 126 w 152"/>
                  <a:gd name="T7" fmla="*/ 156 h 165"/>
                  <a:gd name="T8" fmla="*/ 102 w 152"/>
                  <a:gd name="T9" fmla="*/ 163 h 165"/>
                  <a:gd name="T10" fmla="*/ 76 w 152"/>
                  <a:gd name="T11" fmla="*/ 165 h 165"/>
                  <a:gd name="T12" fmla="*/ 52 w 152"/>
                  <a:gd name="T13" fmla="*/ 163 h 165"/>
                  <a:gd name="T14" fmla="*/ 28 w 152"/>
                  <a:gd name="T15" fmla="*/ 157 h 165"/>
                  <a:gd name="T16" fmla="*/ 8 w 152"/>
                  <a:gd name="T17" fmla="*/ 143 h 165"/>
                  <a:gd name="T18" fmla="*/ 0 w 152"/>
                  <a:gd name="T19" fmla="*/ 119 h 165"/>
                  <a:gd name="T20" fmla="*/ 0 w 152"/>
                  <a:gd name="T21" fmla="*/ 48 h 165"/>
                  <a:gd name="T22" fmla="*/ 6 w 152"/>
                  <a:gd name="T23" fmla="*/ 27 h 165"/>
                  <a:gd name="T24" fmla="*/ 19 w 152"/>
                  <a:gd name="T25" fmla="*/ 12 h 165"/>
                  <a:gd name="T26" fmla="*/ 38 w 152"/>
                  <a:gd name="T27" fmla="*/ 4 h 165"/>
                  <a:gd name="T28" fmla="*/ 58 w 152"/>
                  <a:gd name="T29" fmla="*/ 0 h 165"/>
                  <a:gd name="T30" fmla="*/ 76 w 152"/>
                  <a:gd name="T31" fmla="*/ 0 h 165"/>
                  <a:gd name="T32" fmla="*/ 95 w 152"/>
                  <a:gd name="T33" fmla="*/ 0 h 165"/>
                  <a:gd name="T34" fmla="*/ 115 w 152"/>
                  <a:gd name="T35" fmla="*/ 4 h 165"/>
                  <a:gd name="T36" fmla="*/ 134 w 152"/>
                  <a:gd name="T37" fmla="*/ 12 h 165"/>
                  <a:gd name="T38" fmla="*/ 147 w 152"/>
                  <a:gd name="T39" fmla="*/ 27 h 165"/>
                  <a:gd name="T40" fmla="*/ 152 w 152"/>
                  <a:gd name="T41" fmla="*/ 48 h 165"/>
                  <a:gd name="T42" fmla="*/ 114 w 152"/>
                  <a:gd name="T43" fmla="*/ 119 h 165"/>
                  <a:gd name="T44" fmla="*/ 114 w 152"/>
                  <a:gd name="T45" fmla="*/ 48 h 165"/>
                  <a:gd name="T46" fmla="*/ 104 w 152"/>
                  <a:gd name="T47" fmla="*/ 32 h 165"/>
                  <a:gd name="T48" fmla="*/ 76 w 152"/>
                  <a:gd name="T49" fmla="*/ 27 h 165"/>
                  <a:gd name="T50" fmla="*/ 48 w 152"/>
                  <a:gd name="T51" fmla="*/ 32 h 165"/>
                  <a:gd name="T52" fmla="*/ 39 w 152"/>
                  <a:gd name="T53" fmla="*/ 48 h 165"/>
                  <a:gd name="T54" fmla="*/ 39 w 152"/>
                  <a:gd name="T55" fmla="*/ 119 h 165"/>
                  <a:gd name="T56" fmla="*/ 42 w 152"/>
                  <a:gd name="T57" fmla="*/ 129 h 165"/>
                  <a:gd name="T58" fmla="*/ 51 w 152"/>
                  <a:gd name="T59" fmla="*/ 135 h 165"/>
                  <a:gd name="T60" fmla="*/ 63 w 152"/>
                  <a:gd name="T61" fmla="*/ 137 h 165"/>
                  <a:gd name="T62" fmla="*/ 77 w 152"/>
                  <a:gd name="T63" fmla="*/ 138 h 165"/>
                  <a:gd name="T64" fmla="*/ 90 w 152"/>
                  <a:gd name="T65" fmla="*/ 137 h 165"/>
                  <a:gd name="T66" fmla="*/ 102 w 152"/>
                  <a:gd name="T67" fmla="*/ 135 h 165"/>
                  <a:gd name="T68" fmla="*/ 111 w 152"/>
                  <a:gd name="T69" fmla="*/ 129 h 165"/>
                  <a:gd name="T70" fmla="*/ 114 w 152"/>
                  <a:gd name="T71" fmla="*/ 119 h 1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52" h="165">
                    <a:moveTo>
                      <a:pt x="152" y="48"/>
                    </a:moveTo>
                    <a:cubicBezTo>
                      <a:pt x="152" y="119"/>
                      <a:pt x="152" y="119"/>
                      <a:pt x="152" y="119"/>
                    </a:cubicBezTo>
                    <a:cubicBezTo>
                      <a:pt x="152" y="128"/>
                      <a:pt x="150" y="135"/>
                      <a:pt x="145" y="142"/>
                    </a:cubicBezTo>
                    <a:cubicBezTo>
                      <a:pt x="141" y="148"/>
                      <a:pt x="134" y="153"/>
                      <a:pt x="126" y="156"/>
                    </a:cubicBezTo>
                    <a:cubicBezTo>
                      <a:pt x="118" y="159"/>
                      <a:pt x="110" y="162"/>
                      <a:pt x="102" y="163"/>
                    </a:cubicBezTo>
                    <a:cubicBezTo>
                      <a:pt x="94" y="164"/>
                      <a:pt x="85" y="165"/>
                      <a:pt x="76" y="165"/>
                    </a:cubicBezTo>
                    <a:cubicBezTo>
                      <a:pt x="68" y="165"/>
                      <a:pt x="60" y="164"/>
                      <a:pt x="52" y="163"/>
                    </a:cubicBezTo>
                    <a:cubicBezTo>
                      <a:pt x="45" y="162"/>
                      <a:pt x="37" y="160"/>
                      <a:pt x="28" y="157"/>
                    </a:cubicBezTo>
                    <a:cubicBezTo>
                      <a:pt x="20" y="154"/>
                      <a:pt x="13" y="150"/>
                      <a:pt x="8" y="143"/>
                    </a:cubicBezTo>
                    <a:cubicBezTo>
                      <a:pt x="3" y="136"/>
                      <a:pt x="0" y="128"/>
                      <a:pt x="0" y="119"/>
                    </a:cubicBezTo>
                    <a:cubicBezTo>
                      <a:pt x="0" y="48"/>
                      <a:pt x="0" y="48"/>
                      <a:pt x="0" y="48"/>
                    </a:cubicBezTo>
                    <a:cubicBezTo>
                      <a:pt x="0" y="40"/>
                      <a:pt x="2" y="33"/>
                      <a:pt x="6" y="27"/>
                    </a:cubicBezTo>
                    <a:cubicBezTo>
                      <a:pt x="10" y="20"/>
                      <a:pt x="14" y="16"/>
                      <a:pt x="19" y="12"/>
                    </a:cubicBezTo>
                    <a:cubicBezTo>
                      <a:pt x="24" y="9"/>
                      <a:pt x="31" y="6"/>
                      <a:pt x="38" y="4"/>
                    </a:cubicBezTo>
                    <a:cubicBezTo>
                      <a:pt x="46" y="2"/>
                      <a:pt x="52" y="1"/>
                      <a:pt x="58" y="0"/>
                    </a:cubicBezTo>
                    <a:cubicBezTo>
                      <a:pt x="64" y="0"/>
                      <a:pt x="70" y="0"/>
                      <a:pt x="76" y="0"/>
                    </a:cubicBezTo>
                    <a:cubicBezTo>
                      <a:pt x="83" y="0"/>
                      <a:pt x="89" y="0"/>
                      <a:pt x="95" y="0"/>
                    </a:cubicBezTo>
                    <a:cubicBezTo>
                      <a:pt x="101" y="1"/>
                      <a:pt x="107" y="2"/>
                      <a:pt x="115" y="4"/>
                    </a:cubicBezTo>
                    <a:cubicBezTo>
                      <a:pt x="122" y="6"/>
                      <a:pt x="128" y="9"/>
                      <a:pt x="134" y="12"/>
                    </a:cubicBezTo>
                    <a:cubicBezTo>
                      <a:pt x="139" y="16"/>
                      <a:pt x="143" y="20"/>
                      <a:pt x="147" y="27"/>
                    </a:cubicBezTo>
                    <a:cubicBezTo>
                      <a:pt x="151" y="33"/>
                      <a:pt x="152" y="40"/>
                      <a:pt x="152" y="48"/>
                    </a:cubicBezTo>
                    <a:close/>
                    <a:moveTo>
                      <a:pt x="114" y="119"/>
                    </a:moveTo>
                    <a:cubicBezTo>
                      <a:pt x="114" y="48"/>
                      <a:pt x="114" y="48"/>
                      <a:pt x="114" y="48"/>
                    </a:cubicBezTo>
                    <a:cubicBezTo>
                      <a:pt x="114" y="40"/>
                      <a:pt x="111" y="35"/>
                      <a:pt x="104" y="32"/>
                    </a:cubicBezTo>
                    <a:cubicBezTo>
                      <a:pt x="98" y="29"/>
                      <a:pt x="89" y="27"/>
                      <a:pt x="76" y="27"/>
                    </a:cubicBezTo>
                    <a:cubicBezTo>
                      <a:pt x="64" y="27"/>
                      <a:pt x="54" y="29"/>
                      <a:pt x="48" y="32"/>
                    </a:cubicBezTo>
                    <a:cubicBezTo>
                      <a:pt x="42" y="35"/>
                      <a:pt x="39" y="40"/>
                      <a:pt x="39" y="48"/>
                    </a:cubicBezTo>
                    <a:cubicBezTo>
                      <a:pt x="39" y="119"/>
                      <a:pt x="39" y="119"/>
                      <a:pt x="39" y="119"/>
                    </a:cubicBezTo>
                    <a:cubicBezTo>
                      <a:pt x="39" y="123"/>
                      <a:pt x="40" y="126"/>
                      <a:pt x="42" y="129"/>
                    </a:cubicBezTo>
                    <a:cubicBezTo>
                      <a:pt x="44" y="132"/>
                      <a:pt x="47" y="133"/>
                      <a:pt x="51" y="135"/>
                    </a:cubicBezTo>
                    <a:cubicBezTo>
                      <a:pt x="55" y="136"/>
                      <a:pt x="59" y="137"/>
                      <a:pt x="63" y="137"/>
                    </a:cubicBezTo>
                    <a:cubicBezTo>
                      <a:pt x="67" y="137"/>
                      <a:pt x="71" y="138"/>
                      <a:pt x="77" y="138"/>
                    </a:cubicBezTo>
                    <a:cubicBezTo>
                      <a:pt x="82" y="138"/>
                      <a:pt x="87" y="137"/>
                      <a:pt x="90" y="137"/>
                    </a:cubicBezTo>
                    <a:cubicBezTo>
                      <a:pt x="94" y="137"/>
                      <a:pt x="98" y="136"/>
                      <a:pt x="102" y="135"/>
                    </a:cubicBezTo>
                    <a:cubicBezTo>
                      <a:pt x="106" y="133"/>
                      <a:pt x="109" y="132"/>
                      <a:pt x="111" y="129"/>
                    </a:cubicBezTo>
                    <a:cubicBezTo>
                      <a:pt x="113" y="126"/>
                      <a:pt x="114" y="123"/>
                      <a:pt x="114" y="119"/>
                    </a:cubicBez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l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76" name="Freeform 30"/>
              <p:cNvSpPr>
                <a:spLocks/>
              </p:cNvSpPr>
              <p:nvPr userDrawn="1"/>
            </p:nvSpPr>
            <p:spPr bwMode="auto">
              <a:xfrm>
                <a:off x="2736993" y="1402799"/>
                <a:ext cx="418634" cy="491111"/>
              </a:xfrm>
              <a:custGeom>
                <a:avLst/>
                <a:gdLst>
                  <a:gd name="T0" fmla="*/ 139 w 139"/>
                  <a:gd name="T1" fmla="*/ 0 h 163"/>
                  <a:gd name="T2" fmla="*/ 139 w 139"/>
                  <a:gd name="T3" fmla="*/ 117 h 163"/>
                  <a:gd name="T4" fmla="*/ 70 w 139"/>
                  <a:gd name="T5" fmla="*/ 163 h 163"/>
                  <a:gd name="T6" fmla="*/ 0 w 139"/>
                  <a:gd name="T7" fmla="*/ 117 h 163"/>
                  <a:gd name="T8" fmla="*/ 0 w 139"/>
                  <a:gd name="T9" fmla="*/ 0 h 163"/>
                  <a:gd name="T10" fmla="*/ 39 w 139"/>
                  <a:gd name="T11" fmla="*/ 0 h 163"/>
                  <a:gd name="T12" fmla="*/ 39 w 139"/>
                  <a:gd name="T13" fmla="*/ 117 h 163"/>
                  <a:gd name="T14" fmla="*/ 46 w 139"/>
                  <a:gd name="T15" fmla="*/ 132 h 163"/>
                  <a:gd name="T16" fmla="*/ 70 w 139"/>
                  <a:gd name="T17" fmla="*/ 136 h 163"/>
                  <a:gd name="T18" fmla="*/ 94 w 139"/>
                  <a:gd name="T19" fmla="*/ 132 h 163"/>
                  <a:gd name="T20" fmla="*/ 101 w 139"/>
                  <a:gd name="T21" fmla="*/ 117 h 163"/>
                  <a:gd name="T22" fmla="*/ 101 w 139"/>
                  <a:gd name="T23" fmla="*/ 0 h 163"/>
                  <a:gd name="T24" fmla="*/ 139 w 139"/>
                  <a:gd name="T25" fmla="*/ 0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9" h="163">
                    <a:moveTo>
                      <a:pt x="139" y="0"/>
                    </a:moveTo>
                    <a:cubicBezTo>
                      <a:pt x="139" y="117"/>
                      <a:pt x="139" y="117"/>
                      <a:pt x="139" y="117"/>
                    </a:cubicBezTo>
                    <a:cubicBezTo>
                      <a:pt x="139" y="148"/>
                      <a:pt x="116" y="163"/>
                      <a:pt x="70" y="163"/>
                    </a:cubicBezTo>
                    <a:cubicBezTo>
                      <a:pt x="23" y="163"/>
                      <a:pt x="0" y="148"/>
                      <a:pt x="0" y="117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39" y="0"/>
                      <a:pt x="39" y="0"/>
                      <a:pt x="39" y="0"/>
                    </a:cubicBezTo>
                    <a:cubicBezTo>
                      <a:pt x="39" y="117"/>
                      <a:pt x="39" y="117"/>
                      <a:pt x="39" y="117"/>
                    </a:cubicBezTo>
                    <a:cubicBezTo>
                      <a:pt x="39" y="124"/>
                      <a:pt x="41" y="129"/>
                      <a:pt x="46" y="132"/>
                    </a:cubicBezTo>
                    <a:cubicBezTo>
                      <a:pt x="51" y="134"/>
                      <a:pt x="59" y="136"/>
                      <a:pt x="70" y="136"/>
                    </a:cubicBezTo>
                    <a:cubicBezTo>
                      <a:pt x="81" y="136"/>
                      <a:pt x="89" y="134"/>
                      <a:pt x="94" y="132"/>
                    </a:cubicBezTo>
                    <a:cubicBezTo>
                      <a:pt x="98" y="129"/>
                      <a:pt x="101" y="124"/>
                      <a:pt x="101" y="117"/>
                    </a:cubicBezTo>
                    <a:cubicBezTo>
                      <a:pt x="101" y="0"/>
                      <a:pt x="101" y="0"/>
                      <a:pt x="101" y="0"/>
                    </a:cubicBezTo>
                    <a:lnTo>
                      <a:pt x="139" y="0"/>
                    </a:ln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l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77" name="Freeform 31"/>
              <p:cNvSpPr>
                <a:spLocks noEditPoints="1"/>
              </p:cNvSpPr>
              <p:nvPr userDrawn="1"/>
            </p:nvSpPr>
            <p:spPr bwMode="auto">
              <a:xfrm>
                <a:off x="3244380" y="1402797"/>
                <a:ext cx="386141" cy="484862"/>
              </a:xfrm>
              <a:custGeom>
                <a:avLst/>
                <a:gdLst>
                  <a:gd name="T0" fmla="*/ 128 w 128"/>
                  <a:gd name="T1" fmla="*/ 37 h 161"/>
                  <a:gd name="T2" fmla="*/ 128 w 128"/>
                  <a:gd name="T3" fmla="*/ 67 h 161"/>
                  <a:gd name="T4" fmla="*/ 112 w 128"/>
                  <a:gd name="T5" fmla="*/ 100 h 161"/>
                  <a:gd name="T6" fmla="*/ 60 w 128"/>
                  <a:gd name="T7" fmla="*/ 108 h 161"/>
                  <a:gd name="T8" fmla="*/ 39 w 128"/>
                  <a:gd name="T9" fmla="*/ 108 h 161"/>
                  <a:gd name="T10" fmla="*/ 39 w 128"/>
                  <a:gd name="T11" fmla="*/ 161 h 161"/>
                  <a:gd name="T12" fmla="*/ 0 w 128"/>
                  <a:gd name="T13" fmla="*/ 161 h 161"/>
                  <a:gd name="T14" fmla="*/ 0 w 128"/>
                  <a:gd name="T15" fmla="*/ 0 h 161"/>
                  <a:gd name="T16" fmla="*/ 65 w 128"/>
                  <a:gd name="T17" fmla="*/ 0 h 161"/>
                  <a:gd name="T18" fmla="*/ 113 w 128"/>
                  <a:gd name="T19" fmla="*/ 8 h 161"/>
                  <a:gd name="T20" fmla="*/ 128 w 128"/>
                  <a:gd name="T21" fmla="*/ 37 h 161"/>
                  <a:gd name="T22" fmla="*/ 91 w 128"/>
                  <a:gd name="T23" fmla="*/ 66 h 161"/>
                  <a:gd name="T24" fmla="*/ 91 w 128"/>
                  <a:gd name="T25" fmla="*/ 40 h 161"/>
                  <a:gd name="T26" fmla="*/ 85 w 128"/>
                  <a:gd name="T27" fmla="*/ 30 h 161"/>
                  <a:gd name="T28" fmla="*/ 63 w 128"/>
                  <a:gd name="T29" fmla="*/ 28 h 161"/>
                  <a:gd name="T30" fmla="*/ 39 w 128"/>
                  <a:gd name="T31" fmla="*/ 28 h 161"/>
                  <a:gd name="T32" fmla="*/ 39 w 128"/>
                  <a:gd name="T33" fmla="*/ 82 h 161"/>
                  <a:gd name="T34" fmla="*/ 63 w 128"/>
                  <a:gd name="T35" fmla="*/ 82 h 161"/>
                  <a:gd name="T36" fmla="*/ 85 w 128"/>
                  <a:gd name="T37" fmla="*/ 78 h 161"/>
                  <a:gd name="T38" fmla="*/ 91 w 128"/>
                  <a:gd name="T39" fmla="*/ 66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28" h="161">
                    <a:moveTo>
                      <a:pt x="128" y="37"/>
                    </a:moveTo>
                    <a:cubicBezTo>
                      <a:pt x="128" y="67"/>
                      <a:pt x="128" y="67"/>
                      <a:pt x="128" y="67"/>
                    </a:cubicBezTo>
                    <a:cubicBezTo>
                      <a:pt x="128" y="83"/>
                      <a:pt x="123" y="94"/>
                      <a:pt x="112" y="100"/>
                    </a:cubicBezTo>
                    <a:cubicBezTo>
                      <a:pt x="102" y="106"/>
                      <a:pt x="84" y="108"/>
                      <a:pt x="60" y="108"/>
                    </a:cubicBezTo>
                    <a:cubicBezTo>
                      <a:pt x="39" y="108"/>
                      <a:pt x="39" y="108"/>
                      <a:pt x="39" y="108"/>
                    </a:cubicBezTo>
                    <a:cubicBezTo>
                      <a:pt x="39" y="161"/>
                      <a:pt x="39" y="161"/>
                      <a:pt x="39" y="161"/>
                    </a:cubicBezTo>
                    <a:cubicBezTo>
                      <a:pt x="0" y="161"/>
                      <a:pt x="0" y="161"/>
                      <a:pt x="0" y="16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65" y="0"/>
                      <a:pt x="65" y="0"/>
                      <a:pt x="65" y="0"/>
                    </a:cubicBezTo>
                    <a:cubicBezTo>
                      <a:pt x="87" y="0"/>
                      <a:pt x="103" y="3"/>
                      <a:pt x="113" y="8"/>
                    </a:cubicBezTo>
                    <a:cubicBezTo>
                      <a:pt x="123" y="13"/>
                      <a:pt x="128" y="23"/>
                      <a:pt x="128" y="37"/>
                    </a:cubicBezTo>
                    <a:close/>
                    <a:moveTo>
                      <a:pt x="91" y="66"/>
                    </a:moveTo>
                    <a:cubicBezTo>
                      <a:pt x="91" y="40"/>
                      <a:pt x="91" y="40"/>
                      <a:pt x="91" y="40"/>
                    </a:cubicBezTo>
                    <a:cubicBezTo>
                      <a:pt x="91" y="35"/>
                      <a:pt x="89" y="32"/>
                      <a:pt x="85" y="30"/>
                    </a:cubicBezTo>
                    <a:cubicBezTo>
                      <a:pt x="81" y="29"/>
                      <a:pt x="73" y="28"/>
                      <a:pt x="63" y="28"/>
                    </a:cubicBezTo>
                    <a:cubicBezTo>
                      <a:pt x="39" y="28"/>
                      <a:pt x="39" y="28"/>
                      <a:pt x="39" y="28"/>
                    </a:cubicBezTo>
                    <a:cubicBezTo>
                      <a:pt x="39" y="82"/>
                      <a:pt x="39" y="82"/>
                      <a:pt x="39" y="82"/>
                    </a:cubicBezTo>
                    <a:cubicBezTo>
                      <a:pt x="63" y="82"/>
                      <a:pt x="63" y="82"/>
                      <a:pt x="63" y="82"/>
                    </a:cubicBezTo>
                    <a:cubicBezTo>
                      <a:pt x="73" y="82"/>
                      <a:pt x="80" y="81"/>
                      <a:pt x="85" y="78"/>
                    </a:cubicBezTo>
                    <a:cubicBezTo>
                      <a:pt x="89" y="76"/>
                      <a:pt x="91" y="72"/>
                      <a:pt x="91" y="66"/>
                    </a:cubicBez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l"/>
                <a:endParaRPr lang="en-US">
                  <a:solidFill>
                    <a:schemeClr val="accent1"/>
                  </a:solidFill>
                </a:endParaRPr>
              </a:p>
            </p:txBody>
          </p:sp>
        </p:grpSp>
        <p:grpSp>
          <p:nvGrpSpPr>
            <p:cNvPr id="37" name="Group 36"/>
            <p:cNvGrpSpPr/>
            <p:nvPr userDrawn="1"/>
          </p:nvGrpSpPr>
          <p:grpSpPr>
            <a:xfrm>
              <a:off x="314326" y="209071"/>
              <a:ext cx="2791230" cy="369145"/>
              <a:chOff x="314326" y="326116"/>
              <a:chExt cx="3760726" cy="497363"/>
            </a:xfrm>
            <a:grpFill/>
          </p:grpSpPr>
          <p:sp>
            <p:nvSpPr>
              <p:cNvPr id="41" name="Freeform 10"/>
              <p:cNvSpPr>
                <a:spLocks/>
              </p:cNvSpPr>
              <p:nvPr userDrawn="1"/>
            </p:nvSpPr>
            <p:spPr bwMode="auto">
              <a:xfrm>
                <a:off x="314326" y="332366"/>
                <a:ext cx="373645" cy="484863"/>
              </a:xfrm>
              <a:custGeom>
                <a:avLst/>
                <a:gdLst>
                  <a:gd name="T0" fmla="*/ 299 w 299"/>
                  <a:gd name="T1" fmla="*/ 388 h 388"/>
                  <a:gd name="T2" fmla="*/ 0 w 299"/>
                  <a:gd name="T3" fmla="*/ 388 h 388"/>
                  <a:gd name="T4" fmla="*/ 0 w 299"/>
                  <a:gd name="T5" fmla="*/ 0 h 388"/>
                  <a:gd name="T6" fmla="*/ 294 w 299"/>
                  <a:gd name="T7" fmla="*/ 0 h 388"/>
                  <a:gd name="T8" fmla="*/ 294 w 299"/>
                  <a:gd name="T9" fmla="*/ 68 h 388"/>
                  <a:gd name="T10" fmla="*/ 92 w 299"/>
                  <a:gd name="T11" fmla="*/ 68 h 388"/>
                  <a:gd name="T12" fmla="*/ 92 w 299"/>
                  <a:gd name="T13" fmla="*/ 157 h 388"/>
                  <a:gd name="T14" fmla="*/ 275 w 299"/>
                  <a:gd name="T15" fmla="*/ 157 h 388"/>
                  <a:gd name="T16" fmla="*/ 275 w 299"/>
                  <a:gd name="T17" fmla="*/ 222 h 388"/>
                  <a:gd name="T18" fmla="*/ 92 w 299"/>
                  <a:gd name="T19" fmla="*/ 222 h 388"/>
                  <a:gd name="T20" fmla="*/ 92 w 299"/>
                  <a:gd name="T21" fmla="*/ 321 h 388"/>
                  <a:gd name="T22" fmla="*/ 299 w 299"/>
                  <a:gd name="T23" fmla="*/ 321 h 388"/>
                  <a:gd name="T24" fmla="*/ 299 w 299"/>
                  <a:gd name="T25" fmla="*/ 388 h 3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99" h="388">
                    <a:moveTo>
                      <a:pt x="299" y="388"/>
                    </a:moveTo>
                    <a:lnTo>
                      <a:pt x="0" y="388"/>
                    </a:lnTo>
                    <a:lnTo>
                      <a:pt x="0" y="0"/>
                    </a:lnTo>
                    <a:lnTo>
                      <a:pt x="294" y="0"/>
                    </a:lnTo>
                    <a:lnTo>
                      <a:pt x="294" y="68"/>
                    </a:lnTo>
                    <a:lnTo>
                      <a:pt x="92" y="68"/>
                    </a:lnTo>
                    <a:lnTo>
                      <a:pt x="92" y="157"/>
                    </a:lnTo>
                    <a:lnTo>
                      <a:pt x="275" y="157"/>
                    </a:lnTo>
                    <a:lnTo>
                      <a:pt x="275" y="222"/>
                    </a:lnTo>
                    <a:lnTo>
                      <a:pt x="92" y="222"/>
                    </a:lnTo>
                    <a:lnTo>
                      <a:pt x="92" y="321"/>
                    </a:lnTo>
                    <a:lnTo>
                      <a:pt x="299" y="321"/>
                    </a:lnTo>
                    <a:lnTo>
                      <a:pt x="299" y="388"/>
                    </a:ln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47" name="Freeform 11"/>
              <p:cNvSpPr>
                <a:spLocks/>
              </p:cNvSpPr>
              <p:nvPr userDrawn="1"/>
            </p:nvSpPr>
            <p:spPr bwMode="auto">
              <a:xfrm>
                <a:off x="787838" y="332366"/>
                <a:ext cx="418634" cy="491113"/>
              </a:xfrm>
              <a:custGeom>
                <a:avLst/>
                <a:gdLst>
                  <a:gd name="T0" fmla="*/ 139 w 139"/>
                  <a:gd name="T1" fmla="*/ 0 h 163"/>
                  <a:gd name="T2" fmla="*/ 139 w 139"/>
                  <a:gd name="T3" fmla="*/ 117 h 163"/>
                  <a:gd name="T4" fmla="*/ 69 w 139"/>
                  <a:gd name="T5" fmla="*/ 163 h 163"/>
                  <a:gd name="T6" fmla="*/ 0 w 139"/>
                  <a:gd name="T7" fmla="*/ 117 h 163"/>
                  <a:gd name="T8" fmla="*/ 0 w 139"/>
                  <a:gd name="T9" fmla="*/ 0 h 163"/>
                  <a:gd name="T10" fmla="*/ 38 w 139"/>
                  <a:gd name="T11" fmla="*/ 0 h 163"/>
                  <a:gd name="T12" fmla="*/ 38 w 139"/>
                  <a:gd name="T13" fmla="*/ 117 h 163"/>
                  <a:gd name="T14" fmla="*/ 46 w 139"/>
                  <a:gd name="T15" fmla="*/ 132 h 163"/>
                  <a:gd name="T16" fmla="*/ 70 w 139"/>
                  <a:gd name="T17" fmla="*/ 136 h 163"/>
                  <a:gd name="T18" fmla="*/ 93 w 139"/>
                  <a:gd name="T19" fmla="*/ 132 h 163"/>
                  <a:gd name="T20" fmla="*/ 100 w 139"/>
                  <a:gd name="T21" fmla="*/ 117 h 163"/>
                  <a:gd name="T22" fmla="*/ 100 w 139"/>
                  <a:gd name="T23" fmla="*/ 0 h 163"/>
                  <a:gd name="T24" fmla="*/ 139 w 139"/>
                  <a:gd name="T25" fmla="*/ 0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9" h="163">
                    <a:moveTo>
                      <a:pt x="139" y="0"/>
                    </a:moveTo>
                    <a:cubicBezTo>
                      <a:pt x="139" y="117"/>
                      <a:pt x="139" y="117"/>
                      <a:pt x="139" y="117"/>
                    </a:cubicBezTo>
                    <a:cubicBezTo>
                      <a:pt x="139" y="148"/>
                      <a:pt x="116" y="163"/>
                      <a:pt x="69" y="163"/>
                    </a:cubicBezTo>
                    <a:cubicBezTo>
                      <a:pt x="23" y="163"/>
                      <a:pt x="0" y="148"/>
                      <a:pt x="0" y="117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38" y="0"/>
                      <a:pt x="38" y="0"/>
                      <a:pt x="38" y="0"/>
                    </a:cubicBezTo>
                    <a:cubicBezTo>
                      <a:pt x="38" y="117"/>
                      <a:pt x="38" y="117"/>
                      <a:pt x="38" y="117"/>
                    </a:cubicBezTo>
                    <a:cubicBezTo>
                      <a:pt x="38" y="124"/>
                      <a:pt x="41" y="129"/>
                      <a:pt x="46" y="132"/>
                    </a:cubicBezTo>
                    <a:cubicBezTo>
                      <a:pt x="50" y="134"/>
                      <a:pt x="58" y="136"/>
                      <a:pt x="70" y="136"/>
                    </a:cubicBezTo>
                    <a:cubicBezTo>
                      <a:pt x="81" y="136"/>
                      <a:pt x="89" y="134"/>
                      <a:pt x="93" y="132"/>
                    </a:cubicBezTo>
                    <a:cubicBezTo>
                      <a:pt x="98" y="129"/>
                      <a:pt x="100" y="124"/>
                      <a:pt x="100" y="117"/>
                    </a:cubicBezTo>
                    <a:cubicBezTo>
                      <a:pt x="100" y="0"/>
                      <a:pt x="100" y="0"/>
                      <a:pt x="100" y="0"/>
                    </a:cubicBezTo>
                    <a:lnTo>
                      <a:pt x="139" y="0"/>
                    </a:ln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66" name="Freeform 12"/>
              <p:cNvSpPr>
                <a:spLocks noEditPoints="1"/>
              </p:cNvSpPr>
              <p:nvPr userDrawn="1"/>
            </p:nvSpPr>
            <p:spPr bwMode="auto">
              <a:xfrm>
                <a:off x="1311898" y="332366"/>
                <a:ext cx="431129" cy="484863"/>
              </a:xfrm>
              <a:custGeom>
                <a:avLst/>
                <a:gdLst>
                  <a:gd name="T0" fmla="*/ 143 w 143"/>
                  <a:gd name="T1" fmla="*/ 161 h 161"/>
                  <a:gd name="T2" fmla="*/ 98 w 143"/>
                  <a:gd name="T3" fmla="*/ 161 h 161"/>
                  <a:gd name="T4" fmla="*/ 56 w 143"/>
                  <a:gd name="T5" fmla="*/ 98 h 161"/>
                  <a:gd name="T6" fmla="*/ 38 w 143"/>
                  <a:gd name="T7" fmla="*/ 98 h 161"/>
                  <a:gd name="T8" fmla="*/ 38 w 143"/>
                  <a:gd name="T9" fmla="*/ 161 h 161"/>
                  <a:gd name="T10" fmla="*/ 0 w 143"/>
                  <a:gd name="T11" fmla="*/ 161 h 161"/>
                  <a:gd name="T12" fmla="*/ 0 w 143"/>
                  <a:gd name="T13" fmla="*/ 0 h 161"/>
                  <a:gd name="T14" fmla="*/ 72 w 143"/>
                  <a:gd name="T15" fmla="*/ 0 h 161"/>
                  <a:gd name="T16" fmla="*/ 118 w 143"/>
                  <a:gd name="T17" fmla="*/ 8 h 161"/>
                  <a:gd name="T18" fmla="*/ 133 w 143"/>
                  <a:gd name="T19" fmla="*/ 34 h 161"/>
                  <a:gd name="T20" fmla="*/ 133 w 143"/>
                  <a:gd name="T21" fmla="*/ 62 h 161"/>
                  <a:gd name="T22" fmla="*/ 122 w 143"/>
                  <a:gd name="T23" fmla="*/ 85 h 161"/>
                  <a:gd name="T24" fmla="*/ 96 w 143"/>
                  <a:gd name="T25" fmla="*/ 95 h 161"/>
                  <a:gd name="T26" fmla="*/ 143 w 143"/>
                  <a:gd name="T27" fmla="*/ 161 h 161"/>
                  <a:gd name="T28" fmla="*/ 95 w 143"/>
                  <a:gd name="T29" fmla="*/ 55 h 161"/>
                  <a:gd name="T30" fmla="*/ 95 w 143"/>
                  <a:gd name="T31" fmla="*/ 43 h 161"/>
                  <a:gd name="T32" fmla="*/ 90 w 143"/>
                  <a:gd name="T33" fmla="*/ 31 h 161"/>
                  <a:gd name="T34" fmla="*/ 72 w 143"/>
                  <a:gd name="T35" fmla="*/ 28 h 161"/>
                  <a:gd name="T36" fmla="*/ 38 w 143"/>
                  <a:gd name="T37" fmla="*/ 28 h 161"/>
                  <a:gd name="T38" fmla="*/ 38 w 143"/>
                  <a:gd name="T39" fmla="*/ 72 h 161"/>
                  <a:gd name="T40" fmla="*/ 72 w 143"/>
                  <a:gd name="T41" fmla="*/ 72 h 161"/>
                  <a:gd name="T42" fmla="*/ 90 w 143"/>
                  <a:gd name="T43" fmla="*/ 69 h 161"/>
                  <a:gd name="T44" fmla="*/ 95 w 143"/>
                  <a:gd name="T45" fmla="*/ 55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43" h="161">
                    <a:moveTo>
                      <a:pt x="143" y="161"/>
                    </a:moveTo>
                    <a:cubicBezTo>
                      <a:pt x="98" y="161"/>
                      <a:pt x="98" y="161"/>
                      <a:pt x="98" y="161"/>
                    </a:cubicBezTo>
                    <a:cubicBezTo>
                      <a:pt x="56" y="98"/>
                      <a:pt x="56" y="98"/>
                      <a:pt x="56" y="98"/>
                    </a:cubicBezTo>
                    <a:cubicBezTo>
                      <a:pt x="38" y="98"/>
                      <a:pt x="38" y="98"/>
                      <a:pt x="38" y="98"/>
                    </a:cubicBezTo>
                    <a:cubicBezTo>
                      <a:pt x="38" y="161"/>
                      <a:pt x="38" y="161"/>
                      <a:pt x="38" y="161"/>
                    </a:cubicBezTo>
                    <a:cubicBezTo>
                      <a:pt x="0" y="161"/>
                      <a:pt x="0" y="161"/>
                      <a:pt x="0" y="16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72" y="0"/>
                      <a:pt x="72" y="0"/>
                      <a:pt x="72" y="0"/>
                    </a:cubicBezTo>
                    <a:cubicBezTo>
                      <a:pt x="93" y="0"/>
                      <a:pt x="109" y="3"/>
                      <a:pt x="118" y="8"/>
                    </a:cubicBezTo>
                    <a:cubicBezTo>
                      <a:pt x="128" y="13"/>
                      <a:pt x="133" y="22"/>
                      <a:pt x="133" y="34"/>
                    </a:cubicBezTo>
                    <a:cubicBezTo>
                      <a:pt x="133" y="62"/>
                      <a:pt x="133" y="62"/>
                      <a:pt x="133" y="62"/>
                    </a:cubicBezTo>
                    <a:cubicBezTo>
                      <a:pt x="133" y="72"/>
                      <a:pt x="129" y="80"/>
                      <a:pt x="122" y="85"/>
                    </a:cubicBezTo>
                    <a:cubicBezTo>
                      <a:pt x="115" y="90"/>
                      <a:pt x="107" y="93"/>
                      <a:pt x="96" y="95"/>
                    </a:cubicBezTo>
                    <a:lnTo>
                      <a:pt x="143" y="161"/>
                    </a:lnTo>
                    <a:close/>
                    <a:moveTo>
                      <a:pt x="95" y="55"/>
                    </a:moveTo>
                    <a:cubicBezTo>
                      <a:pt x="95" y="43"/>
                      <a:pt x="95" y="43"/>
                      <a:pt x="95" y="43"/>
                    </a:cubicBezTo>
                    <a:cubicBezTo>
                      <a:pt x="95" y="37"/>
                      <a:pt x="93" y="33"/>
                      <a:pt x="90" y="31"/>
                    </a:cubicBezTo>
                    <a:cubicBezTo>
                      <a:pt x="86" y="29"/>
                      <a:pt x="80" y="28"/>
                      <a:pt x="72" y="28"/>
                    </a:cubicBezTo>
                    <a:cubicBezTo>
                      <a:pt x="38" y="28"/>
                      <a:pt x="38" y="28"/>
                      <a:pt x="38" y="28"/>
                    </a:cubicBezTo>
                    <a:cubicBezTo>
                      <a:pt x="38" y="72"/>
                      <a:pt x="38" y="72"/>
                      <a:pt x="38" y="72"/>
                    </a:cubicBezTo>
                    <a:cubicBezTo>
                      <a:pt x="72" y="72"/>
                      <a:pt x="72" y="72"/>
                      <a:pt x="72" y="72"/>
                    </a:cubicBezTo>
                    <a:cubicBezTo>
                      <a:pt x="81" y="72"/>
                      <a:pt x="87" y="71"/>
                      <a:pt x="90" y="69"/>
                    </a:cubicBezTo>
                    <a:cubicBezTo>
                      <a:pt x="93" y="66"/>
                      <a:pt x="95" y="62"/>
                      <a:pt x="95" y="55"/>
                    </a:cubicBez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67" name="Freeform 13"/>
              <p:cNvSpPr>
                <a:spLocks noEditPoints="1"/>
              </p:cNvSpPr>
              <p:nvPr userDrawn="1"/>
            </p:nvSpPr>
            <p:spPr bwMode="auto">
              <a:xfrm>
                <a:off x="1800735" y="332366"/>
                <a:ext cx="493611" cy="484863"/>
              </a:xfrm>
              <a:custGeom>
                <a:avLst/>
                <a:gdLst>
                  <a:gd name="T0" fmla="*/ 395 w 395"/>
                  <a:gd name="T1" fmla="*/ 388 h 388"/>
                  <a:gd name="T2" fmla="*/ 301 w 395"/>
                  <a:gd name="T3" fmla="*/ 388 h 388"/>
                  <a:gd name="T4" fmla="*/ 268 w 395"/>
                  <a:gd name="T5" fmla="*/ 285 h 388"/>
                  <a:gd name="T6" fmla="*/ 125 w 395"/>
                  <a:gd name="T7" fmla="*/ 285 h 388"/>
                  <a:gd name="T8" fmla="*/ 92 w 395"/>
                  <a:gd name="T9" fmla="*/ 388 h 388"/>
                  <a:gd name="T10" fmla="*/ 0 w 395"/>
                  <a:gd name="T11" fmla="*/ 388 h 388"/>
                  <a:gd name="T12" fmla="*/ 142 w 395"/>
                  <a:gd name="T13" fmla="*/ 0 h 388"/>
                  <a:gd name="T14" fmla="*/ 256 w 395"/>
                  <a:gd name="T15" fmla="*/ 0 h 388"/>
                  <a:gd name="T16" fmla="*/ 395 w 395"/>
                  <a:gd name="T17" fmla="*/ 388 h 388"/>
                  <a:gd name="T18" fmla="*/ 246 w 395"/>
                  <a:gd name="T19" fmla="*/ 224 h 388"/>
                  <a:gd name="T20" fmla="*/ 198 w 395"/>
                  <a:gd name="T21" fmla="*/ 77 h 388"/>
                  <a:gd name="T22" fmla="*/ 195 w 395"/>
                  <a:gd name="T23" fmla="*/ 77 h 388"/>
                  <a:gd name="T24" fmla="*/ 147 w 395"/>
                  <a:gd name="T25" fmla="*/ 224 h 388"/>
                  <a:gd name="T26" fmla="*/ 246 w 395"/>
                  <a:gd name="T27" fmla="*/ 224 h 3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95" h="388">
                    <a:moveTo>
                      <a:pt x="395" y="388"/>
                    </a:moveTo>
                    <a:lnTo>
                      <a:pt x="301" y="388"/>
                    </a:lnTo>
                    <a:lnTo>
                      <a:pt x="268" y="285"/>
                    </a:lnTo>
                    <a:lnTo>
                      <a:pt x="125" y="285"/>
                    </a:lnTo>
                    <a:lnTo>
                      <a:pt x="92" y="388"/>
                    </a:lnTo>
                    <a:lnTo>
                      <a:pt x="0" y="388"/>
                    </a:lnTo>
                    <a:lnTo>
                      <a:pt x="142" y="0"/>
                    </a:lnTo>
                    <a:lnTo>
                      <a:pt x="256" y="0"/>
                    </a:lnTo>
                    <a:lnTo>
                      <a:pt x="395" y="388"/>
                    </a:lnTo>
                    <a:close/>
                    <a:moveTo>
                      <a:pt x="246" y="224"/>
                    </a:moveTo>
                    <a:lnTo>
                      <a:pt x="198" y="77"/>
                    </a:lnTo>
                    <a:lnTo>
                      <a:pt x="195" y="77"/>
                    </a:lnTo>
                    <a:lnTo>
                      <a:pt x="147" y="224"/>
                    </a:lnTo>
                    <a:lnTo>
                      <a:pt x="246" y="224"/>
                    </a:ln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69" name="Freeform 14"/>
              <p:cNvSpPr>
                <a:spLocks/>
              </p:cNvSpPr>
              <p:nvPr userDrawn="1"/>
            </p:nvSpPr>
            <p:spPr bwMode="auto">
              <a:xfrm>
                <a:off x="2349541" y="326116"/>
                <a:ext cx="394889" cy="497359"/>
              </a:xfrm>
              <a:custGeom>
                <a:avLst/>
                <a:gdLst>
                  <a:gd name="T0" fmla="*/ 131 w 131"/>
                  <a:gd name="T1" fmla="*/ 106 h 165"/>
                  <a:gd name="T2" fmla="*/ 131 w 131"/>
                  <a:gd name="T3" fmla="*/ 117 h 165"/>
                  <a:gd name="T4" fmla="*/ 126 w 131"/>
                  <a:gd name="T5" fmla="*/ 141 h 165"/>
                  <a:gd name="T6" fmla="*/ 111 w 131"/>
                  <a:gd name="T7" fmla="*/ 156 h 165"/>
                  <a:gd name="T8" fmla="*/ 88 w 131"/>
                  <a:gd name="T9" fmla="*/ 163 h 165"/>
                  <a:gd name="T10" fmla="*/ 60 w 131"/>
                  <a:gd name="T11" fmla="*/ 165 h 165"/>
                  <a:gd name="T12" fmla="*/ 3 w 131"/>
                  <a:gd name="T13" fmla="*/ 161 h 165"/>
                  <a:gd name="T14" fmla="*/ 3 w 131"/>
                  <a:gd name="T15" fmla="*/ 131 h 165"/>
                  <a:gd name="T16" fmla="*/ 60 w 131"/>
                  <a:gd name="T17" fmla="*/ 138 h 165"/>
                  <a:gd name="T18" fmla="*/ 92 w 131"/>
                  <a:gd name="T19" fmla="*/ 121 h 165"/>
                  <a:gd name="T20" fmla="*/ 92 w 131"/>
                  <a:gd name="T21" fmla="*/ 111 h 165"/>
                  <a:gd name="T22" fmla="*/ 88 w 131"/>
                  <a:gd name="T23" fmla="*/ 99 h 165"/>
                  <a:gd name="T24" fmla="*/ 71 w 131"/>
                  <a:gd name="T25" fmla="*/ 94 h 165"/>
                  <a:gd name="T26" fmla="*/ 53 w 131"/>
                  <a:gd name="T27" fmla="*/ 94 h 165"/>
                  <a:gd name="T28" fmla="*/ 0 w 131"/>
                  <a:gd name="T29" fmla="*/ 53 h 165"/>
                  <a:gd name="T30" fmla="*/ 0 w 131"/>
                  <a:gd name="T31" fmla="*/ 41 h 165"/>
                  <a:gd name="T32" fmla="*/ 17 w 131"/>
                  <a:gd name="T33" fmla="*/ 10 h 165"/>
                  <a:gd name="T34" fmla="*/ 73 w 131"/>
                  <a:gd name="T35" fmla="*/ 0 h 165"/>
                  <a:gd name="T36" fmla="*/ 123 w 131"/>
                  <a:gd name="T37" fmla="*/ 3 h 165"/>
                  <a:gd name="T38" fmla="*/ 123 w 131"/>
                  <a:gd name="T39" fmla="*/ 32 h 165"/>
                  <a:gd name="T40" fmla="*/ 72 w 131"/>
                  <a:gd name="T41" fmla="*/ 27 h 165"/>
                  <a:gd name="T42" fmla="*/ 46 w 131"/>
                  <a:gd name="T43" fmla="*/ 31 h 165"/>
                  <a:gd name="T44" fmla="*/ 38 w 131"/>
                  <a:gd name="T45" fmla="*/ 41 h 165"/>
                  <a:gd name="T46" fmla="*/ 38 w 131"/>
                  <a:gd name="T47" fmla="*/ 53 h 165"/>
                  <a:gd name="T48" fmla="*/ 60 w 131"/>
                  <a:gd name="T49" fmla="*/ 65 h 165"/>
                  <a:gd name="T50" fmla="*/ 79 w 131"/>
                  <a:gd name="T51" fmla="*/ 65 h 165"/>
                  <a:gd name="T52" fmla="*/ 119 w 131"/>
                  <a:gd name="T53" fmla="*/ 76 h 165"/>
                  <a:gd name="T54" fmla="*/ 131 w 131"/>
                  <a:gd name="T55" fmla="*/ 106 h 1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31" h="165">
                    <a:moveTo>
                      <a:pt x="131" y="106"/>
                    </a:moveTo>
                    <a:cubicBezTo>
                      <a:pt x="131" y="117"/>
                      <a:pt x="131" y="117"/>
                      <a:pt x="131" y="117"/>
                    </a:cubicBezTo>
                    <a:cubicBezTo>
                      <a:pt x="131" y="127"/>
                      <a:pt x="129" y="135"/>
                      <a:pt x="126" y="141"/>
                    </a:cubicBezTo>
                    <a:cubicBezTo>
                      <a:pt x="122" y="148"/>
                      <a:pt x="117" y="153"/>
                      <a:pt x="111" y="156"/>
                    </a:cubicBezTo>
                    <a:cubicBezTo>
                      <a:pt x="104" y="159"/>
                      <a:pt x="96" y="162"/>
                      <a:pt x="88" y="163"/>
                    </a:cubicBezTo>
                    <a:cubicBezTo>
                      <a:pt x="80" y="164"/>
                      <a:pt x="71" y="165"/>
                      <a:pt x="60" y="165"/>
                    </a:cubicBezTo>
                    <a:cubicBezTo>
                      <a:pt x="45" y="165"/>
                      <a:pt x="26" y="164"/>
                      <a:pt x="3" y="161"/>
                    </a:cubicBezTo>
                    <a:cubicBezTo>
                      <a:pt x="3" y="131"/>
                      <a:pt x="3" y="131"/>
                      <a:pt x="3" y="131"/>
                    </a:cubicBezTo>
                    <a:cubicBezTo>
                      <a:pt x="30" y="136"/>
                      <a:pt x="49" y="138"/>
                      <a:pt x="60" y="138"/>
                    </a:cubicBezTo>
                    <a:cubicBezTo>
                      <a:pt x="82" y="138"/>
                      <a:pt x="92" y="132"/>
                      <a:pt x="92" y="121"/>
                    </a:cubicBezTo>
                    <a:cubicBezTo>
                      <a:pt x="92" y="111"/>
                      <a:pt x="92" y="111"/>
                      <a:pt x="92" y="111"/>
                    </a:cubicBezTo>
                    <a:cubicBezTo>
                      <a:pt x="92" y="106"/>
                      <a:pt x="91" y="102"/>
                      <a:pt x="88" y="99"/>
                    </a:cubicBezTo>
                    <a:cubicBezTo>
                      <a:pt x="85" y="96"/>
                      <a:pt x="80" y="94"/>
                      <a:pt x="71" y="94"/>
                    </a:cubicBezTo>
                    <a:cubicBezTo>
                      <a:pt x="53" y="94"/>
                      <a:pt x="53" y="94"/>
                      <a:pt x="53" y="94"/>
                    </a:cubicBezTo>
                    <a:cubicBezTo>
                      <a:pt x="17" y="94"/>
                      <a:pt x="0" y="81"/>
                      <a:pt x="0" y="53"/>
                    </a:cubicBezTo>
                    <a:cubicBezTo>
                      <a:pt x="0" y="41"/>
                      <a:pt x="0" y="41"/>
                      <a:pt x="0" y="41"/>
                    </a:cubicBezTo>
                    <a:cubicBezTo>
                      <a:pt x="0" y="27"/>
                      <a:pt x="6" y="17"/>
                      <a:pt x="17" y="10"/>
                    </a:cubicBezTo>
                    <a:cubicBezTo>
                      <a:pt x="29" y="3"/>
                      <a:pt x="47" y="0"/>
                      <a:pt x="73" y="0"/>
                    </a:cubicBezTo>
                    <a:cubicBezTo>
                      <a:pt x="85" y="0"/>
                      <a:pt x="102" y="1"/>
                      <a:pt x="123" y="3"/>
                    </a:cubicBezTo>
                    <a:cubicBezTo>
                      <a:pt x="123" y="32"/>
                      <a:pt x="123" y="32"/>
                      <a:pt x="123" y="32"/>
                    </a:cubicBezTo>
                    <a:cubicBezTo>
                      <a:pt x="98" y="29"/>
                      <a:pt x="81" y="27"/>
                      <a:pt x="72" y="27"/>
                    </a:cubicBezTo>
                    <a:cubicBezTo>
                      <a:pt x="59" y="27"/>
                      <a:pt x="50" y="28"/>
                      <a:pt x="46" y="31"/>
                    </a:cubicBezTo>
                    <a:cubicBezTo>
                      <a:pt x="41" y="33"/>
                      <a:pt x="38" y="36"/>
                      <a:pt x="38" y="41"/>
                    </a:cubicBezTo>
                    <a:cubicBezTo>
                      <a:pt x="38" y="53"/>
                      <a:pt x="38" y="53"/>
                      <a:pt x="38" y="53"/>
                    </a:cubicBezTo>
                    <a:cubicBezTo>
                      <a:pt x="38" y="61"/>
                      <a:pt x="45" y="65"/>
                      <a:pt x="60" y="65"/>
                    </a:cubicBezTo>
                    <a:cubicBezTo>
                      <a:pt x="79" y="65"/>
                      <a:pt x="79" y="65"/>
                      <a:pt x="79" y="65"/>
                    </a:cubicBezTo>
                    <a:cubicBezTo>
                      <a:pt x="98" y="65"/>
                      <a:pt x="111" y="69"/>
                      <a:pt x="119" y="76"/>
                    </a:cubicBezTo>
                    <a:cubicBezTo>
                      <a:pt x="127" y="83"/>
                      <a:pt x="131" y="93"/>
                      <a:pt x="131" y="106"/>
                    </a:cubicBez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70" name="Rectangle 15"/>
              <p:cNvSpPr>
                <a:spLocks noChangeArrowheads="1"/>
              </p:cNvSpPr>
              <p:nvPr userDrawn="1"/>
            </p:nvSpPr>
            <p:spPr bwMode="auto">
              <a:xfrm>
                <a:off x="2854100" y="332365"/>
                <a:ext cx="114968" cy="484863"/>
              </a:xfrm>
              <a:prstGeom prst="rect">
                <a:avLst/>
              </a:pr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71" name="Freeform 16"/>
              <p:cNvSpPr>
                <a:spLocks noEditPoints="1"/>
              </p:cNvSpPr>
              <p:nvPr userDrawn="1"/>
            </p:nvSpPr>
            <p:spPr bwMode="auto">
              <a:xfrm>
                <a:off x="3049957" y="332365"/>
                <a:ext cx="493611" cy="484863"/>
              </a:xfrm>
              <a:custGeom>
                <a:avLst/>
                <a:gdLst>
                  <a:gd name="T0" fmla="*/ 395 w 395"/>
                  <a:gd name="T1" fmla="*/ 388 h 388"/>
                  <a:gd name="T2" fmla="*/ 301 w 395"/>
                  <a:gd name="T3" fmla="*/ 388 h 388"/>
                  <a:gd name="T4" fmla="*/ 268 w 395"/>
                  <a:gd name="T5" fmla="*/ 285 h 388"/>
                  <a:gd name="T6" fmla="*/ 125 w 395"/>
                  <a:gd name="T7" fmla="*/ 285 h 388"/>
                  <a:gd name="T8" fmla="*/ 92 w 395"/>
                  <a:gd name="T9" fmla="*/ 388 h 388"/>
                  <a:gd name="T10" fmla="*/ 0 w 395"/>
                  <a:gd name="T11" fmla="*/ 388 h 388"/>
                  <a:gd name="T12" fmla="*/ 142 w 395"/>
                  <a:gd name="T13" fmla="*/ 0 h 388"/>
                  <a:gd name="T14" fmla="*/ 256 w 395"/>
                  <a:gd name="T15" fmla="*/ 0 h 388"/>
                  <a:gd name="T16" fmla="*/ 395 w 395"/>
                  <a:gd name="T17" fmla="*/ 388 h 388"/>
                  <a:gd name="T18" fmla="*/ 246 w 395"/>
                  <a:gd name="T19" fmla="*/ 224 h 388"/>
                  <a:gd name="T20" fmla="*/ 198 w 395"/>
                  <a:gd name="T21" fmla="*/ 77 h 388"/>
                  <a:gd name="T22" fmla="*/ 195 w 395"/>
                  <a:gd name="T23" fmla="*/ 77 h 388"/>
                  <a:gd name="T24" fmla="*/ 147 w 395"/>
                  <a:gd name="T25" fmla="*/ 224 h 388"/>
                  <a:gd name="T26" fmla="*/ 246 w 395"/>
                  <a:gd name="T27" fmla="*/ 224 h 3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95" h="388">
                    <a:moveTo>
                      <a:pt x="395" y="388"/>
                    </a:moveTo>
                    <a:lnTo>
                      <a:pt x="301" y="388"/>
                    </a:lnTo>
                    <a:lnTo>
                      <a:pt x="268" y="285"/>
                    </a:lnTo>
                    <a:lnTo>
                      <a:pt x="125" y="285"/>
                    </a:lnTo>
                    <a:lnTo>
                      <a:pt x="92" y="388"/>
                    </a:lnTo>
                    <a:lnTo>
                      <a:pt x="0" y="388"/>
                    </a:lnTo>
                    <a:lnTo>
                      <a:pt x="142" y="0"/>
                    </a:lnTo>
                    <a:lnTo>
                      <a:pt x="256" y="0"/>
                    </a:lnTo>
                    <a:lnTo>
                      <a:pt x="395" y="388"/>
                    </a:lnTo>
                    <a:close/>
                    <a:moveTo>
                      <a:pt x="246" y="224"/>
                    </a:moveTo>
                    <a:lnTo>
                      <a:pt x="198" y="77"/>
                    </a:lnTo>
                    <a:lnTo>
                      <a:pt x="195" y="77"/>
                    </a:lnTo>
                    <a:lnTo>
                      <a:pt x="147" y="224"/>
                    </a:lnTo>
                    <a:lnTo>
                      <a:pt x="246" y="224"/>
                    </a:ln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72" name="Freeform 17"/>
              <p:cNvSpPr>
                <a:spLocks/>
              </p:cNvSpPr>
              <p:nvPr userDrawn="1"/>
            </p:nvSpPr>
            <p:spPr bwMode="auto">
              <a:xfrm>
                <a:off x="3620180" y="332365"/>
                <a:ext cx="454872" cy="484863"/>
              </a:xfrm>
              <a:custGeom>
                <a:avLst/>
                <a:gdLst>
                  <a:gd name="T0" fmla="*/ 364 w 364"/>
                  <a:gd name="T1" fmla="*/ 388 h 388"/>
                  <a:gd name="T2" fmla="*/ 270 w 364"/>
                  <a:gd name="T3" fmla="*/ 388 h 388"/>
                  <a:gd name="T4" fmla="*/ 82 w 364"/>
                  <a:gd name="T5" fmla="*/ 121 h 388"/>
                  <a:gd name="T6" fmla="*/ 82 w 364"/>
                  <a:gd name="T7" fmla="*/ 388 h 388"/>
                  <a:gd name="T8" fmla="*/ 0 w 364"/>
                  <a:gd name="T9" fmla="*/ 388 h 388"/>
                  <a:gd name="T10" fmla="*/ 0 w 364"/>
                  <a:gd name="T11" fmla="*/ 0 h 388"/>
                  <a:gd name="T12" fmla="*/ 94 w 364"/>
                  <a:gd name="T13" fmla="*/ 0 h 388"/>
                  <a:gd name="T14" fmla="*/ 279 w 364"/>
                  <a:gd name="T15" fmla="*/ 265 h 388"/>
                  <a:gd name="T16" fmla="*/ 279 w 364"/>
                  <a:gd name="T17" fmla="*/ 0 h 388"/>
                  <a:gd name="T18" fmla="*/ 364 w 364"/>
                  <a:gd name="T19" fmla="*/ 0 h 388"/>
                  <a:gd name="T20" fmla="*/ 364 w 364"/>
                  <a:gd name="T21" fmla="*/ 388 h 3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64" h="388">
                    <a:moveTo>
                      <a:pt x="364" y="388"/>
                    </a:moveTo>
                    <a:lnTo>
                      <a:pt x="270" y="388"/>
                    </a:lnTo>
                    <a:lnTo>
                      <a:pt x="82" y="121"/>
                    </a:lnTo>
                    <a:lnTo>
                      <a:pt x="82" y="388"/>
                    </a:lnTo>
                    <a:lnTo>
                      <a:pt x="0" y="388"/>
                    </a:lnTo>
                    <a:lnTo>
                      <a:pt x="0" y="0"/>
                    </a:lnTo>
                    <a:lnTo>
                      <a:pt x="94" y="0"/>
                    </a:lnTo>
                    <a:lnTo>
                      <a:pt x="279" y="265"/>
                    </a:lnTo>
                    <a:lnTo>
                      <a:pt x="279" y="0"/>
                    </a:lnTo>
                    <a:lnTo>
                      <a:pt x="364" y="0"/>
                    </a:lnTo>
                    <a:lnTo>
                      <a:pt x="364" y="388"/>
                    </a:ln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ctr"/>
                <a:endParaRPr lang="en-US">
                  <a:solidFill>
                    <a:schemeClr val="accent1"/>
                  </a:solidFill>
                </a:endParaRPr>
              </a:p>
            </p:txBody>
          </p:sp>
        </p:grpSp>
      </p:grp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53330" y="285086"/>
            <a:ext cx="1206090" cy="952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304846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4326456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781" name="Слайд think-cell" r:id="rId5" imgW="594" imgH="595" progId="TCLayout.ActiveDocument.1">
                  <p:embed/>
                </p:oleObj>
              </mc:Choice>
              <mc:Fallback>
                <p:oleObj name="Слайд think-cell" r:id="rId5" imgW="594" imgH="595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 eaLnBrk="1"/>
            <a:endParaRPr lang="en-US" sz="1800" b="0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3425825"/>
            <a:ext cx="12192000" cy="2725738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lang="en-US" sz="1800" b="0" dirty="0">
                <a:solidFill>
                  <a:schemeClr val="tx1"/>
                </a:solidFill>
              </a:defRPr>
            </a:lvl1pPr>
          </a:lstStyle>
          <a:p>
            <a:pPr marL="145792" lvl="0" indent="-145792"/>
            <a:r>
              <a:rPr lang="en-US" dirty="0" smtClean="0"/>
              <a:t>Click to insert picture</a:t>
            </a:r>
            <a:endParaRPr lang="en-US" dirty="0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898F256F-6194-490C-839E-F1645E028C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7499" y="0"/>
            <a:ext cx="10582275" cy="704850"/>
          </a:xfrm>
        </p:spPr>
        <p:txBody>
          <a:bodyPr/>
          <a:lstStyle>
            <a:lvl1pPr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add title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0996896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pictur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23678101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261" name="Слайд think-cell" r:id="rId5" imgW="594" imgH="595" progId="TCLayout.ActiveDocument.1">
                  <p:embed/>
                </p:oleObj>
              </mc:Choice>
              <mc:Fallback>
                <p:oleObj name="Слайд think-cell" r:id="rId5" imgW="594" imgH="595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 eaLnBrk="1"/>
            <a:endParaRPr lang="en-US" sz="1800" b="0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898F256F-6194-490C-839E-F1645E028C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7499" y="0"/>
            <a:ext cx="10582275" cy="704850"/>
          </a:xfrm>
        </p:spPr>
        <p:txBody>
          <a:bodyPr/>
          <a:lstStyle>
            <a:lvl1pPr>
              <a:defRPr sz="1800"/>
            </a:lvl1pPr>
          </a:lstStyle>
          <a:p>
            <a:r>
              <a:rPr lang="en-US" dirty="0" smtClean="0"/>
              <a:t>Click to add title</a:t>
            </a:r>
            <a:endParaRPr lang="ru-RU" dirty="0"/>
          </a:p>
        </p:txBody>
      </p:sp>
      <p:sp>
        <p:nvSpPr>
          <p:cNvPr id="15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4217989" y="1614488"/>
            <a:ext cx="7974012" cy="4537075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lang="en-US" sz="1800" b="0" dirty="0">
                <a:solidFill>
                  <a:schemeClr val="tx1"/>
                </a:solidFill>
              </a:defRPr>
            </a:lvl1pPr>
          </a:lstStyle>
          <a:p>
            <a:pPr marL="145792" lvl="0" indent="-145792"/>
            <a:r>
              <a:rPr lang="en-US" dirty="0" smtClean="0"/>
              <a:t>Click to insert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1491460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+ pictur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12475405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108" name="Слайд think-cell" r:id="rId5" imgW="594" imgH="595" progId="TCLayout.ActiveDocument.1">
                  <p:embed/>
                </p:oleObj>
              </mc:Choice>
              <mc:Fallback>
                <p:oleObj name="Слайд think-cell" r:id="rId5" imgW="594" imgH="595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 eaLnBrk="1"/>
            <a:endParaRPr lang="en-US" sz="1800" b="0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898F256F-6194-490C-839E-F1645E028C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7499" y="0"/>
            <a:ext cx="10582275" cy="704850"/>
          </a:xfrm>
        </p:spPr>
        <p:txBody>
          <a:bodyPr/>
          <a:lstStyle>
            <a:lvl1pPr>
              <a:defRPr sz="1800"/>
            </a:lvl1pPr>
          </a:lstStyle>
          <a:p>
            <a:r>
              <a:rPr lang="en-US" dirty="0" smtClean="0"/>
              <a:t>Click to add title</a:t>
            </a:r>
            <a:endParaRPr lang="ru-RU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317500" y="1614488"/>
            <a:ext cx="3752850" cy="453707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300"/>
              </a:spcAft>
              <a:buNone/>
              <a:defRPr lang="en-US" sz="1600" b="0" dirty="0">
                <a:solidFill>
                  <a:schemeClr val="tx1"/>
                </a:solidFill>
              </a:defRPr>
            </a:lvl1pPr>
          </a:lstStyle>
          <a:p>
            <a:pPr marL="145792" lvl="0" indent="-145792">
              <a:lnSpc>
                <a:spcPct val="100000"/>
              </a:lnSpc>
              <a:spcBef>
                <a:spcPts val="0"/>
              </a:spcBef>
            </a:pPr>
            <a:r>
              <a:rPr lang="en-US" dirty="0" smtClean="0"/>
              <a:t>Click to insert text</a:t>
            </a:r>
            <a:endParaRPr lang="en-US" dirty="0"/>
          </a:p>
        </p:txBody>
      </p:sp>
      <p:sp>
        <p:nvSpPr>
          <p:cNvPr id="15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4217989" y="1614488"/>
            <a:ext cx="7974012" cy="4537075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lang="en-US" sz="1800" b="0" dirty="0">
                <a:solidFill>
                  <a:schemeClr val="tx1"/>
                </a:solidFill>
              </a:defRPr>
            </a:lvl1pPr>
          </a:lstStyle>
          <a:p>
            <a:pPr marL="145792" lvl="0" indent="-145792"/>
            <a:r>
              <a:rPr lang="en-US" dirty="0" smtClean="0"/>
              <a:t>Click to insert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14716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pictur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85198255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357" name="Слайд think-cell" r:id="rId5" imgW="594" imgH="595" progId="TCLayout.ActiveDocument.1">
                  <p:embed/>
                </p:oleObj>
              </mc:Choice>
              <mc:Fallback>
                <p:oleObj name="Слайд think-cell" r:id="rId5" imgW="594" imgH="595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 eaLnBrk="1"/>
            <a:endParaRPr lang="en-US" sz="1800" b="0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3425825"/>
            <a:ext cx="12192000" cy="2725738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lang="en-US" sz="1800" b="0" dirty="0">
                <a:solidFill>
                  <a:schemeClr val="tx1"/>
                </a:solidFill>
              </a:defRPr>
            </a:lvl1pPr>
          </a:lstStyle>
          <a:p>
            <a:pPr marL="145792" lvl="0" indent="-145792"/>
            <a:r>
              <a:rPr lang="en-US" dirty="0" smtClean="0"/>
              <a:t>Click to insert picture</a:t>
            </a:r>
            <a:endParaRPr lang="en-US" dirty="0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898F256F-6194-490C-839E-F1645E028C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7499" y="0"/>
            <a:ext cx="10582276" cy="704850"/>
          </a:xfrm>
        </p:spPr>
        <p:txBody>
          <a:bodyPr/>
          <a:lstStyle>
            <a:lvl1pPr>
              <a:defRPr sz="1800"/>
            </a:lvl1pPr>
          </a:lstStyle>
          <a:p>
            <a:r>
              <a:rPr lang="en-US" dirty="0" smtClean="0"/>
              <a:t>Click to add title</a:t>
            </a:r>
            <a:endParaRPr lang="ru-RU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317499" y="1614488"/>
            <a:ext cx="11560173" cy="166693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300"/>
              </a:spcAft>
              <a:buNone/>
              <a:defRPr lang="en-US" sz="1600" b="0" dirty="0">
                <a:solidFill>
                  <a:schemeClr val="tx1"/>
                </a:solidFill>
              </a:defRPr>
            </a:lvl1pPr>
          </a:lstStyle>
          <a:p>
            <a:pPr marL="145792" lvl="0" indent="-145792">
              <a:lnSpc>
                <a:spcPct val="100000"/>
              </a:lnSpc>
              <a:spcBef>
                <a:spcPts val="0"/>
              </a:spcBef>
            </a:pPr>
            <a:r>
              <a:rPr lang="en-US" dirty="0" smtClean="0"/>
              <a:t>Click to insert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5265926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pictur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64035524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428" name="Слайд think-cell" r:id="rId5" imgW="594" imgH="595" progId="TCLayout.ActiveDocument.1">
                  <p:embed/>
                </p:oleObj>
              </mc:Choice>
              <mc:Fallback>
                <p:oleObj name="Слайд think-cell" r:id="rId5" imgW="594" imgH="595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 eaLnBrk="1"/>
            <a:endParaRPr lang="en-US" sz="1800" b="0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3425825"/>
            <a:ext cx="4070350" cy="2725738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lang="en-US" sz="1800" b="0" dirty="0">
                <a:solidFill>
                  <a:schemeClr val="tx1"/>
                </a:solidFill>
              </a:defRPr>
            </a:lvl1pPr>
          </a:lstStyle>
          <a:p>
            <a:pPr marL="145792" lvl="0" indent="-145792"/>
            <a:r>
              <a:rPr lang="en-US" dirty="0" smtClean="0"/>
              <a:t>Click to insert picture</a:t>
            </a:r>
            <a:endParaRPr lang="en-US" dirty="0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898F256F-6194-490C-839E-F1645E028C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7499" y="0"/>
            <a:ext cx="10582276" cy="704850"/>
          </a:xfrm>
        </p:spPr>
        <p:txBody>
          <a:bodyPr vert="horz" lIns="0" tIns="0" rIns="0" bIns="0" rtlCol="0"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lang="ru-RU" dirty="0"/>
            </a:lvl1pPr>
          </a:lstStyle>
          <a:p>
            <a:pPr lvl="0"/>
            <a:r>
              <a:rPr lang="en-US" dirty="0" smtClean="0"/>
              <a:t>Click to add title</a:t>
            </a:r>
            <a:endParaRPr lang="ru-RU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317499" y="1614487"/>
            <a:ext cx="11560173" cy="166528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300"/>
              </a:spcAft>
              <a:buNone/>
              <a:defRPr lang="en-US" sz="1600" b="0" dirty="0">
                <a:solidFill>
                  <a:schemeClr val="tx1"/>
                </a:solidFill>
              </a:defRPr>
            </a:lvl1pPr>
          </a:lstStyle>
          <a:p>
            <a:pPr marL="145792" lvl="0" indent="-145792">
              <a:lnSpc>
                <a:spcPct val="100000"/>
              </a:lnSpc>
              <a:spcBef>
                <a:spcPts val="0"/>
              </a:spcBef>
            </a:pPr>
            <a:r>
              <a:rPr lang="en-US" dirty="0" smtClean="0"/>
              <a:t>Click to insert text</a:t>
            </a:r>
            <a:endParaRPr lang="en-US" dirty="0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4217988" y="3425825"/>
            <a:ext cx="3757612" cy="2725738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lang="en-US" sz="1800" b="0" dirty="0">
                <a:solidFill>
                  <a:schemeClr val="tx1"/>
                </a:solidFill>
              </a:defRPr>
            </a:lvl1pPr>
          </a:lstStyle>
          <a:p>
            <a:pPr marL="145792" lvl="0" indent="-145792"/>
            <a:r>
              <a:rPr lang="en-US" dirty="0" smtClean="0"/>
              <a:t>Click to insert picture</a:t>
            </a:r>
            <a:endParaRPr lang="en-US" dirty="0"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8123238" y="3425825"/>
            <a:ext cx="4068762" cy="2725738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lang="en-US" sz="1800" b="0" dirty="0">
                <a:solidFill>
                  <a:schemeClr val="tx1"/>
                </a:solidFill>
              </a:defRPr>
            </a:lvl1pPr>
          </a:lstStyle>
          <a:p>
            <a:pPr marL="145792" lvl="0" indent="-145792"/>
            <a:r>
              <a:rPr lang="en-US" dirty="0" smtClean="0"/>
              <a:t>Click to insert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352837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picture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87138428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405" name="Слайд think-cell" r:id="rId5" imgW="594" imgH="595" progId="TCLayout.ActiveDocument.1">
                  <p:embed/>
                </p:oleObj>
              </mc:Choice>
              <mc:Fallback>
                <p:oleObj name="Слайд think-cell" r:id="rId5" imgW="594" imgH="595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 eaLnBrk="1"/>
            <a:endParaRPr lang="en-US" sz="1800" b="0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 hasCustomPrompt="1"/>
          </p:nvPr>
        </p:nvSpPr>
        <p:spPr>
          <a:xfrm>
            <a:off x="9099550" y="1614488"/>
            <a:ext cx="3092450" cy="4537076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lang="en-US" sz="1800" b="0" dirty="0">
                <a:solidFill>
                  <a:schemeClr val="tx1"/>
                </a:solidFill>
              </a:defRPr>
            </a:lvl1pPr>
          </a:lstStyle>
          <a:p>
            <a:pPr marL="145792" lvl="0" indent="-145792"/>
            <a:r>
              <a:rPr lang="en-US" dirty="0" smtClean="0"/>
              <a:t>Click to insert picture</a:t>
            </a:r>
            <a:endParaRPr lang="en-US" dirty="0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898F256F-6194-490C-839E-F1645E028C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7499" y="0"/>
            <a:ext cx="10582276" cy="704850"/>
          </a:xfrm>
        </p:spPr>
        <p:txBody>
          <a:bodyPr vert="horz" lIns="0" tIns="0" rIns="0" bIns="0" rtlCol="0"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lang="ru-RU" dirty="0"/>
            </a:lvl1pPr>
          </a:lstStyle>
          <a:p>
            <a:pPr lvl="0"/>
            <a:r>
              <a:rPr lang="en-US" dirty="0" smtClean="0"/>
              <a:t>Click to add title</a:t>
            </a:r>
            <a:endParaRPr lang="ru-RU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317499" y="1614488"/>
            <a:ext cx="5705475" cy="45370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300"/>
              </a:spcAft>
              <a:buNone/>
              <a:defRPr lang="en-US" sz="1600" b="0" dirty="0">
                <a:solidFill>
                  <a:schemeClr val="tx1"/>
                </a:solidFill>
              </a:defRPr>
            </a:lvl1pPr>
          </a:lstStyle>
          <a:p>
            <a:pPr marL="145792" lvl="0" indent="-145792">
              <a:lnSpc>
                <a:spcPct val="100000"/>
              </a:lnSpc>
              <a:spcBef>
                <a:spcPts val="0"/>
              </a:spcBef>
            </a:pPr>
            <a:r>
              <a:rPr lang="en-US" dirty="0" smtClean="0"/>
              <a:t>Click to insert text</a:t>
            </a:r>
            <a:endParaRPr lang="en-US" dirty="0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6170612" y="2522538"/>
            <a:ext cx="2778125" cy="4335462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lang="en-US" sz="1800" b="0" dirty="0">
                <a:solidFill>
                  <a:schemeClr val="tx1"/>
                </a:solidFill>
              </a:defRPr>
            </a:lvl1pPr>
          </a:lstStyle>
          <a:p>
            <a:pPr marL="145792" lvl="0" indent="-145792"/>
            <a:r>
              <a:rPr lang="en-US" dirty="0" smtClean="0"/>
              <a:t>Click to insert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8388008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+ picture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37254386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486" name="Слайд think-cell" r:id="rId5" imgW="594" imgH="595" progId="TCLayout.ActiveDocument.1">
                  <p:embed/>
                </p:oleObj>
              </mc:Choice>
              <mc:Fallback>
                <p:oleObj name="Слайд think-cell" r:id="rId5" imgW="594" imgH="595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 eaLnBrk="1"/>
            <a:endParaRPr lang="en-US" sz="1800" b="0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 hasCustomPrompt="1"/>
          </p:nvPr>
        </p:nvSpPr>
        <p:spPr>
          <a:xfrm>
            <a:off x="9099550" y="1614488"/>
            <a:ext cx="3092450" cy="4537076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lang="en-US" sz="1800" b="0" dirty="0">
                <a:solidFill>
                  <a:schemeClr val="tx1"/>
                </a:solidFill>
              </a:defRPr>
            </a:lvl1pPr>
          </a:lstStyle>
          <a:p>
            <a:pPr marL="145792" lvl="0" indent="-145792"/>
            <a:r>
              <a:rPr lang="en-US" dirty="0" smtClean="0"/>
              <a:t>Click to insert picture</a:t>
            </a:r>
            <a:endParaRPr lang="en-US" dirty="0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898F256F-6194-490C-839E-F1645E028C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7499" y="0"/>
            <a:ext cx="10582275" cy="704850"/>
          </a:xfrm>
        </p:spPr>
        <p:txBody>
          <a:bodyPr vert="horz" lIns="0" tIns="0" rIns="0" bIns="0" rtlCol="0"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lang="ru-RU" dirty="0"/>
            </a:lvl1pPr>
          </a:lstStyle>
          <a:p>
            <a:pPr lvl="0"/>
            <a:r>
              <a:rPr lang="en-US" dirty="0" smtClean="0"/>
              <a:t>Click to add title</a:t>
            </a:r>
            <a:endParaRPr lang="ru-RU" dirty="0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6170612" y="2522538"/>
            <a:ext cx="2778125" cy="4335462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lang="en-US" sz="1800" b="0" dirty="0">
                <a:solidFill>
                  <a:schemeClr val="tx1"/>
                </a:solidFill>
              </a:defRPr>
            </a:lvl1pPr>
          </a:lstStyle>
          <a:p>
            <a:pPr marL="145792" lvl="0" indent="-145792"/>
            <a:r>
              <a:rPr lang="en-US" dirty="0" smtClean="0"/>
              <a:t>Click to insert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403872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03543757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817" name="Слайд think-cell" r:id="rId5" imgW="594" imgH="595" progId="TCLayout.ActiveDocument.1">
                  <p:embed/>
                </p:oleObj>
              </mc:Choice>
              <mc:Fallback>
                <p:oleObj name="Слайд think-cell" r:id="rId5" imgW="594" imgH="595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 eaLnBrk="1"/>
            <a:endParaRPr lang="en-US" sz="1800" b="0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898F256F-6194-490C-839E-F1645E028C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7499" y="0"/>
            <a:ext cx="10582275" cy="704850"/>
          </a:xfrm>
        </p:spPr>
        <p:txBody>
          <a:bodyPr/>
          <a:lstStyle>
            <a:lvl1pPr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add title</a:t>
            </a:r>
            <a:endParaRPr lang="ru-RU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1293812" y="1614488"/>
            <a:ext cx="1800225" cy="169805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145792" lvl="0" indent="-145792" algn="l" defTabSz="58317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 smtClean="0"/>
              <a:t>Click to insert text</a:t>
            </a:r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4219046" y="1614488"/>
            <a:ext cx="1800000" cy="169805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145792" lvl="0" indent="-145792" algn="l" defTabSz="58317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 smtClean="0"/>
              <a:t>Click to insert text</a:t>
            </a:r>
            <a:endParaRPr lang="en-US" dirty="0"/>
          </a:p>
        </p:txBody>
      </p:sp>
      <p:sp>
        <p:nvSpPr>
          <p:cNvPr id="13" name="Picture Placeholder 8"/>
          <p:cNvSpPr>
            <a:spLocks noGrp="1"/>
          </p:cNvSpPr>
          <p:nvPr>
            <p:ph type="pic" sz="quarter" idx="15" hasCustomPrompt="1"/>
          </p:nvPr>
        </p:nvSpPr>
        <p:spPr>
          <a:xfrm>
            <a:off x="3243263" y="1614491"/>
            <a:ext cx="828000" cy="908048"/>
          </a:xfrm>
          <a:prstGeom prst="rect">
            <a:avLst/>
          </a:prstGeom>
        </p:spPr>
        <p:txBody>
          <a:bodyPr lIns="0" tIns="0" rIns="0" bIns="0" anchor="ctr"/>
          <a:lstStyle>
            <a:lvl1pPr marL="145792" marR="0" indent="-145792" algn="ctr" defTabSz="583170" rtl="0" eaLnBrk="1" fontAlgn="auto" latinLnBrk="0" hangingPunct="1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200" b="0" dirty="0">
                <a:solidFill>
                  <a:schemeClr val="tx1"/>
                </a:solidFill>
              </a:defRPr>
            </a:lvl1pPr>
          </a:lstStyle>
          <a:p>
            <a:pPr marL="145792" marR="0" lvl="0" indent="-145792" algn="ctr" defTabSz="583170" rtl="0" eaLnBrk="1" fontAlgn="auto" latinLnBrk="0" hangingPunct="1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Picture</a:t>
            </a:r>
            <a:endParaRPr lang="en-US" dirty="0"/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6" hasCustomPrompt="1"/>
          </p:nvPr>
        </p:nvSpPr>
        <p:spPr>
          <a:xfrm>
            <a:off x="7146925" y="1614488"/>
            <a:ext cx="1800000" cy="169805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145792" lvl="0" indent="-145792" algn="l" defTabSz="58317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 smtClean="0"/>
              <a:t>Click to insert text</a:t>
            </a:r>
            <a:endParaRPr lang="en-US" dirty="0"/>
          </a:p>
        </p:txBody>
      </p:sp>
      <p:sp>
        <p:nvSpPr>
          <p:cNvPr id="15" name="Picture Placeholder 8"/>
          <p:cNvSpPr>
            <a:spLocks noGrp="1"/>
          </p:cNvSpPr>
          <p:nvPr>
            <p:ph type="pic" sz="quarter" idx="17" hasCustomPrompt="1"/>
          </p:nvPr>
        </p:nvSpPr>
        <p:spPr>
          <a:xfrm>
            <a:off x="6171140" y="1614491"/>
            <a:ext cx="828000" cy="908048"/>
          </a:xfrm>
          <a:prstGeom prst="rect">
            <a:avLst/>
          </a:prstGeom>
        </p:spPr>
        <p:txBody>
          <a:bodyPr lIns="0" tIns="0" rIns="0" bIns="0" anchor="ctr"/>
          <a:lstStyle>
            <a:lvl1pPr marL="145792" marR="0" indent="-145792" algn="ctr" defTabSz="583170" rtl="0" eaLnBrk="1" fontAlgn="auto" latinLnBrk="0" hangingPunct="1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200" b="0" dirty="0">
                <a:solidFill>
                  <a:schemeClr val="tx1"/>
                </a:solidFill>
              </a:defRPr>
            </a:lvl1pPr>
          </a:lstStyle>
          <a:p>
            <a:pPr marL="145792" marR="0" lvl="0" indent="-145792" algn="ctr" defTabSz="583170" rtl="0" eaLnBrk="1" fontAlgn="auto" latinLnBrk="0" hangingPunct="1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Picture</a:t>
            </a:r>
            <a:endParaRPr lang="en-US" dirty="0"/>
          </a:p>
        </p:txBody>
      </p:sp>
      <p:sp>
        <p:nvSpPr>
          <p:cNvPr id="16" name="Text Placeholder 10"/>
          <p:cNvSpPr>
            <a:spLocks noGrp="1"/>
          </p:cNvSpPr>
          <p:nvPr>
            <p:ph type="body" sz="quarter" idx="18" hasCustomPrompt="1"/>
          </p:nvPr>
        </p:nvSpPr>
        <p:spPr>
          <a:xfrm>
            <a:off x="10066298" y="1614488"/>
            <a:ext cx="1800000" cy="169805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145792" lvl="0" indent="-145792" algn="l" defTabSz="58317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 smtClean="0"/>
              <a:t>Click to insert text</a:t>
            </a:r>
            <a:endParaRPr lang="en-US" dirty="0"/>
          </a:p>
        </p:txBody>
      </p:sp>
      <p:sp>
        <p:nvSpPr>
          <p:cNvPr id="17" name="Picture Placeholder 8"/>
          <p:cNvSpPr>
            <a:spLocks noGrp="1"/>
          </p:cNvSpPr>
          <p:nvPr>
            <p:ph type="pic" sz="quarter" idx="19" hasCustomPrompt="1"/>
          </p:nvPr>
        </p:nvSpPr>
        <p:spPr>
          <a:xfrm>
            <a:off x="9090025" y="1614491"/>
            <a:ext cx="828000" cy="908048"/>
          </a:xfrm>
          <a:prstGeom prst="rect">
            <a:avLst/>
          </a:prstGeom>
        </p:spPr>
        <p:txBody>
          <a:bodyPr lIns="0" tIns="0" rIns="0" bIns="0" anchor="ctr"/>
          <a:lstStyle>
            <a:lvl1pPr marL="145792" marR="0" indent="-145792" algn="ctr" defTabSz="583170" rtl="0" eaLnBrk="1" fontAlgn="auto" latinLnBrk="0" hangingPunct="1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200" b="0" dirty="0">
                <a:solidFill>
                  <a:schemeClr val="tx1"/>
                </a:solidFill>
              </a:defRPr>
            </a:lvl1pPr>
          </a:lstStyle>
          <a:p>
            <a:pPr marL="145792" marR="0" lvl="0" indent="-145792" algn="ctr" defTabSz="583170" rtl="0" eaLnBrk="1" fontAlgn="auto" latinLnBrk="0" hangingPunct="1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Picture</a:t>
            </a:r>
            <a:endParaRPr lang="en-US" dirty="0"/>
          </a:p>
        </p:txBody>
      </p:sp>
      <p:sp>
        <p:nvSpPr>
          <p:cNvPr id="18" name="Text Placeholder 10"/>
          <p:cNvSpPr>
            <a:spLocks noGrp="1"/>
          </p:cNvSpPr>
          <p:nvPr>
            <p:ph type="body" sz="quarter" idx="20" hasCustomPrompt="1"/>
          </p:nvPr>
        </p:nvSpPr>
        <p:spPr>
          <a:xfrm>
            <a:off x="1293812" y="3425825"/>
            <a:ext cx="1800225" cy="16992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145792" lvl="0" indent="-145792" algn="l" defTabSz="58317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 smtClean="0"/>
              <a:t>Click to insert text</a:t>
            </a:r>
            <a:endParaRPr lang="en-US" dirty="0"/>
          </a:p>
        </p:txBody>
      </p:sp>
      <p:sp>
        <p:nvSpPr>
          <p:cNvPr id="20" name="Text Placeholder 10"/>
          <p:cNvSpPr>
            <a:spLocks noGrp="1"/>
          </p:cNvSpPr>
          <p:nvPr>
            <p:ph type="body" sz="quarter" idx="22" hasCustomPrompt="1"/>
          </p:nvPr>
        </p:nvSpPr>
        <p:spPr>
          <a:xfrm>
            <a:off x="4219046" y="3425825"/>
            <a:ext cx="1800000" cy="16992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145792" lvl="0" indent="-145792" algn="l" defTabSz="58317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 smtClean="0"/>
              <a:t>Click to insert text</a:t>
            </a:r>
            <a:endParaRPr lang="en-US" dirty="0"/>
          </a:p>
        </p:txBody>
      </p:sp>
      <p:sp>
        <p:nvSpPr>
          <p:cNvPr id="21" name="Picture Placeholder 8"/>
          <p:cNvSpPr>
            <a:spLocks noGrp="1"/>
          </p:cNvSpPr>
          <p:nvPr>
            <p:ph type="pic" sz="quarter" idx="23" hasCustomPrompt="1"/>
          </p:nvPr>
        </p:nvSpPr>
        <p:spPr>
          <a:xfrm>
            <a:off x="3243263" y="3425828"/>
            <a:ext cx="828000" cy="908048"/>
          </a:xfrm>
          <a:prstGeom prst="rect">
            <a:avLst/>
          </a:prstGeom>
        </p:spPr>
        <p:txBody>
          <a:bodyPr lIns="0" tIns="0" rIns="0" bIns="0" anchor="ctr"/>
          <a:lstStyle>
            <a:lvl1pPr marL="145792" marR="0" indent="-145792" algn="ctr" defTabSz="583170" rtl="0" eaLnBrk="1" fontAlgn="auto" latinLnBrk="0" hangingPunct="1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200" b="0" dirty="0">
                <a:solidFill>
                  <a:schemeClr val="tx1"/>
                </a:solidFill>
              </a:defRPr>
            </a:lvl1pPr>
          </a:lstStyle>
          <a:p>
            <a:pPr marL="145792" marR="0" lvl="0" indent="-145792" algn="ctr" defTabSz="583170" rtl="0" eaLnBrk="1" fontAlgn="auto" latinLnBrk="0" hangingPunct="1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Picture</a:t>
            </a:r>
            <a:endParaRPr lang="en-US" dirty="0"/>
          </a:p>
        </p:txBody>
      </p:sp>
      <p:sp>
        <p:nvSpPr>
          <p:cNvPr id="22" name="Text Placeholder 10"/>
          <p:cNvSpPr>
            <a:spLocks noGrp="1"/>
          </p:cNvSpPr>
          <p:nvPr>
            <p:ph type="body" sz="quarter" idx="24" hasCustomPrompt="1"/>
          </p:nvPr>
        </p:nvSpPr>
        <p:spPr>
          <a:xfrm>
            <a:off x="7146925" y="3425825"/>
            <a:ext cx="1800000" cy="16992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145792" lvl="0" indent="-145792" algn="l" defTabSz="58317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 smtClean="0"/>
              <a:t>Click to insert text</a:t>
            </a:r>
            <a:endParaRPr lang="en-US" dirty="0"/>
          </a:p>
        </p:txBody>
      </p:sp>
      <p:sp>
        <p:nvSpPr>
          <p:cNvPr id="23" name="Picture Placeholder 8"/>
          <p:cNvSpPr>
            <a:spLocks noGrp="1"/>
          </p:cNvSpPr>
          <p:nvPr>
            <p:ph type="pic" sz="quarter" idx="25" hasCustomPrompt="1"/>
          </p:nvPr>
        </p:nvSpPr>
        <p:spPr>
          <a:xfrm>
            <a:off x="6171140" y="3425828"/>
            <a:ext cx="828000" cy="908048"/>
          </a:xfrm>
          <a:prstGeom prst="rect">
            <a:avLst/>
          </a:prstGeom>
        </p:spPr>
        <p:txBody>
          <a:bodyPr lIns="0" tIns="0" rIns="0" bIns="0" anchor="ctr"/>
          <a:lstStyle>
            <a:lvl1pPr marL="145792" marR="0" indent="-145792" algn="ctr" defTabSz="583170" rtl="0" eaLnBrk="1" fontAlgn="auto" latinLnBrk="0" hangingPunct="1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200" b="0" dirty="0">
                <a:solidFill>
                  <a:schemeClr val="tx1"/>
                </a:solidFill>
              </a:defRPr>
            </a:lvl1pPr>
          </a:lstStyle>
          <a:p>
            <a:pPr marL="145792" marR="0" lvl="0" indent="-145792" algn="ctr" defTabSz="583170" rtl="0" eaLnBrk="1" fontAlgn="auto" latinLnBrk="0" hangingPunct="1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Picture</a:t>
            </a:r>
            <a:endParaRPr lang="en-US" dirty="0"/>
          </a:p>
        </p:txBody>
      </p:sp>
      <p:sp>
        <p:nvSpPr>
          <p:cNvPr id="24" name="Text Placeholder 10"/>
          <p:cNvSpPr>
            <a:spLocks noGrp="1"/>
          </p:cNvSpPr>
          <p:nvPr>
            <p:ph type="body" sz="quarter" idx="26" hasCustomPrompt="1"/>
          </p:nvPr>
        </p:nvSpPr>
        <p:spPr>
          <a:xfrm>
            <a:off x="10066298" y="3425825"/>
            <a:ext cx="1800000" cy="16992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145792" lvl="0" indent="-145792" algn="l" defTabSz="58317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 smtClean="0"/>
              <a:t>Click to insert text</a:t>
            </a:r>
            <a:endParaRPr lang="en-US" dirty="0"/>
          </a:p>
        </p:txBody>
      </p:sp>
      <p:sp>
        <p:nvSpPr>
          <p:cNvPr id="25" name="Picture Placeholder 8"/>
          <p:cNvSpPr>
            <a:spLocks noGrp="1"/>
          </p:cNvSpPr>
          <p:nvPr>
            <p:ph type="pic" sz="quarter" idx="27" hasCustomPrompt="1"/>
          </p:nvPr>
        </p:nvSpPr>
        <p:spPr>
          <a:xfrm>
            <a:off x="9090025" y="3425828"/>
            <a:ext cx="828000" cy="908048"/>
          </a:xfrm>
          <a:prstGeom prst="rect">
            <a:avLst/>
          </a:prstGeom>
        </p:spPr>
        <p:txBody>
          <a:bodyPr lIns="0" tIns="0" rIns="0" bIns="0" anchor="ctr"/>
          <a:lstStyle>
            <a:lvl1pPr marL="145792" marR="0" indent="-145792" algn="ctr" defTabSz="583170" rtl="0" eaLnBrk="1" fontAlgn="auto" latinLnBrk="0" hangingPunct="1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200" b="0" dirty="0">
                <a:solidFill>
                  <a:schemeClr val="tx1"/>
                </a:solidFill>
              </a:defRPr>
            </a:lvl1pPr>
          </a:lstStyle>
          <a:p>
            <a:pPr marL="145792" marR="0" lvl="0" indent="-145792" algn="ctr" defTabSz="583170" rtl="0" eaLnBrk="1" fontAlgn="auto" latinLnBrk="0" hangingPunct="1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Picture</a:t>
            </a:r>
            <a:endParaRPr lang="en-US" dirty="0"/>
          </a:p>
        </p:txBody>
      </p:sp>
      <p:sp>
        <p:nvSpPr>
          <p:cNvPr id="26" name="Picture Placeholder 8"/>
          <p:cNvSpPr>
            <a:spLocks noGrp="1"/>
          </p:cNvSpPr>
          <p:nvPr>
            <p:ph type="pic" sz="quarter" idx="28" hasCustomPrompt="1"/>
          </p:nvPr>
        </p:nvSpPr>
        <p:spPr>
          <a:xfrm>
            <a:off x="321525" y="1614491"/>
            <a:ext cx="828000" cy="908048"/>
          </a:xfrm>
          <a:prstGeom prst="rect">
            <a:avLst/>
          </a:prstGeom>
        </p:spPr>
        <p:txBody>
          <a:bodyPr lIns="0" tIns="0" rIns="0" bIns="0" anchor="ctr"/>
          <a:lstStyle>
            <a:lvl1pPr marL="0" marR="0" indent="0" algn="ctr" defTabSz="583170" rtl="0" eaLnBrk="1" fontAlgn="auto" latinLnBrk="0" hangingPunct="1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200" b="0" dirty="0">
                <a:solidFill>
                  <a:schemeClr val="tx1"/>
                </a:solidFill>
              </a:defRPr>
            </a:lvl1pPr>
          </a:lstStyle>
          <a:p>
            <a:pPr marL="171450" marR="0" lvl="0" indent="-171450" algn="ctr" defTabSz="583170" rtl="0" eaLnBrk="1" fontAlgn="auto" latinLnBrk="0" hangingPunct="1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 smtClean="0"/>
              <a:t>Picture</a:t>
            </a:r>
            <a:endParaRPr lang="en-US" dirty="0"/>
          </a:p>
        </p:txBody>
      </p:sp>
      <p:sp>
        <p:nvSpPr>
          <p:cNvPr id="27" name="Picture Placeholder 8"/>
          <p:cNvSpPr>
            <a:spLocks noGrp="1"/>
          </p:cNvSpPr>
          <p:nvPr>
            <p:ph type="pic" sz="quarter" idx="29" hasCustomPrompt="1"/>
          </p:nvPr>
        </p:nvSpPr>
        <p:spPr>
          <a:xfrm>
            <a:off x="319763" y="3425828"/>
            <a:ext cx="828000" cy="908048"/>
          </a:xfrm>
          <a:prstGeom prst="rect">
            <a:avLst/>
          </a:prstGeom>
        </p:spPr>
        <p:txBody>
          <a:bodyPr lIns="0" tIns="0" rIns="0" bIns="0" anchor="ctr"/>
          <a:lstStyle>
            <a:lvl1pPr marL="0" marR="0" indent="0" algn="ctr" defTabSz="583170" rtl="0" eaLnBrk="1" fontAlgn="auto" latinLnBrk="0" hangingPunct="1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200" b="0">
                <a:solidFill>
                  <a:schemeClr val="tx1"/>
                </a:solidFill>
              </a:defRPr>
            </a:lvl1pPr>
          </a:lstStyle>
          <a:p>
            <a:pPr marL="171450" marR="0" lvl="0" indent="-171450" algn="ctr" defTabSz="583170" rtl="0" eaLnBrk="1" fontAlgn="auto" latinLnBrk="0" hangingPunct="1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 smtClean="0"/>
              <a:t>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676815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62267846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862" name="Слайд think-cell" r:id="rId5" imgW="594" imgH="595" progId="TCLayout.ActiveDocument.1">
                  <p:embed/>
                </p:oleObj>
              </mc:Choice>
              <mc:Fallback>
                <p:oleObj name="Слайд think-cell" r:id="rId5" imgW="594" imgH="595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 eaLnBrk="1"/>
            <a:endParaRPr lang="en-US" sz="1800" b="0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898F256F-6194-490C-839E-F1645E028C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7499" y="0"/>
            <a:ext cx="10582275" cy="704850"/>
          </a:xfrm>
        </p:spPr>
        <p:txBody>
          <a:bodyPr/>
          <a:lstStyle>
            <a:lvl1pPr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add title</a:t>
            </a:r>
            <a:endParaRPr lang="ru-RU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1297515" y="1614488"/>
            <a:ext cx="4725459" cy="16992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145792" lvl="0" indent="-145792" algn="l" defTabSz="58317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 smtClean="0"/>
              <a:t>Click to insert text</a:t>
            </a:r>
            <a:endParaRPr lang="en-US" dirty="0"/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6" hasCustomPrompt="1"/>
          </p:nvPr>
        </p:nvSpPr>
        <p:spPr>
          <a:xfrm>
            <a:off x="7146925" y="1614488"/>
            <a:ext cx="4726800" cy="16992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145792" lvl="0" indent="-145792" algn="l" defTabSz="58317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 smtClean="0"/>
              <a:t>Click to insert text</a:t>
            </a:r>
            <a:endParaRPr lang="en-US" dirty="0"/>
          </a:p>
        </p:txBody>
      </p:sp>
      <p:sp>
        <p:nvSpPr>
          <p:cNvPr id="15" name="Picture Placeholder 8"/>
          <p:cNvSpPr>
            <a:spLocks noGrp="1"/>
          </p:cNvSpPr>
          <p:nvPr>
            <p:ph type="pic" sz="quarter" idx="17" hasCustomPrompt="1"/>
          </p:nvPr>
        </p:nvSpPr>
        <p:spPr>
          <a:xfrm>
            <a:off x="6167438" y="1614491"/>
            <a:ext cx="828675" cy="908048"/>
          </a:xfrm>
          <a:prstGeom prst="rect">
            <a:avLst/>
          </a:prstGeom>
        </p:spPr>
        <p:txBody>
          <a:bodyPr lIns="0" tIns="0" rIns="0" bIns="0" anchor="ctr"/>
          <a:lstStyle>
            <a:lvl1pPr marL="145792" marR="0" indent="-145792" algn="ctr" defTabSz="583170" rtl="0" eaLnBrk="1" fontAlgn="auto" latinLnBrk="0" hangingPunct="1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200" b="0" dirty="0">
                <a:solidFill>
                  <a:schemeClr val="tx1"/>
                </a:solidFill>
              </a:defRPr>
            </a:lvl1pPr>
          </a:lstStyle>
          <a:p>
            <a:pPr marL="145792" marR="0" lvl="0" indent="-145792" algn="ctr" defTabSz="583170" rtl="0" eaLnBrk="1" fontAlgn="auto" latinLnBrk="0" hangingPunct="1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Picture</a:t>
            </a:r>
            <a:endParaRPr lang="en-US" dirty="0"/>
          </a:p>
        </p:txBody>
      </p:sp>
      <p:sp>
        <p:nvSpPr>
          <p:cNvPr id="18" name="Text Placeholder 10"/>
          <p:cNvSpPr>
            <a:spLocks noGrp="1"/>
          </p:cNvSpPr>
          <p:nvPr>
            <p:ph type="body" sz="quarter" idx="20" hasCustomPrompt="1"/>
          </p:nvPr>
        </p:nvSpPr>
        <p:spPr>
          <a:xfrm>
            <a:off x="1297515" y="3429792"/>
            <a:ext cx="4725459" cy="16992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145792" lvl="0" indent="-145792" algn="l" defTabSz="58317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 smtClean="0"/>
              <a:t>Click to insert text</a:t>
            </a:r>
            <a:endParaRPr lang="en-US" dirty="0"/>
          </a:p>
        </p:txBody>
      </p:sp>
      <p:sp>
        <p:nvSpPr>
          <p:cNvPr id="22" name="Text Placeholder 10"/>
          <p:cNvSpPr>
            <a:spLocks noGrp="1"/>
          </p:cNvSpPr>
          <p:nvPr>
            <p:ph type="body" sz="quarter" idx="24" hasCustomPrompt="1"/>
          </p:nvPr>
        </p:nvSpPr>
        <p:spPr>
          <a:xfrm>
            <a:off x="7146925" y="3429792"/>
            <a:ext cx="4726800" cy="16992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145792" lvl="0" indent="-145792" algn="l" defTabSz="58317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 smtClean="0"/>
              <a:t>Click to insert text</a:t>
            </a:r>
            <a:endParaRPr lang="en-US" dirty="0"/>
          </a:p>
        </p:txBody>
      </p:sp>
      <p:sp>
        <p:nvSpPr>
          <p:cNvPr id="23" name="Picture Placeholder 8"/>
          <p:cNvSpPr>
            <a:spLocks noGrp="1"/>
          </p:cNvSpPr>
          <p:nvPr>
            <p:ph type="pic" sz="quarter" idx="25" hasCustomPrompt="1"/>
          </p:nvPr>
        </p:nvSpPr>
        <p:spPr>
          <a:xfrm>
            <a:off x="6167438" y="3429795"/>
            <a:ext cx="828675" cy="908048"/>
          </a:xfrm>
          <a:prstGeom prst="rect">
            <a:avLst/>
          </a:prstGeom>
        </p:spPr>
        <p:txBody>
          <a:bodyPr lIns="0" tIns="0" rIns="0" bIns="0" anchor="ctr"/>
          <a:lstStyle>
            <a:lvl1pPr marL="145792" marR="0" indent="-145792" algn="ctr" defTabSz="583170" rtl="0" eaLnBrk="1" fontAlgn="auto" latinLnBrk="0" hangingPunct="1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200" b="0" dirty="0">
                <a:solidFill>
                  <a:schemeClr val="tx1"/>
                </a:solidFill>
              </a:defRPr>
            </a:lvl1pPr>
          </a:lstStyle>
          <a:p>
            <a:pPr marL="145792" marR="0" lvl="0" indent="-145792" algn="ctr" defTabSz="583170" rtl="0" eaLnBrk="1" fontAlgn="auto" latinLnBrk="0" hangingPunct="1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Picture</a:t>
            </a:r>
            <a:endParaRPr lang="en-US" dirty="0"/>
          </a:p>
        </p:txBody>
      </p:sp>
      <p:sp>
        <p:nvSpPr>
          <p:cNvPr id="26" name="Picture Placeholder 8"/>
          <p:cNvSpPr>
            <a:spLocks noGrp="1"/>
          </p:cNvSpPr>
          <p:nvPr>
            <p:ph type="pic" sz="quarter" idx="28" hasCustomPrompt="1"/>
          </p:nvPr>
        </p:nvSpPr>
        <p:spPr>
          <a:xfrm>
            <a:off x="317500" y="1614491"/>
            <a:ext cx="828675" cy="908048"/>
          </a:xfrm>
          <a:prstGeom prst="rect">
            <a:avLst/>
          </a:prstGeom>
        </p:spPr>
        <p:txBody>
          <a:bodyPr lIns="0" tIns="0" rIns="0" bIns="0" anchor="ctr"/>
          <a:lstStyle>
            <a:lvl1pPr marL="0" marR="0" indent="0" algn="ctr" defTabSz="583170" rtl="0" eaLnBrk="1" fontAlgn="auto" latinLnBrk="0" hangingPunct="1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200" b="0" dirty="0">
                <a:solidFill>
                  <a:schemeClr val="tx1"/>
                </a:solidFill>
              </a:defRPr>
            </a:lvl1pPr>
          </a:lstStyle>
          <a:p>
            <a:pPr marL="171450" marR="0" lvl="0" indent="-171450" algn="ctr" defTabSz="583170" rtl="0" eaLnBrk="1" fontAlgn="auto" latinLnBrk="0" hangingPunct="1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 smtClean="0"/>
              <a:t>Picture</a:t>
            </a:r>
            <a:endParaRPr lang="en-US" dirty="0"/>
          </a:p>
        </p:txBody>
      </p:sp>
      <p:sp>
        <p:nvSpPr>
          <p:cNvPr id="27" name="Picture Placeholder 8"/>
          <p:cNvSpPr>
            <a:spLocks noGrp="1"/>
          </p:cNvSpPr>
          <p:nvPr>
            <p:ph type="pic" sz="quarter" idx="29" hasCustomPrompt="1"/>
          </p:nvPr>
        </p:nvSpPr>
        <p:spPr>
          <a:xfrm>
            <a:off x="317500" y="3429795"/>
            <a:ext cx="828675" cy="908048"/>
          </a:xfrm>
          <a:prstGeom prst="rect">
            <a:avLst/>
          </a:prstGeom>
        </p:spPr>
        <p:txBody>
          <a:bodyPr lIns="0" tIns="0" rIns="0" bIns="0" anchor="ctr"/>
          <a:lstStyle>
            <a:lvl1pPr marL="0" marR="0" indent="0" algn="ctr" defTabSz="583170" rtl="0" eaLnBrk="1" fontAlgn="auto" latinLnBrk="0" hangingPunct="1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200" b="0">
                <a:solidFill>
                  <a:schemeClr val="tx1"/>
                </a:solidFill>
              </a:defRPr>
            </a:lvl1pPr>
          </a:lstStyle>
          <a:p>
            <a:pPr marL="171450" marR="0" lvl="0" indent="-171450" algn="ctr" defTabSz="583170" rtl="0" eaLnBrk="1" fontAlgn="auto" latinLnBrk="0" hangingPunct="1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 smtClean="0"/>
              <a:t>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428516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9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88570798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79" name="Слайд think-cell" r:id="rId5" imgW="594" imgH="595" progId="TCLayout.ActiveDocument.1">
                  <p:embed/>
                </p:oleObj>
              </mc:Choice>
              <mc:Fallback>
                <p:oleObj name="Слайд think-cell" r:id="rId5" imgW="594" imgH="59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73D65E33-BA15-4EA9-8902-2CCA09C138CD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41999" y="0"/>
            <a:ext cx="6350001" cy="6858000"/>
          </a:xfrm>
          <a:prstGeom prst="rect">
            <a:avLst/>
          </a:prstGeom>
        </p:spPr>
      </p:pic>
      <p:sp>
        <p:nvSpPr>
          <p:cNvPr id="7" name="Rectangle 6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1800" b="0" i="0" baseline="0" dirty="0">
              <a:solidFill>
                <a:schemeClr val="tx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6" name="Text Placeholder 5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323033" y="5243514"/>
            <a:ext cx="3748905" cy="908050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marR="0" indent="0" algn="l" defTabSz="583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 marL="291586" indent="0">
              <a:buNone/>
              <a:defRPr>
                <a:solidFill>
                  <a:schemeClr val="bg1"/>
                </a:solidFill>
              </a:defRPr>
            </a:lvl2pPr>
            <a:lvl3pPr marL="583171" indent="0">
              <a:buNone/>
              <a:defRPr>
                <a:solidFill>
                  <a:schemeClr val="bg1"/>
                </a:solidFill>
              </a:defRPr>
            </a:lvl3pPr>
            <a:lvl4pPr marL="874756" indent="0">
              <a:buNone/>
              <a:defRPr>
                <a:solidFill>
                  <a:schemeClr val="bg1"/>
                </a:solidFill>
              </a:defRPr>
            </a:lvl4pPr>
            <a:lvl5pPr marL="1166341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insert name</a:t>
            </a:r>
          </a:p>
        </p:txBody>
      </p:sp>
      <p:sp>
        <p:nvSpPr>
          <p:cNvPr id="4" name="Text Placeholder 3"/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323033" y="1614489"/>
            <a:ext cx="4728392" cy="1811336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583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1" baseline="0">
                <a:solidFill>
                  <a:schemeClr val="tx1"/>
                </a:solidFill>
              </a:defRPr>
            </a:lvl1pPr>
            <a:lvl2pPr marL="291586" indent="0">
              <a:buNone/>
              <a:defRPr>
                <a:solidFill>
                  <a:schemeClr val="bg1"/>
                </a:solidFill>
              </a:defRPr>
            </a:lvl2pPr>
            <a:lvl3pPr marL="583171" indent="0">
              <a:buNone/>
              <a:defRPr>
                <a:solidFill>
                  <a:schemeClr val="bg1"/>
                </a:solidFill>
              </a:defRPr>
            </a:lvl3pPr>
            <a:lvl4pPr marL="874756" indent="0">
              <a:buNone/>
              <a:defRPr>
                <a:solidFill>
                  <a:schemeClr val="bg1"/>
                </a:solidFill>
              </a:defRPr>
            </a:lvl4pPr>
            <a:lvl5pPr marL="1166341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insert presentation title</a:t>
            </a:r>
          </a:p>
        </p:txBody>
      </p:sp>
      <p:grpSp>
        <p:nvGrpSpPr>
          <p:cNvPr id="34" name="Group 33"/>
          <p:cNvGrpSpPr/>
          <p:nvPr userDrawn="1"/>
        </p:nvGrpSpPr>
        <p:grpSpPr>
          <a:xfrm>
            <a:off x="323034" y="191783"/>
            <a:ext cx="2920832" cy="1139078"/>
            <a:chOff x="314326" y="209071"/>
            <a:chExt cx="3168670" cy="1235732"/>
          </a:xfrm>
          <a:solidFill>
            <a:schemeClr val="accent1"/>
          </a:solidFill>
        </p:grpSpPr>
        <p:grpSp>
          <p:nvGrpSpPr>
            <p:cNvPr id="35" name="Group 34"/>
            <p:cNvGrpSpPr/>
            <p:nvPr userDrawn="1"/>
          </p:nvGrpSpPr>
          <p:grpSpPr>
            <a:xfrm>
              <a:off x="314326" y="641439"/>
              <a:ext cx="3168670" cy="370998"/>
              <a:chOff x="2124054" y="767433"/>
              <a:chExt cx="4269265" cy="499859"/>
            </a:xfrm>
            <a:grpFill/>
          </p:grpSpPr>
          <p:sp>
            <p:nvSpPr>
              <p:cNvPr id="78" name="Freeform 18"/>
              <p:cNvSpPr>
                <a:spLocks noEditPoints="1"/>
              </p:cNvSpPr>
              <p:nvPr userDrawn="1"/>
            </p:nvSpPr>
            <p:spPr bwMode="auto">
              <a:xfrm>
                <a:off x="2124054" y="776181"/>
                <a:ext cx="427381" cy="481114"/>
              </a:xfrm>
              <a:custGeom>
                <a:avLst/>
                <a:gdLst>
                  <a:gd name="T0" fmla="*/ 142 w 142"/>
                  <a:gd name="T1" fmla="*/ 160 h 160"/>
                  <a:gd name="T2" fmla="*/ 98 w 142"/>
                  <a:gd name="T3" fmla="*/ 160 h 160"/>
                  <a:gd name="T4" fmla="*/ 56 w 142"/>
                  <a:gd name="T5" fmla="*/ 97 h 160"/>
                  <a:gd name="T6" fmla="*/ 38 w 142"/>
                  <a:gd name="T7" fmla="*/ 97 h 160"/>
                  <a:gd name="T8" fmla="*/ 38 w 142"/>
                  <a:gd name="T9" fmla="*/ 160 h 160"/>
                  <a:gd name="T10" fmla="*/ 0 w 142"/>
                  <a:gd name="T11" fmla="*/ 160 h 160"/>
                  <a:gd name="T12" fmla="*/ 0 w 142"/>
                  <a:gd name="T13" fmla="*/ 0 h 160"/>
                  <a:gd name="T14" fmla="*/ 72 w 142"/>
                  <a:gd name="T15" fmla="*/ 0 h 160"/>
                  <a:gd name="T16" fmla="*/ 118 w 142"/>
                  <a:gd name="T17" fmla="*/ 7 h 160"/>
                  <a:gd name="T18" fmla="*/ 133 w 142"/>
                  <a:gd name="T19" fmla="*/ 34 h 160"/>
                  <a:gd name="T20" fmla="*/ 133 w 142"/>
                  <a:gd name="T21" fmla="*/ 62 h 160"/>
                  <a:gd name="T22" fmla="*/ 122 w 142"/>
                  <a:gd name="T23" fmla="*/ 84 h 160"/>
                  <a:gd name="T24" fmla="*/ 96 w 142"/>
                  <a:gd name="T25" fmla="*/ 94 h 160"/>
                  <a:gd name="T26" fmla="*/ 142 w 142"/>
                  <a:gd name="T27" fmla="*/ 160 h 160"/>
                  <a:gd name="T28" fmla="*/ 95 w 142"/>
                  <a:gd name="T29" fmla="*/ 54 h 160"/>
                  <a:gd name="T30" fmla="*/ 95 w 142"/>
                  <a:gd name="T31" fmla="*/ 43 h 160"/>
                  <a:gd name="T32" fmla="*/ 89 w 142"/>
                  <a:gd name="T33" fmla="*/ 31 h 160"/>
                  <a:gd name="T34" fmla="*/ 71 w 142"/>
                  <a:gd name="T35" fmla="*/ 27 h 160"/>
                  <a:gd name="T36" fmla="*/ 38 w 142"/>
                  <a:gd name="T37" fmla="*/ 27 h 160"/>
                  <a:gd name="T38" fmla="*/ 38 w 142"/>
                  <a:gd name="T39" fmla="*/ 72 h 160"/>
                  <a:gd name="T40" fmla="*/ 71 w 142"/>
                  <a:gd name="T41" fmla="*/ 72 h 160"/>
                  <a:gd name="T42" fmla="*/ 90 w 142"/>
                  <a:gd name="T43" fmla="*/ 68 h 160"/>
                  <a:gd name="T44" fmla="*/ 95 w 142"/>
                  <a:gd name="T45" fmla="*/ 54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42" h="160">
                    <a:moveTo>
                      <a:pt x="142" y="160"/>
                    </a:moveTo>
                    <a:cubicBezTo>
                      <a:pt x="98" y="160"/>
                      <a:pt x="98" y="160"/>
                      <a:pt x="98" y="160"/>
                    </a:cubicBezTo>
                    <a:cubicBezTo>
                      <a:pt x="56" y="97"/>
                      <a:pt x="56" y="97"/>
                      <a:pt x="56" y="97"/>
                    </a:cubicBezTo>
                    <a:cubicBezTo>
                      <a:pt x="38" y="97"/>
                      <a:pt x="38" y="97"/>
                      <a:pt x="38" y="97"/>
                    </a:cubicBezTo>
                    <a:cubicBezTo>
                      <a:pt x="38" y="160"/>
                      <a:pt x="38" y="160"/>
                      <a:pt x="38" y="160"/>
                    </a:cubicBezTo>
                    <a:cubicBezTo>
                      <a:pt x="0" y="160"/>
                      <a:pt x="0" y="160"/>
                      <a:pt x="0" y="16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72" y="0"/>
                      <a:pt x="72" y="0"/>
                      <a:pt x="72" y="0"/>
                    </a:cubicBezTo>
                    <a:cubicBezTo>
                      <a:pt x="93" y="0"/>
                      <a:pt x="108" y="2"/>
                      <a:pt x="118" y="7"/>
                    </a:cubicBezTo>
                    <a:cubicBezTo>
                      <a:pt x="128" y="13"/>
                      <a:pt x="133" y="21"/>
                      <a:pt x="133" y="34"/>
                    </a:cubicBezTo>
                    <a:cubicBezTo>
                      <a:pt x="133" y="62"/>
                      <a:pt x="133" y="62"/>
                      <a:pt x="133" y="62"/>
                    </a:cubicBezTo>
                    <a:cubicBezTo>
                      <a:pt x="133" y="72"/>
                      <a:pt x="129" y="79"/>
                      <a:pt x="122" y="84"/>
                    </a:cubicBezTo>
                    <a:cubicBezTo>
                      <a:pt x="115" y="90"/>
                      <a:pt x="106" y="93"/>
                      <a:pt x="96" y="94"/>
                    </a:cubicBezTo>
                    <a:lnTo>
                      <a:pt x="142" y="160"/>
                    </a:lnTo>
                    <a:close/>
                    <a:moveTo>
                      <a:pt x="95" y="54"/>
                    </a:moveTo>
                    <a:cubicBezTo>
                      <a:pt x="95" y="43"/>
                      <a:pt x="95" y="43"/>
                      <a:pt x="95" y="43"/>
                    </a:cubicBezTo>
                    <a:cubicBezTo>
                      <a:pt x="95" y="37"/>
                      <a:pt x="93" y="33"/>
                      <a:pt x="89" y="31"/>
                    </a:cubicBezTo>
                    <a:cubicBezTo>
                      <a:pt x="86" y="28"/>
                      <a:pt x="80" y="27"/>
                      <a:pt x="71" y="27"/>
                    </a:cubicBezTo>
                    <a:cubicBezTo>
                      <a:pt x="38" y="27"/>
                      <a:pt x="38" y="27"/>
                      <a:pt x="38" y="27"/>
                    </a:cubicBezTo>
                    <a:cubicBezTo>
                      <a:pt x="38" y="72"/>
                      <a:pt x="38" y="72"/>
                      <a:pt x="38" y="72"/>
                    </a:cubicBezTo>
                    <a:cubicBezTo>
                      <a:pt x="71" y="72"/>
                      <a:pt x="71" y="72"/>
                      <a:pt x="71" y="72"/>
                    </a:cubicBezTo>
                    <a:cubicBezTo>
                      <a:pt x="80" y="72"/>
                      <a:pt x="86" y="70"/>
                      <a:pt x="90" y="68"/>
                    </a:cubicBezTo>
                    <a:cubicBezTo>
                      <a:pt x="93" y="66"/>
                      <a:pt x="95" y="61"/>
                      <a:pt x="95" y="54"/>
                    </a:cubicBez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l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79" name="Freeform 19"/>
              <p:cNvSpPr>
                <a:spLocks/>
              </p:cNvSpPr>
              <p:nvPr userDrawn="1"/>
            </p:nvSpPr>
            <p:spPr bwMode="auto">
              <a:xfrm>
                <a:off x="2622907" y="776181"/>
                <a:ext cx="372396" cy="481114"/>
              </a:xfrm>
              <a:custGeom>
                <a:avLst/>
                <a:gdLst>
                  <a:gd name="T0" fmla="*/ 298 w 298"/>
                  <a:gd name="T1" fmla="*/ 385 h 385"/>
                  <a:gd name="T2" fmla="*/ 0 w 298"/>
                  <a:gd name="T3" fmla="*/ 385 h 385"/>
                  <a:gd name="T4" fmla="*/ 0 w 298"/>
                  <a:gd name="T5" fmla="*/ 0 h 385"/>
                  <a:gd name="T6" fmla="*/ 294 w 298"/>
                  <a:gd name="T7" fmla="*/ 0 h 385"/>
                  <a:gd name="T8" fmla="*/ 294 w 298"/>
                  <a:gd name="T9" fmla="*/ 65 h 385"/>
                  <a:gd name="T10" fmla="*/ 91 w 298"/>
                  <a:gd name="T11" fmla="*/ 65 h 385"/>
                  <a:gd name="T12" fmla="*/ 91 w 298"/>
                  <a:gd name="T13" fmla="*/ 154 h 385"/>
                  <a:gd name="T14" fmla="*/ 274 w 298"/>
                  <a:gd name="T15" fmla="*/ 154 h 385"/>
                  <a:gd name="T16" fmla="*/ 274 w 298"/>
                  <a:gd name="T17" fmla="*/ 219 h 385"/>
                  <a:gd name="T18" fmla="*/ 91 w 298"/>
                  <a:gd name="T19" fmla="*/ 219 h 385"/>
                  <a:gd name="T20" fmla="*/ 91 w 298"/>
                  <a:gd name="T21" fmla="*/ 320 h 385"/>
                  <a:gd name="T22" fmla="*/ 298 w 298"/>
                  <a:gd name="T23" fmla="*/ 320 h 385"/>
                  <a:gd name="T24" fmla="*/ 298 w 298"/>
                  <a:gd name="T25" fmla="*/ 385 h 3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98" h="385">
                    <a:moveTo>
                      <a:pt x="298" y="385"/>
                    </a:moveTo>
                    <a:lnTo>
                      <a:pt x="0" y="385"/>
                    </a:lnTo>
                    <a:lnTo>
                      <a:pt x="0" y="0"/>
                    </a:lnTo>
                    <a:lnTo>
                      <a:pt x="294" y="0"/>
                    </a:lnTo>
                    <a:lnTo>
                      <a:pt x="294" y="65"/>
                    </a:lnTo>
                    <a:lnTo>
                      <a:pt x="91" y="65"/>
                    </a:lnTo>
                    <a:lnTo>
                      <a:pt x="91" y="154"/>
                    </a:lnTo>
                    <a:lnTo>
                      <a:pt x="274" y="154"/>
                    </a:lnTo>
                    <a:lnTo>
                      <a:pt x="274" y="219"/>
                    </a:lnTo>
                    <a:lnTo>
                      <a:pt x="91" y="219"/>
                    </a:lnTo>
                    <a:lnTo>
                      <a:pt x="91" y="320"/>
                    </a:lnTo>
                    <a:lnTo>
                      <a:pt x="298" y="320"/>
                    </a:lnTo>
                    <a:lnTo>
                      <a:pt x="298" y="385"/>
                    </a:ln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l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80" name="Freeform 20"/>
              <p:cNvSpPr>
                <a:spLocks/>
              </p:cNvSpPr>
              <p:nvPr userDrawn="1"/>
            </p:nvSpPr>
            <p:spPr bwMode="auto">
              <a:xfrm>
                <a:off x="3076292" y="767433"/>
                <a:ext cx="394888" cy="499859"/>
              </a:xfrm>
              <a:custGeom>
                <a:avLst/>
                <a:gdLst>
                  <a:gd name="T0" fmla="*/ 131 w 131"/>
                  <a:gd name="T1" fmla="*/ 107 h 166"/>
                  <a:gd name="T2" fmla="*/ 131 w 131"/>
                  <a:gd name="T3" fmla="*/ 117 h 166"/>
                  <a:gd name="T4" fmla="*/ 126 w 131"/>
                  <a:gd name="T5" fmla="*/ 141 h 166"/>
                  <a:gd name="T6" fmla="*/ 111 w 131"/>
                  <a:gd name="T7" fmla="*/ 156 h 166"/>
                  <a:gd name="T8" fmla="*/ 89 w 131"/>
                  <a:gd name="T9" fmla="*/ 163 h 166"/>
                  <a:gd name="T10" fmla="*/ 60 w 131"/>
                  <a:gd name="T11" fmla="*/ 166 h 166"/>
                  <a:gd name="T12" fmla="*/ 3 w 131"/>
                  <a:gd name="T13" fmla="*/ 161 h 166"/>
                  <a:gd name="T14" fmla="*/ 3 w 131"/>
                  <a:gd name="T15" fmla="*/ 132 h 166"/>
                  <a:gd name="T16" fmla="*/ 61 w 131"/>
                  <a:gd name="T17" fmla="*/ 138 h 166"/>
                  <a:gd name="T18" fmla="*/ 93 w 131"/>
                  <a:gd name="T19" fmla="*/ 122 h 166"/>
                  <a:gd name="T20" fmla="*/ 93 w 131"/>
                  <a:gd name="T21" fmla="*/ 111 h 166"/>
                  <a:gd name="T22" fmla="*/ 89 w 131"/>
                  <a:gd name="T23" fmla="*/ 100 h 166"/>
                  <a:gd name="T24" fmla="*/ 72 w 131"/>
                  <a:gd name="T25" fmla="*/ 95 h 166"/>
                  <a:gd name="T26" fmla="*/ 53 w 131"/>
                  <a:gd name="T27" fmla="*/ 95 h 166"/>
                  <a:gd name="T28" fmla="*/ 0 w 131"/>
                  <a:gd name="T29" fmla="*/ 53 h 166"/>
                  <a:gd name="T30" fmla="*/ 0 w 131"/>
                  <a:gd name="T31" fmla="*/ 41 h 166"/>
                  <a:gd name="T32" fmla="*/ 18 w 131"/>
                  <a:gd name="T33" fmla="*/ 10 h 166"/>
                  <a:gd name="T34" fmla="*/ 73 w 131"/>
                  <a:gd name="T35" fmla="*/ 0 h 166"/>
                  <a:gd name="T36" fmla="*/ 123 w 131"/>
                  <a:gd name="T37" fmla="*/ 4 h 166"/>
                  <a:gd name="T38" fmla="*/ 123 w 131"/>
                  <a:gd name="T39" fmla="*/ 32 h 166"/>
                  <a:gd name="T40" fmla="*/ 72 w 131"/>
                  <a:gd name="T41" fmla="*/ 28 h 166"/>
                  <a:gd name="T42" fmla="*/ 46 w 131"/>
                  <a:gd name="T43" fmla="*/ 31 h 166"/>
                  <a:gd name="T44" fmla="*/ 39 w 131"/>
                  <a:gd name="T45" fmla="*/ 42 h 166"/>
                  <a:gd name="T46" fmla="*/ 39 w 131"/>
                  <a:gd name="T47" fmla="*/ 53 h 166"/>
                  <a:gd name="T48" fmla="*/ 60 w 131"/>
                  <a:gd name="T49" fmla="*/ 66 h 166"/>
                  <a:gd name="T50" fmla="*/ 79 w 131"/>
                  <a:gd name="T51" fmla="*/ 66 h 166"/>
                  <a:gd name="T52" fmla="*/ 119 w 131"/>
                  <a:gd name="T53" fmla="*/ 76 h 166"/>
                  <a:gd name="T54" fmla="*/ 131 w 131"/>
                  <a:gd name="T55" fmla="*/ 107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31" h="166">
                    <a:moveTo>
                      <a:pt x="131" y="107"/>
                    </a:moveTo>
                    <a:cubicBezTo>
                      <a:pt x="131" y="117"/>
                      <a:pt x="131" y="117"/>
                      <a:pt x="131" y="117"/>
                    </a:cubicBezTo>
                    <a:cubicBezTo>
                      <a:pt x="131" y="127"/>
                      <a:pt x="130" y="135"/>
                      <a:pt x="126" y="141"/>
                    </a:cubicBezTo>
                    <a:cubicBezTo>
                      <a:pt x="123" y="148"/>
                      <a:pt x="118" y="153"/>
                      <a:pt x="111" y="156"/>
                    </a:cubicBezTo>
                    <a:cubicBezTo>
                      <a:pt x="104" y="160"/>
                      <a:pt x="97" y="162"/>
                      <a:pt x="89" y="163"/>
                    </a:cubicBezTo>
                    <a:cubicBezTo>
                      <a:pt x="81" y="165"/>
                      <a:pt x="71" y="166"/>
                      <a:pt x="60" y="166"/>
                    </a:cubicBezTo>
                    <a:cubicBezTo>
                      <a:pt x="45" y="166"/>
                      <a:pt x="26" y="164"/>
                      <a:pt x="3" y="161"/>
                    </a:cubicBezTo>
                    <a:cubicBezTo>
                      <a:pt x="3" y="132"/>
                      <a:pt x="3" y="132"/>
                      <a:pt x="3" y="132"/>
                    </a:cubicBezTo>
                    <a:cubicBezTo>
                      <a:pt x="31" y="136"/>
                      <a:pt x="50" y="138"/>
                      <a:pt x="61" y="138"/>
                    </a:cubicBezTo>
                    <a:cubicBezTo>
                      <a:pt x="82" y="138"/>
                      <a:pt x="93" y="133"/>
                      <a:pt x="93" y="122"/>
                    </a:cubicBezTo>
                    <a:cubicBezTo>
                      <a:pt x="93" y="111"/>
                      <a:pt x="93" y="111"/>
                      <a:pt x="93" y="111"/>
                    </a:cubicBezTo>
                    <a:cubicBezTo>
                      <a:pt x="93" y="106"/>
                      <a:pt x="91" y="103"/>
                      <a:pt x="89" y="100"/>
                    </a:cubicBezTo>
                    <a:cubicBezTo>
                      <a:pt x="86" y="96"/>
                      <a:pt x="80" y="95"/>
                      <a:pt x="72" y="95"/>
                    </a:cubicBezTo>
                    <a:cubicBezTo>
                      <a:pt x="53" y="95"/>
                      <a:pt x="53" y="95"/>
                      <a:pt x="53" y="95"/>
                    </a:cubicBezTo>
                    <a:cubicBezTo>
                      <a:pt x="18" y="95"/>
                      <a:pt x="0" y="81"/>
                      <a:pt x="0" y="53"/>
                    </a:cubicBezTo>
                    <a:cubicBezTo>
                      <a:pt x="0" y="41"/>
                      <a:pt x="0" y="41"/>
                      <a:pt x="0" y="41"/>
                    </a:cubicBezTo>
                    <a:cubicBezTo>
                      <a:pt x="0" y="27"/>
                      <a:pt x="6" y="17"/>
                      <a:pt x="18" y="10"/>
                    </a:cubicBezTo>
                    <a:cubicBezTo>
                      <a:pt x="29" y="4"/>
                      <a:pt x="48" y="0"/>
                      <a:pt x="73" y="0"/>
                    </a:cubicBezTo>
                    <a:cubicBezTo>
                      <a:pt x="86" y="0"/>
                      <a:pt x="102" y="1"/>
                      <a:pt x="123" y="4"/>
                    </a:cubicBezTo>
                    <a:cubicBezTo>
                      <a:pt x="123" y="32"/>
                      <a:pt x="123" y="32"/>
                      <a:pt x="123" y="32"/>
                    </a:cubicBezTo>
                    <a:cubicBezTo>
                      <a:pt x="98" y="29"/>
                      <a:pt x="81" y="28"/>
                      <a:pt x="72" y="28"/>
                    </a:cubicBezTo>
                    <a:cubicBezTo>
                      <a:pt x="59" y="28"/>
                      <a:pt x="51" y="29"/>
                      <a:pt x="46" y="31"/>
                    </a:cubicBezTo>
                    <a:cubicBezTo>
                      <a:pt x="41" y="33"/>
                      <a:pt x="39" y="37"/>
                      <a:pt x="39" y="42"/>
                    </a:cubicBezTo>
                    <a:cubicBezTo>
                      <a:pt x="39" y="53"/>
                      <a:pt x="39" y="53"/>
                      <a:pt x="39" y="53"/>
                    </a:cubicBezTo>
                    <a:cubicBezTo>
                      <a:pt x="39" y="62"/>
                      <a:pt x="46" y="66"/>
                      <a:pt x="60" y="66"/>
                    </a:cubicBezTo>
                    <a:cubicBezTo>
                      <a:pt x="79" y="66"/>
                      <a:pt x="79" y="66"/>
                      <a:pt x="79" y="66"/>
                    </a:cubicBezTo>
                    <a:cubicBezTo>
                      <a:pt x="98" y="66"/>
                      <a:pt x="111" y="69"/>
                      <a:pt x="119" y="76"/>
                    </a:cubicBezTo>
                    <a:cubicBezTo>
                      <a:pt x="127" y="83"/>
                      <a:pt x="131" y="93"/>
                      <a:pt x="131" y="107"/>
                    </a:cubicBez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l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81" name="Freeform 21"/>
              <p:cNvSpPr>
                <a:spLocks noEditPoints="1"/>
              </p:cNvSpPr>
              <p:nvPr userDrawn="1"/>
            </p:nvSpPr>
            <p:spPr bwMode="auto">
              <a:xfrm>
                <a:off x="3549399" y="767433"/>
                <a:ext cx="458622" cy="499859"/>
              </a:xfrm>
              <a:custGeom>
                <a:avLst/>
                <a:gdLst>
                  <a:gd name="T0" fmla="*/ 152 w 152"/>
                  <a:gd name="T1" fmla="*/ 49 h 166"/>
                  <a:gd name="T2" fmla="*/ 152 w 152"/>
                  <a:gd name="T3" fmla="*/ 119 h 166"/>
                  <a:gd name="T4" fmla="*/ 145 w 152"/>
                  <a:gd name="T5" fmla="*/ 142 h 166"/>
                  <a:gd name="T6" fmla="*/ 125 w 152"/>
                  <a:gd name="T7" fmla="*/ 157 h 166"/>
                  <a:gd name="T8" fmla="*/ 101 w 152"/>
                  <a:gd name="T9" fmla="*/ 164 h 166"/>
                  <a:gd name="T10" fmla="*/ 75 w 152"/>
                  <a:gd name="T11" fmla="*/ 166 h 166"/>
                  <a:gd name="T12" fmla="*/ 51 w 152"/>
                  <a:gd name="T13" fmla="*/ 164 h 166"/>
                  <a:gd name="T14" fmla="*/ 27 w 152"/>
                  <a:gd name="T15" fmla="*/ 158 h 166"/>
                  <a:gd name="T16" fmla="*/ 7 w 152"/>
                  <a:gd name="T17" fmla="*/ 144 h 166"/>
                  <a:gd name="T18" fmla="*/ 0 w 152"/>
                  <a:gd name="T19" fmla="*/ 119 h 166"/>
                  <a:gd name="T20" fmla="*/ 0 w 152"/>
                  <a:gd name="T21" fmla="*/ 49 h 166"/>
                  <a:gd name="T22" fmla="*/ 5 w 152"/>
                  <a:gd name="T23" fmla="*/ 27 h 166"/>
                  <a:gd name="T24" fmla="*/ 18 w 152"/>
                  <a:gd name="T25" fmla="*/ 13 h 166"/>
                  <a:gd name="T26" fmla="*/ 37 w 152"/>
                  <a:gd name="T27" fmla="*/ 5 h 166"/>
                  <a:gd name="T28" fmla="*/ 57 w 152"/>
                  <a:gd name="T29" fmla="*/ 1 h 166"/>
                  <a:gd name="T30" fmla="*/ 75 w 152"/>
                  <a:gd name="T31" fmla="*/ 0 h 166"/>
                  <a:gd name="T32" fmla="*/ 94 w 152"/>
                  <a:gd name="T33" fmla="*/ 1 h 166"/>
                  <a:gd name="T34" fmla="*/ 114 w 152"/>
                  <a:gd name="T35" fmla="*/ 5 h 166"/>
                  <a:gd name="T36" fmla="*/ 133 w 152"/>
                  <a:gd name="T37" fmla="*/ 13 h 166"/>
                  <a:gd name="T38" fmla="*/ 146 w 152"/>
                  <a:gd name="T39" fmla="*/ 27 h 166"/>
                  <a:gd name="T40" fmla="*/ 152 w 152"/>
                  <a:gd name="T41" fmla="*/ 49 h 166"/>
                  <a:gd name="T42" fmla="*/ 113 w 152"/>
                  <a:gd name="T43" fmla="*/ 119 h 166"/>
                  <a:gd name="T44" fmla="*/ 113 w 152"/>
                  <a:gd name="T45" fmla="*/ 49 h 166"/>
                  <a:gd name="T46" fmla="*/ 104 w 152"/>
                  <a:gd name="T47" fmla="*/ 32 h 166"/>
                  <a:gd name="T48" fmla="*/ 76 w 152"/>
                  <a:gd name="T49" fmla="*/ 28 h 166"/>
                  <a:gd name="T50" fmla="*/ 47 w 152"/>
                  <a:gd name="T51" fmla="*/ 32 h 166"/>
                  <a:gd name="T52" fmla="*/ 38 w 152"/>
                  <a:gd name="T53" fmla="*/ 49 h 166"/>
                  <a:gd name="T54" fmla="*/ 38 w 152"/>
                  <a:gd name="T55" fmla="*/ 119 h 166"/>
                  <a:gd name="T56" fmla="*/ 41 w 152"/>
                  <a:gd name="T57" fmla="*/ 129 h 166"/>
                  <a:gd name="T58" fmla="*/ 51 w 152"/>
                  <a:gd name="T59" fmla="*/ 135 h 166"/>
                  <a:gd name="T60" fmla="*/ 62 w 152"/>
                  <a:gd name="T61" fmla="*/ 138 h 166"/>
                  <a:gd name="T62" fmla="*/ 76 w 152"/>
                  <a:gd name="T63" fmla="*/ 138 h 166"/>
                  <a:gd name="T64" fmla="*/ 90 w 152"/>
                  <a:gd name="T65" fmla="*/ 138 h 166"/>
                  <a:gd name="T66" fmla="*/ 101 w 152"/>
                  <a:gd name="T67" fmla="*/ 135 h 166"/>
                  <a:gd name="T68" fmla="*/ 110 w 152"/>
                  <a:gd name="T69" fmla="*/ 129 h 166"/>
                  <a:gd name="T70" fmla="*/ 113 w 152"/>
                  <a:gd name="T71" fmla="*/ 119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52" h="166">
                    <a:moveTo>
                      <a:pt x="152" y="49"/>
                    </a:moveTo>
                    <a:cubicBezTo>
                      <a:pt x="152" y="119"/>
                      <a:pt x="152" y="119"/>
                      <a:pt x="152" y="119"/>
                    </a:cubicBezTo>
                    <a:cubicBezTo>
                      <a:pt x="152" y="128"/>
                      <a:pt x="149" y="136"/>
                      <a:pt x="145" y="142"/>
                    </a:cubicBezTo>
                    <a:cubicBezTo>
                      <a:pt x="140" y="149"/>
                      <a:pt x="133" y="154"/>
                      <a:pt x="125" y="157"/>
                    </a:cubicBezTo>
                    <a:cubicBezTo>
                      <a:pt x="117" y="160"/>
                      <a:pt x="109" y="162"/>
                      <a:pt x="101" y="164"/>
                    </a:cubicBezTo>
                    <a:cubicBezTo>
                      <a:pt x="93" y="165"/>
                      <a:pt x="84" y="166"/>
                      <a:pt x="75" y="166"/>
                    </a:cubicBezTo>
                    <a:cubicBezTo>
                      <a:pt x="67" y="166"/>
                      <a:pt x="59" y="165"/>
                      <a:pt x="51" y="164"/>
                    </a:cubicBezTo>
                    <a:cubicBezTo>
                      <a:pt x="44" y="163"/>
                      <a:pt x="36" y="161"/>
                      <a:pt x="27" y="158"/>
                    </a:cubicBezTo>
                    <a:cubicBezTo>
                      <a:pt x="19" y="155"/>
                      <a:pt x="12" y="150"/>
                      <a:pt x="7" y="144"/>
                    </a:cubicBezTo>
                    <a:cubicBezTo>
                      <a:pt x="2" y="137"/>
                      <a:pt x="0" y="129"/>
                      <a:pt x="0" y="119"/>
                    </a:cubicBezTo>
                    <a:cubicBezTo>
                      <a:pt x="0" y="49"/>
                      <a:pt x="0" y="49"/>
                      <a:pt x="0" y="49"/>
                    </a:cubicBezTo>
                    <a:cubicBezTo>
                      <a:pt x="0" y="41"/>
                      <a:pt x="1" y="34"/>
                      <a:pt x="5" y="27"/>
                    </a:cubicBezTo>
                    <a:cubicBezTo>
                      <a:pt x="9" y="21"/>
                      <a:pt x="13" y="16"/>
                      <a:pt x="18" y="13"/>
                    </a:cubicBezTo>
                    <a:cubicBezTo>
                      <a:pt x="24" y="10"/>
                      <a:pt x="30" y="7"/>
                      <a:pt x="37" y="5"/>
                    </a:cubicBezTo>
                    <a:cubicBezTo>
                      <a:pt x="45" y="3"/>
                      <a:pt x="51" y="2"/>
                      <a:pt x="57" y="1"/>
                    </a:cubicBezTo>
                    <a:cubicBezTo>
                      <a:pt x="63" y="1"/>
                      <a:pt x="69" y="0"/>
                      <a:pt x="75" y="0"/>
                    </a:cubicBezTo>
                    <a:cubicBezTo>
                      <a:pt x="82" y="0"/>
                      <a:pt x="88" y="1"/>
                      <a:pt x="94" y="1"/>
                    </a:cubicBezTo>
                    <a:cubicBezTo>
                      <a:pt x="100" y="2"/>
                      <a:pt x="107" y="3"/>
                      <a:pt x="114" y="5"/>
                    </a:cubicBezTo>
                    <a:cubicBezTo>
                      <a:pt x="121" y="7"/>
                      <a:pt x="128" y="10"/>
                      <a:pt x="133" y="13"/>
                    </a:cubicBezTo>
                    <a:cubicBezTo>
                      <a:pt x="138" y="16"/>
                      <a:pt x="143" y="21"/>
                      <a:pt x="146" y="27"/>
                    </a:cubicBezTo>
                    <a:cubicBezTo>
                      <a:pt x="150" y="33"/>
                      <a:pt x="152" y="41"/>
                      <a:pt x="152" y="49"/>
                    </a:cubicBezTo>
                    <a:close/>
                    <a:moveTo>
                      <a:pt x="113" y="119"/>
                    </a:moveTo>
                    <a:cubicBezTo>
                      <a:pt x="113" y="49"/>
                      <a:pt x="113" y="49"/>
                      <a:pt x="113" y="49"/>
                    </a:cubicBezTo>
                    <a:cubicBezTo>
                      <a:pt x="113" y="41"/>
                      <a:pt x="110" y="36"/>
                      <a:pt x="104" y="32"/>
                    </a:cubicBezTo>
                    <a:cubicBezTo>
                      <a:pt x="97" y="29"/>
                      <a:pt x="88" y="28"/>
                      <a:pt x="76" y="28"/>
                    </a:cubicBezTo>
                    <a:cubicBezTo>
                      <a:pt x="63" y="28"/>
                      <a:pt x="54" y="29"/>
                      <a:pt x="47" y="32"/>
                    </a:cubicBezTo>
                    <a:cubicBezTo>
                      <a:pt x="41" y="35"/>
                      <a:pt x="38" y="41"/>
                      <a:pt x="38" y="49"/>
                    </a:cubicBezTo>
                    <a:cubicBezTo>
                      <a:pt x="38" y="119"/>
                      <a:pt x="38" y="119"/>
                      <a:pt x="38" y="119"/>
                    </a:cubicBezTo>
                    <a:cubicBezTo>
                      <a:pt x="38" y="123"/>
                      <a:pt x="39" y="127"/>
                      <a:pt x="41" y="129"/>
                    </a:cubicBezTo>
                    <a:cubicBezTo>
                      <a:pt x="43" y="132"/>
                      <a:pt x="47" y="134"/>
                      <a:pt x="51" y="135"/>
                    </a:cubicBezTo>
                    <a:cubicBezTo>
                      <a:pt x="55" y="136"/>
                      <a:pt x="58" y="137"/>
                      <a:pt x="62" y="138"/>
                    </a:cubicBezTo>
                    <a:cubicBezTo>
                      <a:pt x="66" y="138"/>
                      <a:pt x="70" y="138"/>
                      <a:pt x="76" y="138"/>
                    </a:cubicBezTo>
                    <a:cubicBezTo>
                      <a:pt x="81" y="138"/>
                      <a:pt x="86" y="138"/>
                      <a:pt x="90" y="138"/>
                    </a:cubicBezTo>
                    <a:cubicBezTo>
                      <a:pt x="93" y="137"/>
                      <a:pt x="97" y="136"/>
                      <a:pt x="101" y="135"/>
                    </a:cubicBezTo>
                    <a:cubicBezTo>
                      <a:pt x="105" y="134"/>
                      <a:pt x="108" y="132"/>
                      <a:pt x="110" y="129"/>
                    </a:cubicBezTo>
                    <a:cubicBezTo>
                      <a:pt x="112" y="127"/>
                      <a:pt x="113" y="123"/>
                      <a:pt x="113" y="119"/>
                    </a:cubicBez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l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82" name="Freeform 22"/>
              <p:cNvSpPr>
                <a:spLocks/>
              </p:cNvSpPr>
              <p:nvPr userDrawn="1"/>
            </p:nvSpPr>
            <p:spPr bwMode="auto">
              <a:xfrm>
                <a:off x="4095456" y="776181"/>
                <a:ext cx="418634" cy="491111"/>
              </a:xfrm>
              <a:custGeom>
                <a:avLst/>
                <a:gdLst>
                  <a:gd name="T0" fmla="*/ 139 w 139"/>
                  <a:gd name="T1" fmla="*/ 0 h 163"/>
                  <a:gd name="T2" fmla="*/ 139 w 139"/>
                  <a:gd name="T3" fmla="*/ 116 h 163"/>
                  <a:gd name="T4" fmla="*/ 70 w 139"/>
                  <a:gd name="T5" fmla="*/ 163 h 163"/>
                  <a:gd name="T6" fmla="*/ 0 w 139"/>
                  <a:gd name="T7" fmla="*/ 116 h 163"/>
                  <a:gd name="T8" fmla="*/ 0 w 139"/>
                  <a:gd name="T9" fmla="*/ 0 h 163"/>
                  <a:gd name="T10" fmla="*/ 39 w 139"/>
                  <a:gd name="T11" fmla="*/ 0 h 163"/>
                  <a:gd name="T12" fmla="*/ 39 w 139"/>
                  <a:gd name="T13" fmla="*/ 116 h 163"/>
                  <a:gd name="T14" fmla="*/ 46 w 139"/>
                  <a:gd name="T15" fmla="*/ 131 h 163"/>
                  <a:gd name="T16" fmla="*/ 70 w 139"/>
                  <a:gd name="T17" fmla="*/ 135 h 163"/>
                  <a:gd name="T18" fmla="*/ 94 w 139"/>
                  <a:gd name="T19" fmla="*/ 131 h 163"/>
                  <a:gd name="T20" fmla="*/ 101 w 139"/>
                  <a:gd name="T21" fmla="*/ 116 h 163"/>
                  <a:gd name="T22" fmla="*/ 101 w 139"/>
                  <a:gd name="T23" fmla="*/ 0 h 163"/>
                  <a:gd name="T24" fmla="*/ 139 w 139"/>
                  <a:gd name="T25" fmla="*/ 0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9" h="163">
                    <a:moveTo>
                      <a:pt x="139" y="0"/>
                    </a:moveTo>
                    <a:cubicBezTo>
                      <a:pt x="139" y="116"/>
                      <a:pt x="139" y="116"/>
                      <a:pt x="139" y="116"/>
                    </a:cubicBezTo>
                    <a:cubicBezTo>
                      <a:pt x="139" y="147"/>
                      <a:pt x="116" y="163"/>
                      <a:pt x="70" y="163"/>
                    </a:cubicBezTo>
                    <a:cubicBezTo>
                      <a:pt x="23" y="163"/>
                      <a:pt x="0" y="147"/>
                      <a:pt x="0" y="11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39" y="0"/>
                      <a:pt x="39" y="0"/>
                      <a:pt x="39" y="0"/>
                    </a:cubicBezTo>
                    <a:cubicBezTo>
                      <a:pt x="39" y="116"/>
                      <a:pt x="39" y="116"/>
                      <a:pt x="39" y="116"/>
                    </a:cubicBezTo>
                    <a:cubicBezTo>
                      <a:pt x="39" y="123"/>
                      <a:pt x="41" y="128"/>
                      <a:pt x="46" y="131"/>
                    </a:cubicBezTo>
                    <a:cubicBezTo>
                      <a:pt x="51" y="134"/>
                      <a:pt x="59" y="135"/>
                      <a:pt x="70" y="135"/>
                    </a:cubicBezTo>
                    <a:cubicBezTo>
                      <a:pt x="81" y="135"/>
                      <a:pt x="89" y="134"/>
                      <a:pt x="94" y="131"/>
                    </a:cubicBezTo>
                    <a:cubicBezTo>
                      <a:pt x="99" y="128"/>
                      <a:pt x="101" y="123"/>
                      <a:pt x="101" y="116"/>
                    </a:cubicBezTo>
                    <a:cubicBezTo>
                      <a:pt x="101" y="0"/>
                      <a:pt x="101" y="0"/>
                      <a:pt x="101" y="0"/>
                    </a:cubicBezTo>
                    <a:lnTo>
                      <a:pt x="139" y="0"/>
                    </a:ln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l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83" name="Freeform 23"/>
              <p:cNvSpPr>
                <a:spLocks noEditPoints="1"/>
              </p:cNvSpPr>
              <p:nvPr userDrawn="1"/>
            </p:nvSpPr>
            <p:spPr bwMode="auto">
              <a:xfrm>
                <a:off x="4609545" y="776181"/>
                <a:ext cx="428631" cy="481114"/>
              </a:xfrm>
              <a:custGeom>
                <a:avLst/>
                <a:gdLst>
                  <a:gd name="T0" fmla="*/ 142 w 142"/>
                  <a:gd name="T1" fmla="*/ 160 h 160"/>
                  <a:gd name="T2" fmla="*/ 98 w 142"/>
                  <a:gd name="T3" fmla="*/ 160 h 160"/>
                  <a:gd name="T4" fmla="*/ 56 w 142"/>
                  <a:gd name="T5" fmla="*/ 97 h 160"/>
                  <a:gd name="T6" fmla="*/ 38 w 142"/>
                  <a:gd name="T7" fmla="*/ 97 h 160"/>
                  <a:gd name="T8" fmla="*/ 38 w 142"/>
                  <a:gd name="T9" fmla="*/ 160 h 160"/>
                  <a:gd name="T10" fmla="*/ 0 w 142"/>
                  <a:gd name="T11" fmla="*/ 160 h 160"/>
                  <a:gd name="T12" fmla="*/ 0 w 142"/>
                  <a:gd name="T13" fmla="*/ 0 h 160"/>
                  <a:gd name="T14" fmla="*/ 72 w 142"/>
                  <a:gd name="T15" fmla="*/ 0 h 160"/>
                  <a:gd name="T16" fmla="*/ 118 w 142"/>
                  <a:gd name="T17" fmla="*/ 7 h 160"/>
                  <a:gd name="T18" fmla="*/ 132 w 142"/>
                  <a:gd name="T19" fmla="*/ 34 h 160"/>
                  <a:gd name="T20" fmla="*/ 132 w 142"/>
                  <a:gd name="T21" fmla="*/ 62 h 160"/>
                  <a:gd name="T22" fmla="*/ 122 w 142"/>
                  <a:gd name="T23" fmla="*/ 84 h 160"/>
                  <a:gd name="T24" fmla="*/ 96 w 142"/>
                  <a:gd name="T25" fmla="*/ 94 h 160"/>
                  <a:gd name="T26" fmla="*/ 142 w 142"/>
                  <a:gd name="T27" fmla="*/ 160 h 160"/>
                  <a:gd name="T28" fmla="*/ 95 w 142"/>
                  <a:gd name="T29" fmla="*/ 54 h 160"/>
                  <a:gd name="T30" fmla="*/ 95 w 142"/>
                  <a:gd name="T31" fmla="*/ 43 h 160"/>
                  <a:gd name="T32" fmla="*/ 89 w 142"/>
                  <a:gd name="T33" fmla="*/ 31 h 160"/>
                  <a:gd name="T34" fmla="*/ 71 w 142"/>
                  <a:gd name="T35" fmla="*/ 27 h 160"/>
                  <a:gd name="T36" fmla="*/ 38 w 142"/>
                  <a:gd name="T37" fmla="*/ 27 h 160"/>
                  <a:gd name="T38" fmla="*/ 38 w 142"/>
                  <a:gd name="T39" fmla="*/ 72 h 160"/>
                  <a:gd name="T40" fmla="*/ 71 w 142"/>
                  <a:gd name="T41" fmla="*/ 72 h 160"/>
                  <a:gd name="T42" fmla="*/ 90 w 142"/>
                  <a:gd name="T43" fmla="*/ 68 h 160"/>
                  <a:gd name="T44" fmla="*/ 95 w 142"/>
                  <a:gd name="T45" fmla="*/ 54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42" h="160">
                    <a:moveTo>
                      <a:pt x="142" y="160"/>
                    </a:moveTo>
                    <a:cubicBezTo>
                      <a:pt x="98" y="160"/>
                      <a:pt x="98" y="160"/>
                      <a:pt x="98" y="160"/>
                    </a:cubicBezTo>
                    <a:cubicBezTo>
                      <a:pt x="56" y="97"/>
                      <a:pt x="56" y="97"/>
                      <a:pt x="56" y="97"/>
                    </a:cubicBezTo>
                    <a:cubicBezTo>
                      <a:pt x="38" y="97"/>
                      <a:pt x="38" y="97"/>
                      <a:pt x="38" y="97"/>
                    </a:cubicBezTo>
                    <a:cubicBezTo>
                      <a:pt x="38" y="160"/>
                      <a:pt x="38" y="160"/>
                      <a:pt x="38" y="160"/>
                    </a:cubicBezTo>
                    <a:cubicBezTo>
                      <a:pt x="0" y="160"/>
                      <a:pt x="0" y="160"/>
                      <a:pt x="0" y="16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72" y="0"/>
                      <a:pt x="72" y="0"/>
                      <a:pt x="72" y="0"/>
                    </a:cubicBezTo>
                    <a:cubicBezTo>
                      <a:pt x="93" y="0"/>
                      <a:pt x="108" y="2"/>
                      <a:pt x="118" y="7"/>
                    </a:cubicBezTo>
                    <a:cubicBezTo>
                      <a:pt x="128" y="13"/>
                      <a:pt x="132" y="21"/>
                      <a:pt x="132" y="34"/>
                    </a:cubicBezTo>
                    <a:cubicBezTo>
                      <a:pt x="132" y="62"/>
                      <a:pt x="132" y="62"/>
                      <a:pt x="132" y="62"/>
                    </a:cubicBezTo>
                    <a:cubicBezTo>
                      <a:pt x="132" y="72"/>
                      <a:pt x="129" y="79"/>
                      <a:pt x="122" y="84"/>
                    </a:cubicBezTo>
                    <a:cubicBezTo>
                      <a:pt x="115" y="90"/>
                      <a:pt x="106" y="93"/>
                      <a:pt x="96" y="94"/>
                    </a:cubicBezTo>
                    <a:lnTo>
                      <a:pt x="142" y="160"/>
                    </a:lnTo>
                    <a:close/>
                    <a:moveTo>
                      <a:pt x="95" y="54"/>
                    </a:moveTo>
                    <a:cubicBezTo>
                      <a:pt x="95" y="43"/>
                      <a:pt x="95" y="43"/>
                      <a:pt x="95" y="43"/>
                    </a:cubicBezTo>
                    <a:cubicBezTo>
                      <a:pt x="95" y="37"/>
                      <a:pt x="93" y="33"/>
                      <a:pt x="89" y="31"/>
                    </a:cubicBezTo>
                    <a:cubicBezTo>
                      <a:pt x="86" y="28"/>
                      <a:pt x="80" y="27"/>
                      <a:pt x="71" y="27"/>
                    </a:cubicBezTo>
                    <a:cubicBezTo>
                      <a:pt x="38" y="27"/>
                      <a:pt x="38" y="27"/>
                      <a:pt x="38" y="27"/>
                    </a:cubicBezTo>
                    <a:cubicBezTo>
                      <a:pt x="38" y="72"/>
                      <a:pt x="38" y="72"/>
                      <a:pt x="38" y="72"/>
                    </a:cubicBezTo>
                    <a:cubicBezTo>
                      <a:pt x="71" y="72"/>
                      <a:pt x="71" y="72"/>
                      <a:pt x="71" y="72"/>
                    </a:cubicBezTo>
                    <a:cubicBezTo>
                      <a:pt x="80" y="72"/>
                      <a:pt x="86" y="70"/>
                      <a:pt x="90" y="68"/>
                    </a:cubicBezTo>
                    <a:cubicBezTo>
                      <a:pt x="93" y="66"/>
                      <a:pt x="95" y="61"/>
                      <a:pt x="95" y="54"/>
                    </a:cubicBez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l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84" name="Freeform 24"/>
              <p:cNvSpPr>
                <a:spLocks/>
              </p:cNvSpPr>
              <p:nvPr userDrawn="1"/>
            </p:nvSpPr>
            <p:spPr bwMode="auto">
              <a:xfrm>
                <a:off x="5076396" y="767433"/>
                <a:ext cx="379894" cy="499859"/>
              </a:xfrm>
              <a:custGeom>
                <a:avLst/>
                <a:gdLst>
                  <a:gd name="T0" fmla="*/ 126 w 126"/>
                  <a:gd name="T1" fmla="*/ 160 h 166"/>
                  <a:gd name="T2" fmla="*/ 74 w 126"/>
                  <a:gd name="T3" fmla="*/ 166 h 166"/>
                  <a:gd name="T4" fmla="*/ 56 w 126"/>
                  <a:gd name="T5" fmla="*/ 165 h 166"/>
                  <a:gd name="T6" fmla="*/ 36 w 126"/>
                  <a:gd name="T7" fmla="*/ 161 h 166"/>
                  <a:gd name="T8" fmla="*/ 18 w 126"/>
                  <a:gd name="T9" fmla="*/ 153 h 166"/>
                  <a:gd name="T10" fmla="*/ 5 w 126"/>
                  <a:gd name="T11" fmla="*/ 140 h 166"/>
                  <a:gd name="T12" fmla="*/ 0 w 126"/>
                  <a:gd name="T13" fmla="*/ 119 h 166"/>
                  <a:gd name="T14" fmla="*/ 0 w 126"/>
                  <a:gd name="T15" fmla="*/ 49 h 166"/>
                  <a:gd name="T16" fmla="*/ 74 w 126"/>
                  <a:gd name="T17" fmla="*/ 0 h 166"/>
                  <a:gd name="T18" fmla="*/ 125 w 126"/>
                  <a:gd name="T19" fmla="*/ 6 h 166"/>
                  <a:gd name="T20" fmla="*/ 125 w 126"/>
                  <a:gd name="T21" fmla="*/ 35 h 166"/>
                  <a:gd name="T22" fmla="*/ 75 w 126"/>
                  <a:gd name="T23" fmla="*/ 28 h 166"/>
                  <a:gd name="T24" fmla="*/ 61 w 126"/>
                  <a:gd name="T25" fmla="*/ 28 h 166"/>
                  <a:gd name="T26" fmla="*/ 50 w 126"/>
                  <a:gd name="T27" fmla="*/ 31 h 166"/>
                  <a:gd name="T28" fmla="*/ 41 w 126"/>
                  <a:gd name="T29" fmla="*/ 37 h 166"/>
                  <a:gd name="T30" fmla="*/ 39 w 126"/>
                  <a:gd name="T31" fmla="*/ 48 h 166"/>
                  <a:gd name="T32" fmla="*/ 39 w 126"/>
                  <a:gd name="T33" fmla="*/ 116 h 166"/>
                  <a:gd name="T34" fmla="*/ 78 w 126"/>
                  <a:gd name="T35" fmla="*/ 138 h 166"/>
                  <a:gd name="T36" fmla="*/ 126 w 126"/>
                  <a:gd name="T37" fmla="*/ 131 h 166"/>
                  <a:gd name="T38" fmla="*/ 126 w 126"/>
                  <a:gd name="T39" fmla="*/ 160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26" h="166">
                    <a:moveTo>
                      <a:pt x="126" y="160"/>
                    </a:moveTo>
                    <a:cubicBezTo>
                      <a:pt x="108" y="164"/>
                      <a:pt x="91" y="166"/>
                      <a:pt x="74" y="166"/>
                    </a:cubicBezTo>
                    <a:cubicBezTo>
                      <a:pt x="68" y="166"/>
                      <a:pt x="62" y="165"/>
                      <a:pt x="56" y="165"/>
                    </a:cubicBezTo>
                    <a:cubicBezTo>
                      <a:pt x="50" y="164"/>
                      <a:pt x="43" y="163"/>
                      <a:pt x="36" y="161"/>
                    </a:cubicBezTo>
                    <a:cubicBezTo>
                      <a:pt x="29" y="159"/>
                      <a:pt x="23" y="157"/>
                      <a:pt x="18" y="153"/>
                    </a:cubicBezTo>
                    <a:cubicBezTo>
                      <a:pt x="13" y="150"/>
                      <a:pt x="9" y="146"/>
                      <a:pt x="5" y="140"/>
                    </a:cubicBezTo>
                    <a:cubicBezTo>
                      <a:pt x="2" y="134"/>
                      <a:pt x="0" y="127"/>
                      <a:pt x="0" y="119"/>
                    </a:cubicBezTo>
                    <a:cubicBezTo>
                      <a:pt x="0" y="49"/>
                      <a:pt x="0" y="49"/>
                      <a:pt x="0" y="49"/>
                    </a:cubicBezTo>
                    <a:cubicBezTo>
                      <a:pt x="0" y="16"/>
                      <a:pt x="25" y="0"/>
                      <a:pt x="74" y="0"/>
                    </a:cubicBezTo>
                    <a:cubicBezTo>
                      <a:pt x="87" y="0"/>
                      <a:pt x="104" y="2"/>
                      <a:pt x="125" y="6"/>
                    </a:cubicBezTo>
                    <a:cubicBezTo>
                      <a:pt x="125" y="35"/>
                      <a:pt x="125" y="35"/>
                      <a:pt x="125" y="35"/>
                    </a:cubicBezTo>
                    <a:cubicBezTo>
                      <a:pt x="106" y="30"/>
                      <a:pt x="89" y="28"/>
                      <a:pt x="75" y="28"/>
                    </a:cubicBezTo>
                    <a:cubicBezTo>
                      <a:pt x="69" y="28"/>
                      <a:pt x="65" y="28"/>
                      <a:pt x="61" y="28"/>
                    </a:cubicBezTo>
                    <a:cubicBezTo>
                      <a:pt x="58" y="29"/>
                      <a:pt x="54" y="29"/>
                      <a:pt x="50" y="31"/>
                    </a:cubicBezTo>
                    <a:cubicBezTo>
                      <a:pt x="46" y="32"/>
                      <a:pt x="43" y="34"/>
                      <a:pt x="41" y="37"/>
                    </a:cubicBezTo>
                    <a:cubicBezTo>
                      <a:pt x="40" y="40"/>
                      <a:pt x="39" y="44"/>
                      <a:pt x="39" y="48"/>
                    </a:cubicBezTo>
                    <a:cubicBezTo>
                      <a:pt x="39" y="116"/>
                      <a:pt x="39" y="116"/>
                      <a:pt x="39" y="116"/>
                    </a:cubicBezTo>
                    <a:cubicBezTo>
                      <a:pt x="39" y="131"/>
                      <a:pt x="52" y="138"/>
                      <a:pt x="78" y="138"/>
                    </a:cubicBezTo>
                    <a:cubicBezTo>
                      <a:pt x="90" y="138"/>
                      <a:pt x="106" y="136"/>
                      <a:pt x="126" y="131"/>
                    </a:cubicBezTo>
                    <a:lnTo>
                      <a:pt x="126" y="160"/>
                    </a:ln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l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85" name="Freeform 25"/>
              <p:cNvSpPr>
                <a:spLocks/>
              </p:cNvSpPr>
              <p:nvPr userDrawn="1"/>
            </p:nvSpPr>
            <p:spPr bwMode="auto">
              <a:xfrm>
                <a:off x="5547605" y="776181"/>
                <a:ext cx="377394" cy="481114"/>
              </a:xfrm>
              <a:custGeom>
                <a:avLst/>
                <a:gdLst>
                  <a:gd name="T0" fmla="*/ 302 w 302"/>
                  <a:gd name="T1" fmla="*/ 385 h 385"/>
                  <a:gd name="T2" fmla="*/ 0 w 302"/>
                  <a:gd name="T3" fmla="*/ 385 h 385"/>
                  <a:gd name="T4" fmla="*/ 0 w 302"/>
                  <a:gd name="T5" fmla="*/ 0 h 385"/>
                  <a:gd name="T6" fmla="*/ 294 w 302"/>
                  <a:gd name="T7" fmla="*/ 0 h 385"/>
                  <a:gd name="T8" fmla="*/ 294 w 302"/>
                  <a:gd name="T9" fmla="*/ 65 h 385"/>
                  <a:gd name="T10" fmla="*/ 94 w 302"/>
                  <a:gd name="T11" fmla="*/ 65 h 385"/>
                  <a:gd name="T12" fmla="*/ 94 w 302"/>
                  <a:gd name="T13" fmla="*/ 154 h 385"/>
                  <a:gd name="T14" fmla="*/ 275 w 302"/>
                  <a:gd name="T15" fmla="*/ 154 h 385"/>
                  <a:gd name="T16" fmla="*/ 275 w 302"/>
                  <a:gd name="T17" fmla="*/ 219 h 385"/>
                  <a:gd name="T18" fmla="*/ 94 w 302"/>
                  <a:gd name="T19" fmla="*/ 219 h 385"/>
                  <a:gd name="T20" fmla="*/ 94 w 302"/>
                  <a:gd name="T21" fmla="*/ 320 h 385"/>
                  <a:gd name="T22" fmla="*/ 302 w 302"/>
                  <a:gd name="T23" fmla="*/ 320 h 385"/>
                  <a:gd name="T24" fmla="*/ 302 w 302"/>
                  <a:gd name="T25" fmla="*/ 385 h 3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02" h="385">
                    <a:moveTo>
                      <a:pt x="302" y="385"/>
                    </a:moveTo>
                    <a:lnTo>
                      <a:pt x="0" y="385"/>
                    </a:lnTo>
                    <a:lnTo>
                      <a:pt x="0" y="0"/>
                    </a:lnTo>
                    <a:lnTo>
                      <a:pt x="294" y="0"/>
                    </a:lnTo>
                    <a:lnTo>
                      <a:pt x="294" y="65"/>
                    </a:lnTo>
                    <a:lnTo>
                      <a:pt x="94" y="65"/>
                    </a:lnTo>
                    <a:lnTo>
                      <a:pt x="94" y="154"/>
                    </a:lnTo>
                    <a:lnTo>
                      <a:pt x="275" y="154"/>
                    </a:lnTo>
                    <a:lnTo>
                      <a:pt x="275" y="219"/>
                    </a:lnTo>
                    <a:lnTo>
                      <a:pt x="94" y="219"/>
                    </a:lnTo>
                    <a:lnTo>
                      <a:pt x="94" y="320"/>
                    </a:lnTo>
                    <a:lnTo>
                      <a:pt x="302" y="320"/>
                    </a:lnTo>
                    <a:lnTo>
                      <a:pt x="302" y="385"/>
                    </a:ln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l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86" name="Freeform 26"/>
              <p:cNvSpPr>
                <a:spLocks/>
              </p:cNvSpPr>
              <p:nvPr userDrawn="1"/>
            </p:nvSpPr>
            <p:spPr bwMode="auto">
              <a:xfrm>
                <a:off x="5998431" y="767433"/>
                <a:ext cx="394888" cy="499859"/>
              </a:xfrm>
              <a:custGeom>
                <a:avLst/>
                <a:gdLst>
                  <a:gd name="T0" fmla="*/ 131 w 131"/>
                  <a:gd name="T1" fmla="*/ 107 h 166"/>
                  <a:gd name="T2" fmla="*/ 131 w 131"/>
                  <a:gd name="T3" fmla="*/ 117 h 166"/>
                  <a:gd name="T4" fmla="*/ 126 w 131"/>
                  <a:gd name="T5" fmla="*/ 141 h 166"/>
                  <a:gd name="T6" fmla="*/ 110 w 131"/>
                  <a:gd name="T7" fmla="*/ 156 h 166"/>
                  <a:gd name="T8" fmla="*/ 88 w 131"/>
                  <a:gd name="T9" fmla="*/ 163 h 166"/>
                  <a:gd name="T10" fmla="*/ 60 w 131"/>
                  <a:gd name="T11" fmla="*/ 166 h 166"/>
                  <a:gd name="T12" fmla="*/ 3 w 131"/>
                  <a:gd name="T13" fmla="*/ 161 h 166"/>
                  <a:gd name="T14" fmla="*/ 3 w 131"/>
                  <a:gd name="T15" fmla="*/ 132 h 166"/>
                  <a:gd name="T16" fmla="*/ 60 w 131"/>
                  <a:gd name="T17" fmla="*/ 138 h 166"/>
                  <a:gd name="T18" fmla="*/ 92 w 131"/>
                  <a:gd name="T19" fmla="*/ 122 h 166"/>
                  <a:gd name="T20" fmla="*/ 92 w 131"/>
                  <a:gd name="T21" fmla="*/ 111 h 166"/>
                  <a:gd name="T22" fmla="*/ 88 w 131"/>
                  <a:gd name="T23" fmla="*/ 100 h 166"/>
                  <a:gd name="T24" fmla="*/ 71 w 131"/>
                  <a:gd name="T25" fmla="*/ 95 h 166"/>
                  <a:gd name="T26" fmla="*/ 52 w 131"/>
                  <a:gd name="T27" fmla="*/ 95 h 166"/>
                  <a:gd name="T28" fmla="*/ 0 w 131"/>
                  <a:gd name="T29" fmla="*/ 53 h 166"/>
                  <a:gd name="T30" fmla="*/ 0 w 131"/>
                  <a:gd name="T31" fmla="*/ 41 h 166"/>
                  <a:gd name="T32" fmla="*/ 17 w 131"/>
                  <a:gd name="T33" fmla="*/ 10 h 166"/>
                  <a:gd name="T34" fmla="*/ 73 w 131"/>
                  <a:gd name="T35" fmla="*/ 0 h 166"/>
                  <a:gd name="T36" fmla="*/ 123 w 131"/>
                  <a:gd name="T37" fmla="*/ 4 h 166"/>
                  <a:gd name="T38" fmla="*/ 123 w 131"/>
                  <a:gd name="T39" fmla="*/ 32 h 166"/>
                  <a:gd name="T40" fmla="*/ 71 w 131"/>
                  <a:gd name="T41" fmla="*/ 28 h 166"/>
                  <a:gd name="T42" fmla="*/ 45 w 131"/>
                  <a:gd name="T43" fmla="*/ 31 h 166"/>
                  <a:gd name="T44" fmla="*/ 38 w 131"/>
                  <a:gd name="T45" fmla="*/ 42 h 166"/>
                  <a:gd name="T46" fmla="*/ 38 w 131"/>
                  <a:gd name="T47" fmla="*/ 53 h 166"/>
                  <a:gd name="T48" fmla="*/ 59 w 131"/>
                  <a:gd name="T49" fmla="*/ 66 h 166"/>
                  <a:gd name="T50" fmla="*/ 79 w 131"/>
                  <a:gd name="T51" fmla="*/ 66 h 166"/>
                  <a:gd name="T52" fmla="*/ 119 w 131"/>
                  <a:gd name="T53" fmla="*/ 76 h 166"/>
                  <a:gd name="T54" fmla="*/ 131 w 131"/>
                  <a:gd name="T55" fmla="*/ 107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31" h="166">
                    <a:moveTo>
                      <a:pt x="131" y="107"/>
                    </a:moveTo>
                    <a:cubicBezTo>
                      <a:pt x="131" y="117"/>
                      <a:pt x="131" y="117"/>
                      <a:pt x="131" y="117"/>
                    </a:cubicBezTo>
                    <a:cubicBezTo>
                      <a:pt x="131" y="127"/>
                      <a:pt x="129" y="135"/>
                      <a:pt x="126" y="141"/>
                    </a:cubicBezTo>
                    <a:cubicBezTo>
                      <a:pt x="122" y="148"/>
                      <a:pt x="117" y="153"/>
                      <a:pt x="110" y="156"/>
                    </a:cubicBezTo>
                    <a:cubicBezTo>
                      <a:pt x="103" y="160"/>
                      <a:pt x="96" y="162"/>
                      <a:pt x="88" y="163"/>
                    </a:cubicBezTo>
                    <a:cubicBezTo>
                      <a:pt x="80" y="165"/>
                      <a:pt x="71" y="166"/>
                      <a:pt x="60" y="166"/>
                    </a:cubicBezTo>
                    <a:cubicBezTo>
                      <a:pt x="44" y="166"/>
                      <a:pt x="25" y="164"/>
                      <a:pt x="3" y="161"/>
                    </a:cubicBezTo>
                    <a:cubicBezTo>
                      <a:pt x="3" y="132"/>
                      <a:pt x="3" y="132"/>
                      <a:pt x="3" y="132"/>
                    </a:cubicBezTo>
                    <a:cubicBezTo>
                      <a:pt x="30" y="136"/>
                      <a:pt x="49" y="138"/>
                      <a:pt x="60" y="138"/>
                    </a:cubicBezTo>
                    <a:cubicBezTo>
                      <a:pt x="81" y="138"/>
                      <a:pt x="92" y="133"/>
                      <a:pt x="92" y="122"/>
                    </a:cubicBezTo>
                    <a:cubicBezTo>
                      <a:pt x="92" y="111"/>
                      <a:pt x="92" y="111"/>
                      <a:pt x="92" y="111"/>
                    </a:cubicBezTo>
                    <a:cubicBezTo>
                      <a:pt x="92" y="106"/>
                      <a:pt x="91" y="103"/>
                      <a:pt x="88" y="100"/>
                    </a:cubicBezTo>
                    <a:cubicBezTo>
                      <a:pt x="85" y="96"/>
                      <a:pt x="80" y="95"/>
                      <a:pt x="71" y="95"/>
                    </a:cubicBezTo>
                    <a:cubicBezTo>
                      <a:pt x="52" y="95"/>
                      <a:pt x="52" y="95"/>
                      <a:pt x="52" y="95"/>
                    </a:cubicBezTo>
                    <a:cubicBezTo>
                      <a:pt x="17" y="95"/>
                      <a:pt x="0" y="81"/>
                      <a:pt x="0" y="53"/>
                    </a:cubicBezTo>
                    <a:cubicBezTo>
                      <a:pt x="0" y="41"/>
                      <a:pt x="0" y="41"/>
                      <a:pt x="0" y="41"/>
                    </a:cubicBezTo>
                    <a:cubicBezTo>
                      <a:pt x="0" y="27"/>
                      <a:pt x="5" y="17"/>
                      <a:pt x="17" y="10"/>
                    </a:cubicBezTo>
                    <a:cubicBezTo>
                      <a:pt x="29" y="4"/>
                      <a:pt x="47" y="0"/>
                      <a:pt x="73" y="0"/>
                    </a:cubicBezTo>
                    <a:cubicBezTo>
                      <a:pt x="85" y="0"/>
                      <a:pt x="102" y="1"/>
                      <a:pt x="123" y="4"/>
                    </a:cubicBezTo>
                    <a:cubicBezTo>
                      <a:pt x="123" y="32"/>
                      <a:pt x="123" y="32"/>
                      <a:pt x="123" y="32"/>
                    </a:cubicBezTo>
                    <a:cubicBezTo>
                      <a:pt x="98" y="29"/>
                      <a:pt x="81" y="28"/>
                      <a:pt x="71" y="28"/>
                    </a:cubicBezTo>
                    <a:cubicBezTo>
                      <a:pt x="59" y="28"/>
                      <a:pt x="50" y="29"/>
                      <a:pt x="45" y="31"/>
                    </a:cubicBezTo>
                    <a:cubicBezTo>
                      <a:pt x="40" y="33"/>
                      <a:pt x="38" y="37"/>
                      <a:pt x="38" y="42"/>
                    </a:cubicBezTo>
                    <a:cubicBezTo>
                      <a:pt x="38" y="53"/>
                      <a:pt x="38" y="53"/>
                      <a:pt x="38" y="53"/>
                    </a:cubicBezTo>
                    <a:cubicBezTo>
                      <a:pt x="38" y="62"/>
                      <a:pt x="45" y="66"/>
                      <a:pt x="59" y="66"/>
                    </a:cubicBezTo>
                    <a:cubicBezTo>
                      <a:pt x="79" y="66"/>
                      <a:pt x="79" y="66"/>
                      <a:pt x="79" y="66"/>
                    </a:cubicBezTo>
                    <a:cubicBezTo>
                      <a:pt x="97" y="66"/>
                      <a:pt x="111" y="69"/>
                      <a:pt x="119" y="76"/>
                    </a:cubicBezTo>
                    <a:cubicBezTo>
                      <a:pt x="127" y="83"/>
                      <a:pt x="131" y="93"/>
                      <a:pt x="131" y="107"/>
                    </a:cubicBez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l"/>
                <a:endParaRPr lang="en-US">
                  <a:solidFill>
                    <a:schemeClr val="accent1"/>
                  </a:solidFill>
                </a:endParaRPr>
              </a:p>
            </p:txBody>
          </p:sp>
        </p:grpSp>
        <p:grpSp>
          <p:nvGrpSpPr>
            <p:cNvPr id="36" name="Group 35"/>
            <p:cNvGrpSpPr/>
            <p:nvPr userDrawn="1"/>
          </p:nvGrpSpPr>
          <p:grpSpPr>
            <a:xfrm>
              <a:off x="314326" y="1075660"/>
              <a:ext cx="1843867" cy="369143"/>
              <a:chOff x="1146212" y="1396551"/>
              <a:chExt cx="2484309" cy="497360"/>
            </a:xfrm>
            <a:grpFill/>
          </p:grpSpPr>
          <p:sp>
            <p:nvSpPr>
              <p:cNvPr id="73" name="Freeform 27"/>
              <p:cNvSpPr>
                <a:spLocks/>
              </p:cNvSpPr>
              <p:nvPr userDrawn="1"/>
            </p:nvSpPr>
            <p:spPr bwMode="auto">
              <a:xfrm>
                <a:off x="1146212" y="1396551"/>
                <a:ext cx="443627" cy="497359"/>
              </a:xfrm>
              <a:custGeom>
                <a:avLst/>
                <a:gdLst>
                  <a:gd name="T0" fmla="*/ 147 w 147"/>
                  <a:gd name="T1" fmla="*/ 155 h 165"/>
                  <a:gd name="T2" fmla="*/ 115 w 147"/>
                  <a:gd name="T3" fmla="*/ 162 h 165"/>
                  <a:gd name="T4" fmla="*/ 80 w 147"/>
                  <a:gd name="T5" fmla="*/ 165 h 165"/>
                  <a:gd name="T6" fmla="*/ 56 w 147"/>
                  <a:gd name="T7" fmla="*/ 164 h 165"/>
                  <a:gd name="T8" fmla="*/ 34 w 147"/>
                  <a:gd name="T9" fmla="*/ 160 h 165"/>
                  <a:gd name="T10" fmla="*/ 16 w 147"/>
                  <a:gd name="T11" fmla="*/ 152 h 165"/>
                  <a:gd name="T12" fmla="*/ 5 w 147"/>
                  <a:gd name="T13" fmla="*/ 138 h 165"/>
                  <a:gd name="T14" fmla="*/ 0 w 147"/>
                  <a:gd name="T15" fmla="*/ 119 h 165"/>
                  <a:gd name="T16" fmla="*/ 0 w 147"/>
                  <a:gd name="T17" fmla="*/ 52 h 165"/>
                  <a:gd name="T18" fmla="*/ 5 w 147"/>
                  <a:gd name="T19" fmla="*/ 30 h 165"/>
                  <a:gd name="T20" fmla="*/ 18 w 147"/>
                  <a:gd name="T21" fmla="*/ 15 h 165"/>
                  <a:gd name="T22" fmla="*/ 37 w 147"/>
                  <a:gd name="T23" fmla="*/ 6 h 165"/>
                  <a:gd name="T24" fmla="*/ 59 w 147"/>
                  <a:gd name="T25" fmla="*/ 1 h 165"/>
                  <a:gd name="T26" fmla="*/ 80 w 147"/>
                  <a:gd name="T27" fmla="*/ 0 h 165"/>
                  <a:gd name="T28" fmla="*/ 146 w 147"/>
                  <a:gd name="T29" fmla="*/ 5 h 165"/>
                  <a:gd name="T30" fmla="*/ 146 w 147"/>
                  <a:gd name="T31" fmla="*/ 34 h 165"/>
                  <a:gd name="T32" fmla="*/ 80 w 147"/>
                  <a:gd name="T33" fmla="*/ 27 h 165"/>
                  <a:gd name="T34" fmla="*/ 39 w 147"/>
                  <a:gd name="T35" fmla="*/ 51 h 165"/>
                  <a:gd name="T36" fmla="*/ 39 w 147"/>
                  <a:gd name="T37" fmla="*/ 116 h 165"/>
                  <a:gd name="T38" fmla="*/ 50 w 147"/>
                  <a:gd name="T39" fmla="*/ 133 h 165"/>
                  <a:gd name="T40" fmla="*/ 84 w 147"/>
                  <a:gd name="T41" fmla="*/ 138 h 165"/>
                  <a:gd name="T42" fmla="*/ 110 w 147"/>
                  <a:gd name="T43" fmla="*/ 134 h 165"/>
                  <a:gd name="T44" fmla="*/ 110 w 147"/>
                  <a:gd name="T45" fmla="*/ 97 h 165"/>
                  <a:gd name="T46" fmla="*/ 84 w 147"/>
                  <a:gd name="T47" fmla="*/ 97 h 165"/>
                  <a:gd name="T48" fmla="*/ 84 w 147"/>
                  <a:gd name="T49" fmla="*/ 71 h 165"/>
                  <a:gd name="T50" fmla="*/ 147 w 147"/>
                  <a:gd name="T51" fmla="*/ 71 h 165"/>
                  <a:gd name="T52" fmla="*/ 147 w 147"/>
                  <a:gd name="T53" fmla="*/ 155 h 1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47" h="165">
                    <a:moveTo>
                      <a:pt x="147" y="155"/>
                    </a:moveTo>
                    <a:cubicBezTo>
                      <a:pt x="138" y="158"/>
                      <a:pt x="128" y="160"/>
                      <a:pt x="115" y="162"/>
                    </a:cubicBezTo>
                    <a:cubicBezTo>
                      <a:pt x="102" y="164"/>
                      <a:pt x="91" y="165"/>
                      <a:pt x="80" y="165"/>
                    </a:cubicBezTo>
                    <a:cubicBezTo>
                      <a:pt x="71" y="165"/>
                      <a:pt x="63" y="165"/>
                      <a:pt x="56" y="164"/>
                    </a:cubicBezTo>
                    <a:cubicBezTo>
                      <a:pt x="49" y="163"/>
                      <a:pt x="42" y="162"/>
                      <a:pt x="34" y="160"/>
                    </a:cubicBezTo>
                    <a:cubicBezTo>
                      <a:pt x="27" y="158"/>
                      <a:pt x="21" y="155"/>
                      <a:pt x="16" y="152"/>
                    </a:cubicBezTo>
                    <a:cubicBezTo>
                      <a:pt x="11" y="148"/>
                      <a:pt x="8" y="144"/>
                      <a:pt x="5" y="138"/>
                    </a:cubicBezTo>
                    <a:cubicBezTo>
                      <a:pt x="2" y="133"/>
                      <a:pt x="0" y="126"/>
                      <a:pt x="0" y="119"/>
                    </a:cubicBezTo>
                    <a:cubicBezTo>
                      <a:pt x="0" y="52"/>
                      <a:pt x="0" y="52"/>
                      <a:pt x="0" y="52"/>
                    </a:cubicBezTo>
                    <a:cubicBezTo>
                      <a:pt x="0" y="43"/>
                      <a:pt x="2" y="36"/>
                      <a:pt x="5" y="30"/>
                    </a:cubicBezTo>
                    <a:cubicBezTo>
                      <a:pt x="9" y="23"/>
                      <a:pt x="13" y="18"/>
                      <a:pt x="18" y="15"/>
                    </a:cubicBezTo>
                    <a:cubicBezTo>
                      <a:pt x="24" y="11"/>
                      <a:pt x="30" y="8"/>
                      <a:pt x="37" y="6"/>
                    </a:cubicBezTo>
                    <a:cubicBezTo>
                      <a:pt x="45" y="3"/>
                      <a:pt x="52" y="2"/>
                      <a:pt x="59" y="1"/>
                    </a:cubicBezTo>
                    <a:cubicBezTo>
                      <a:pt x="66" y="0"/>
                      <a:pt x="73" y="0"/>
                      <a:pt x="80" y="0"/>
                    </a:cubicBezTo>
                    <a:cubicBezTo>
                      <a:pt x="103" y="0"/>
                      <a:pt x="125" y="1"/>
                      <a:pt x="146" y="5"/>
                    </a:cubicBezTo>
                    <a:cubicBezTo>
                      <a:pt x="146" y="34"/>
                      <a:pt x="146" y="34"/>
                      <a:pt x="146" y="34"/>
                    </a:cubicBezTo>
                    <a:cubicBezTo>
                      <a:pt x="126" y="29"/>
                      <a:pt x="104" y="27"/>
                      <a:pt x="80" y="27"/>
                    </a:cubicBezTo>
                    <a:cubicBezTo>
                      <a:pt x="53" y="27"/>
                      <a:pt x="39" y="35"/>
                      <a:pt x="39" y="51"/>
                    </a:cubicBezTo>
                    <a:cubicBezTo>
                      <a:pt x="39" y="116"/>
                      <a:pt x="39" y="116"/>
                      <a:pt x="39" y="116"/>
                    </a:cubicBezTo>
                    <a:cubicBezTo>
                      <a:pt x="39" y="124"/>
                      <a:pt x="43" y="130"/>
                      <a:pt x="50" y="133"/>
                    </a:cubicBezTo>
                    <a:cubicBezTo>
                      <a:pt x="58" y="136"/>
                      <a:pt x="69" y="138"/>
                      <a:pt x="84" y="138"/>
                    </a:cubicBezTo>
                    <a:cubicBezTo>
                      <a:pt x="92" y="138"/>
                      <a:pt x="101" y="136"/>
                      <a:pt x="110" y="134"/>
                    </a:cubicBezTo>
                    <a:cubicBezTo>
                      <a:pt x="110" y="97"/>
                      <a:pt x="110" y="97"/>
                      <a:pt x="110" y="97"/>
                    </a:cubicBezTo>
                    <a:cubicBezTo>
                      <a:pt x="84" y="97"/>
                      <a:pt x="84" y="97"/>
                      <a:pt x="84" y="97"/>
                    </a:cubicBezTo>
                    <a:cubicBezTo>
                      <a:pt x="84" y="71"/>
                      <a:pt x="84" y="71"/>
                      <a:pt x="84" y="71"/>
                    </a:cubicBezTo>
                    <a:cubicBezTo>
                      <a:pt x="147" y="71"/>
                      <a:pt x="147" y="71"/>
                      <a:pt x="147" y="71"/>
                    </a:cubicBezTo>
                    <a:lnTo>
                      <a:pt x="147" y="155"/>
                    </a:ln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l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74" name="Freeform 28"/>
              <p:cNvSpPr>
                <a:spLocks noEditPoints="1"/>
              </p:cNvSpPr>
              <p:nvPr userDrawn="1"/>
            </p:nvSpPr>
            <p:spPr bwMode="auto">
              <a:xfrm>
                <a:off x="1697852" y="1402799"/>
                <a:ext cx="431129" cy="484862"/>
              </a:xfrm>
              <a:custGeom>
                <a:avLst/>
                <a:gdLst>
                  <a:gd name="T0" fmla="*/ 143 w 143"/>
                  <a:gd name="T1" fmla="*/ 161 h 161"/>
                  <a:gd name="T2" fmla="*/ 98 w 143"/>
                  <a:gd name="T3" fmla="*/ 161 h 161"/>
                  <a:gd name="T4" fmla="*/ 56 w 143"/>
                  <a:gd name="T5" fmla="*/ 98 h 161"/>
                  <a:gd name="T6" fmla="*/ 38 w 143"/>
                  <a:gd name="T7" fmla="*/ 98 h 161"/>
                  <a:gd name="T8" fmla="*/ 38 w 143"/>
                  <a:gd name="T9" fmla="*/ 161 h 161"/>
                  <a:gd name="T10" fmla="*/ 0 w 143"/>
                  <a:gd name="T11" fmla="*/ 161 h 161"/>
                  <a:gd name="T12" fmla="*/ 0 w 143"/>
                  <a:gd name="T13" fmla="*/ 0 h 161"/>
                  <a:gd name="T14" fmla="*/ 72 w 143"/>
                  <a:gd name="T15" fmla="*/ 0 h 161"/>
                  <a:gd name="T16" fmla="*/ 118 w 143"/>
                  <a:gd name="T17" fmla="*/ 8 h 161"/>
                  <a:gd name="T18" fmla="*/ 133 w 143"/>
                  <a:gd name="T19" fmla="*/ 34 h 161"/>
                  <a:gd name="T20" fmla="*/ 133 w 143"/>
                  <a:gd name="T21" fmla="*/ 62 h 161"/>
                  <a:gd name="T22" fmla="*/ 122 w 143"/>
                  <a:gd name="T23" fmla="*/ 85 h 161"/>
                  <a:gd name="T24" fmla="*/ 96 w 143"/>
                  <a:gd name="T25" fmla="*/ 95 h 161"/>
                  <a:gd name="T26" fmla="*/ 143 w 143"/>
                  <a:gd name="T27" fmla="*/ 161 h 161"/>
                  <a:gd name="T28" fmla="*/ 95 w 143"/>
                  <a:gd name="T29" fmla="*/ 55 h 161"/>
                  <a:gd name="T30" fmla="*/ 95 w 143"/>
                  <a:gd name="T31" fmla="*/ 43 h 161"/>
                  <a:gd name="T32" fmla="*/ 90 w 143"/>
                  <a:gd name="T33" fmla="*/ 31 h 161"/>
                  <a:gd name="T34" fmla="*/ 71 w 143"/>
                  <a:gd name="T35" fmla="*/ 28 h 161"/>
                  <a:gd name="T36" fmla="*/ 38 w 143"/>
                  <a:gd name="T37" fmla="*/ 28 h 161"/>
                  <a:gd name="T38" fmla="*/ 38 w 143"/>
                  <a:gd name="T39" fmla="*/ 72 h 161"/>
                  <a:gd name="T40" fmla="*/ 71 w 143"/>
                  <a:gd name="T41" fmla="*/ 72 h 161"/>
                  <a:gd name="T42" fmla="*/ 90 w 143"/>
                  <a:gd name="T43" fmla="*/ 69 h 161"/>
                  <a:gd name="T44" fmla="*/ 95 w 143"/>
                  <a:gd name="T45" fmla="*/ 55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43" h="161">
                    <a:moveTo>
                      <a:pt x="143" y="161"/>
                    </a:moveTo>
                    <a:cubicBezTo>
                      <a:pt x="98" y="161"/>
                      <a:pt x="98" y="161"/>
                      <a:pt x="98" y="161"/>
                    </a:cubicBezTo>
                    <a:cubicBezTo>
                      <a:pt x="56" y="98"/>
                      <a:pt x="56" y="98"/>
                      <a:pt x="56" y="98"/>
                    </a:cubicBezTo>
                    <a:cubicBezTo>
                      <a:pt x="38" y="98"/>
                      <a:pt x="38" y="98"/>
                      <a:pt x="38" y="98"/>
                    </a:cubicBezTo>
                    <a:cubicBezTo>
                      <a:pt x="38" y="161"/>
                      <a:pt x="38" y="161"/>
                      <a:pt x="38" y="161"/>
                    </a:cubicBezTo>
                    <a:cubicBezTo>
                      <a:pt x="0" y="161"/>
                      <a:pt x="0" y="161"/>
                      <a:pt x="0" y="16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72" y="0"/>
                      <a:pt x="72" y="0"/>
                      <a:pt x="72" y="0"/>
                    </a:cubicBezTo>
                    <a:cubicBezTo>
                      <a:pt x="93" y="0"/>
                      <a:pt x="108" y="3"/>
                      <a:pt x="118" y="8"/>
                    </a:cubicBezTo>
                    <a:cubicBezTo>
                      <a:pt x="128" y="13"/>
                      <a:pt x="133" y="22"/>
                      <a:pt x="133" y="34"/>
                    </a:cubicBezTo>
                    <a:cubicBezTo>
                      <a:pt x="133" y="62"/>
                      <a:pt x="133" y="62"/>
                      <a:pt x="133" y="62"/>
                    </a:cubicBezTo>
                    <a:cubicBezTo>
                      <a:pt x="133" y="72"/>
                      <a:pt x="129" y="79"/>
                      <a:pt x="122" y="85"/>
                    </a:cubicBezTo>
                    <a:cubicBezTo>
                      <a:pt x="115" y="90"/>
                      <a:pt x="106" y="93"/>
                      <a:pt x="96" y="95"/>
                    </a:cubicBezTo>
                    <a:lnTo>
                      <a:pt x="143" y="161"/>
                    </a:lnTo>
                    <a:close/>
                    <a:moveTo>
                      <a:pt x="95" y="55"/>
                    </a:moveTo>
                    <a:cubicBezTo>
                      <a:pt x="95" y="43"/>
                      <a:pt x="95" y="43"/>
                      <a:pt x="95" y="43"/>
                    </a:cubicBezTo>
                    <a:cubicBezTo>
                      <a:pt x="95" y="37"/>
                      <a:pt x="93" y="33"/>
                      <a:pt x="90" y="31"/>
                    </a:cubicBezTo>
                    <a:cubicBezTo>
                      <a:pt x="86" y="29"/>
                      <a:pt x="80" y="28"/>
                      <a:pt x="71" y="28"/>
                    </a:cubicBezTo>
                    <a:cubicBezTo>
                      <a:pt x="38" y="28"/>
                      <a:pt x="38" y="28"/>
                      <a:pt x="38" y="28"/>
                    </a:cubicBezTo>
                    <a:cubicBezTo>
                      <a:pt x="38" y="72"/>
                      <a:pt x="38" y="72"/>
                      <a:pt x="38" y="72"/>
                    </a:cubicBezTo>
                    <a:cubicBezTo>
                      <a:pt x="71" y="72"/>
                      <a:pt x="71" y="72"/>
                      <a:pt x="71" y="72"/>
                    </a:cubicBezTo>
                    <a:cubicBezTo>
                      <a:pt x="80" y="72"/>
                      <a:pt x="87" y="71"/>
                      <a:pt x="90" y="69"/>
                    </a:cubicBezTo>
                    <a:cubicBezTo>
                      <a:pt x="93" y="66"/>
                      <a:pt x="95" y="61"/>
                      <a:pt x="95" y="55"/>
                    </a:cubicBez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l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75" name="Freeform 29"/>
              <p:cNvSpPr>
                <a:spLocks noEditPoints="1"/>
              </p:cNvSpPr>
              <p:nvPr userDrawn="1"/>
            </p:nvSpPr>
            <p:spPr bwMode="auto">
              <a:xfrm>
                <a:off x="2188536" y="1396552"/>
                <a:ext cx="458622" cy="497359"/>
              </a:xfrm>
              <a:custGeom>
                <a:avLst/>
                <a:gdLst>
                  <a:gd name="T0" fmla="*/ 152 w 152"/>
                  <a:gd name="T1" fmla="*/ 48 h 165"/>
                  <a:gd name="T2" fmla="*/ 152 w 152"/>
                  <a:gd name="T3" fmla="*/ 119 h 165"/>
                  <a:gd name="T4" fmla="*/ 145 w 152"/>
                  <a:gd name="T5" fmla="*/ 142 h 165"/>
                  <a:gd name="T6" fmla="*/ 126 w 152"/>
                  <a:gd name="T7" fmla="*/ 156 h 165"/>
                  <a:gd name="T8" fmla="*/ 102 w 152"/>
                  <a:gd name="T9" fmla="*/ 163 h 165"/>
                  <a:gd name="T10" fmla="*/ 76 w 152"/>
                  <a:gd name="T11" fmla="*/ 165 h 165"/>
                  <a:gd name="T12" fmla="*/ 52 w 152"/>
                  <a:gd name="T13" fmla="*/ 163 h 165"/>
                  <a:gd name="T14" fmla="*/ 28 w 152"/>
                  <a:gd name="T15" fmla="*/ 157 h 165"/>
                  <a:gd name="T16" fmla="*/ 8 w 152"/>
                  <a:gd name="T17" fmla="*/ 143 h 165"/>
                  <a:gd name="T18" fmla="*/ 0 w 152"/>
                  <a:gd name="T19" fmla="*/ 119 h 165"/>
                  <a:gd name="T20" fmla="*/ 0 w 152"/>
                  <a:gd name="T21" fmla="*/ 48 h 165"/>
                  <a:gd name="T22" fmla="*/ 6 w 152"/>
                  <a:gd name="T23" fmla="*/ 27 h 165"/>
                  <a:gd name="T24" fmla="*/ 19 w 152"/>
                  <a:gd name="T25" fmla="*/ 12 h 165"/>
                  <a:gd name="T26" fmla="*/ 38 w 152"/>
                  <a:gd name="T27" fmla="*/ 4 h 165"/>
                  <a:gd name="T28" fmla="*/ 58 w 152"/>
                  <a:gd name="T29" fmla="*/ 0 h 165"/>
                  <a:gd name="T30" fmla="*/ 76 w 152"/>
                  <a:gd name="T31" fmla="*/ 0 h 165"/>
                  <a:gd name="T32" fmla="*/ 95 w 152"/>
                  <a:gd name="T33" fmla="*/ 0 h 165"/>
                  <a:gd name="T34" fmla="*/ 115 w 152"/>
                  <a:gd name="T35" fmla="*/ 4 h 165"/>
                  <a:gd name="T36" fmla="*/ 134 w 152"/>
                  <a:gd name="T37" fmla="*/ 12 h 165"/>
                  <a:gd name="T38" fmla="*/ 147 w 152"/>
                  <a:gd name="T39" fmla="*/ 27 h 165"/>
                  <a:gd name="T40" fmla="*/ 152 w 152"/>
                  <a:gd name="T41" fmla="*/ 48 h 165"/>
                  <a:gd name="T42" fmla="*/ 114 w 152"/>
                  <a:gd name="T43" fmla="*/ 119 h 165"/>
                  <a:gd name="T44" fmla="*/ 114 w 152"/>
                  <a:gd name="T45" fmla="*/ 48 h 165"/>
                  <a:gd name="T46" fmla="*/ 104 w 152"/>
                  <a:gd name="T47" fmla="*/ 32 h 165"/>
                  <a:gd name="T48" fmla="*/ 76 w 152"/>
                  <a:gd name="T49" fmla="*/ 27 h 165"/>
                  <a:gd name="T50" fmla="*/ 48 w 152"/>
                  <a:gd name="T51" fmla="*/ 32 h 165"/>
                  <a:gd name="T52" fmla="*/ 39 w 152"/>
                  <a:gd name="T53" fmla="*/ 48 h 165"/>
                  <a:gd name="T54" fmla="*/ 39 w 152"/>
                  <a:gd name="T55" fmla="*/ 119 h 165"/>
                  <a:gd name="T56" fmla="*/ 42 w 152"/>
                  <a:gd name="T57" fmla="*/ 129 h 165"/>
                  <a:gd name="T58" fmla="*/ 51 w 152"/>
                  <a:gd name="T59" fmla="*/ 135 h 165"/>
                  <a:gd name="T60" fmla="*/ 63 w 152"/>
                  <a:gd name="T61" fmla="*/ 137 h 165"/>
                  <a:gd name="T62" fmla="*/ 77 w 152"/>
                  <a:gd name="T63" fmla="*/ 138 h 165"/>
                  <a:gd name="T64" fmla="*/ 90 w 152"/>
                  <a:gd name="T65" fmla="*/ 137 h 165"/>
                  <a:gd name="T66" fmla="*/ 102 w 152"/>
                  <a:gd name="T67" fmla="*/ 135 h 165"/>
                  <a:gd name="T68" fmla="*/ 111 w 152"/>
                  <a:gd name="T69" fmla="*/ 129 h 165"/>
                  <a:gd name="T70" fmla="*/ 114 w 152"/>
                  <a:gd name="T71" fmla="*/ 119 h 1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52" h="165">
                    <a:moveTo>
                      <a:pt x="152" y="48"/>
                    </a:moveTo>
                    <a:cubicBezTo>
                      <a:pt x="152" y="119"/>
                      <a:pt x="152" y="119"/>
                      <a:pt x="152" y="119"/>
                    </a:cubicBezTo>
                    <a:cubicBezTo>
                      <a:pt x="152" y="128"/>
                      <a:pt x="150" y="135"/>
                      <a:pt x="145" y="142"/>
                    </a:cubicBezTo>
                    <a:cubicBezTo>
                      <a:pt x="141" y="148"/>
                      <a:pt x="134" y="153"/>
                      <a:pt x="126" y="156"/>
                    </a:cubicBezTo>
                    <a:cubicBezTo>
                      <a:pt x="118" y="159"/>
                      <a:pt x="110" y="162"/>
                      <a:pt x="102" y="163"/>
                    </a:cubicBezTo>
                    <a:cubicBezTo>
                      <a:pt x="94" y="164"/>
                      <a:pt x="85" y="165"/>
                      <a:pt x="76" y="165"/>
                    </a:cubicBezTo>
                    <a:cubicBezTo>
                      <a:pt x="68" y="165"/>
                      <a:pt x="60" y="164"/>
                      <a:pt x="52" y="163"/>
                    </a:cubicBezTo>
                    <a:cubicBezTo>
                      <a:pt x="45" y="162"/>
                      <a:pt x="37" y="160"/>
                      <a:pt x="28" y="157"/>
                    </a:cubicBezTo>
                    <a:cubicBezTo>
                      <a:pt x="20" y="154"/>
                      <a:pt x="13" y="150"/>
                      <a:pt x="8" y="143"/>
                    </a:cubicBezTo>
                    <a:cubicBezTo>
                      <a:pt x="3" y="136"/>
                      <a:pt x="0" y="128"/>
                      <a:pt x="0" y="119"/>
                    </a:cubicBezTo>
                    <a:cubicBezTo>
                      <a:pt x="0" y="48"/>
                      <a:pt x="0" y="48"/>
                      <a:pt x="0" y="48"/>
                    </a:cubicBezTo>
                    <a:cubicBezTo>
                      <a:pt x="0" y="40"/>
                      <a:pt x="2" y="33"/>
                      <a:pt x="6" y="27"/>
                    </a:cubicBezTo>
                    <a:cubicBezTo>
                      <a:pt x="10" y="20"/>
                      <a:pt x="14" y="16"/>
                      <a:pt x="19" y="12"/>
                    </a:cubicBezTo>
                    <a:cubicBezTo>
                      <a:pt x="24" y="9"/>
                      <a:pt x="31" y="6"/>
                      <a:pt x="38" y="4"/>
                    </a:cubicBezTo>
                    <a:cubicBezTo>
                      <a:pt x="46" y="2"/>
                      <a:pt x="52" y="1"/>
                      <a:pt x="58" y="0"/>
                    </a:cubicBezTo>
                    <a:cubicBezTo>
                      <a:pt x="64" y="0"/>
                      <a:pt x="70" y="0"/>
                      <a:pt x="76" y="0"/>
                    </a:cubicBezTo>
                    <a:cubicBezTo>
                      <a:pt x="83" y="0"/>
                      <a:pt x="89" y="0"/>
                      <a:pt x="95" y="0"/>
                    </a:cubicBezTo>
                    <a:cubicBezTo>
                      <a:pt x="101" y="1"/>
                      <a:pt x="107" y="2"/>
                      <a:pt x="115" y="4"/>
                    </a:cubicBezTo>
                    <a:cubicBezTo>
                      <a:pt x="122" y="6"/>
                      <a:pt x="128" y="9"/>
                      <a:pt x="134" y="12"/>
                    </a:cubicBezTo>
                    <a:cubicBezTo>
                      <a:pt x="139" y="16"/>
                      <a:pt x="143" y="20"/>
                      <a:pt x="147" y="27"/>
                    </a:cubicBezTo>
                    <a:cubicBezTo>
                      <a:pt x="151" y="33"/>
                      <a:pt x="152" y="40"/>
                      <a:pt x="152" y="48"/>
                    </a:cubicBezTo>
                    <a:close/>
                    <a:moveTo>
                      <a:pt x="114" y="119"/>
                    </a:moveTo>
                    <a:cubicBezTo>
                      <a:pt x="114" y="48"/>
                      <a:pt x="114" y="48"/>
                      <a:pt x="114" y="48"/>
                    </a:cubicBezTo>
                    <a:cubicBezTo>
                      <a:pt x="114" y="40"/>
                      <a:pt x="111" y="35"/>
                      <a:pt x="104" y="32"/>
                    </a:cubicBezTo>
                    <a:cubicBezTo>
                      <a:pt x="98" y="29"/>
                      <a:pt x="89" y="27"/>
                      <a:pt x="76" y="27"/>
                    </a:cubicBezTo>
                    <a:cubicBezTo>
                      <a:pt x="64" y="27"/>
                      <a:pt x="54" y="29"/>
                      <a:pt x="48" y="32"/>
                    </a:cubicBezTo>
                    <a:cubicBezTo>
                      <a:pt x="42" y="35"/>
                      <a:pt x="39" y="40"/>
                      <a:pt x="39" y="48"/>
                    </a:cubicBezTo>
                    <a:cubicBezTo>
                      <a:pt x="39" y="119"/>
                      <a:pt x="39" y="119"/>
                      <a:pt x="39" y="119"/>
                    </a:cubicBezTo>
                    <a:cubicBezTo>
                      <a:pt x="39" y="123"/>
                      <a:pt x="40" y="126"/>
                      <a:pt x="42" y="129"/>
                    </a:cubicBezTo>
                    <a:cubicBezTo>
                      <a:pt x="44" y="132"/>
                      <a:pt x="47" y="133"/>
                      <a:pt x="51" y="135"/>
                    </a:cubicBezTo>
                    <a:cubicBezTo>
                      <a:pt x="55" y="136"/>
                      <a:pt x="59" y="137"/>
                      <a:pt x="63" y="137"/>
                    </a:cubicBezTo>
                    <a:cubicBezTo>
                      <a:pt x="67" y="137"/>
                      <a:pt x="71" y="138"/>
                      <a:pt x="77" y="138"/>
                    </a:cubicBezTo>
                    <a:cubicBezTo>
                      <a:pt x="82" y="138"/>
                      <a:pt x="87" y="137"/>
                      <a:pt x="90" y="137"/>
                    </a:cubicBezTo>
                    <a:cubicBezTo>
                      <a:pt x="94" y="137"/>
                      <a:pt x="98" y="136"/>
                      <a:pt x="102" y="135"/>
                    </a:cubicBezTo>
                    <a:cubicBezTo>
                      <a:pt x="106" y="133"/>
                      <a:pt x="109" y="132"/>
                      <a:pt x="111" y="129"/>
                    </a:cubicBezTo>
                    <a:cubicBezTo>
                      <a:pt x="113" y="126"/>
                      <a:pt x="114" y="123"/>
                      <a:pt x="114" y="119"/>
                    </a:cubicBez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l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76" name="Freeform 30"/>
              <p:cNvSpPr>
                <a:spLocks/>
              </p:cNvSpPr>
              <p:nvPr userDrawn="1"/>
            </p:nvSpPr>
            <p:spPr bwMode="auto">
              <a:xfrm>
                <a:off x="2736993" y="1402799"/>
                <a:ext cx="418634" cy="491111"/>
              </a:xfrm>
              <a:custGeom>
                <a:avLst/>
                <a:gdLst>
                  <a:gd name="T0" fmla="*/ 139 w 139"/>
                  <a:gd name="T1" fmla="*/ 0 h 163"/>
                  <a:gd name="T2" fmla="*/ 139 w 139"/>
                  <a:gd name="T3" fmla="*/ 117 h 163"/>
                  <a:gd name="T4" fmla="*/ 70 w 139"/>
                  <a:gd name="T5" fmla="*/ 163 h 163"/>
                  <a:gd name="T6" fmla="*/ 0 w 139"/>
                  <a:gd name="T7" fmla="*/ 117 h 163"/>
                  <a:gd name="T8" fmla="*/ 0 w 139"/>
                  <a:gd name="T9" fmla="*/ 0 h 163"/>
                  <a:gd name="T10" fmla="*/ 39 w 139"/>
                  <a:gd name="T11" fmla="*/ 0 h 163"/>
                  <a:gd name="T12" fmla="*/ 39 w 139"/>
                  <a:gd name="T13" fmla="*/ 117 h 163"/>
                  <a:gd name="T14" fmla="*/ 46 w 139"/>
                  <a:gd name="T15" fmla="*/ 132 h 163"/>
                  <a:gd name="T16" fmla="*/ 70 w 139"/>
                  <a:gd name="T17" fmla="*/ 136 h 163"/>
                  <a:gd name="T18" fmla="*/ 94 w 139"/>
                  <a:gd name="T19" fmla="*/ 132 h 163"/>
                  <a:gd name="T20" fmla="*/ 101 w 139"/>
                  <a:gd name="T21" fmla="*/ 117 h 163"/>
                  <a:gd name="T22" fmla="*/ 101 w 139"/>
                  <a:gd name="T23" fmla="*/ 0 h 163"/>
                  <a:gd name="T24" fmla="*/ 139 w 139"/>
                  <a:gd name="T25" fmla="*/ 0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9" h="163">
                    <a:moveTo>
                      <a:pt x="139" y="0"/>
                    </a:moveTo>
                    <a:cubicBezTo>
                      <a:pt x="139" y="117"/>
                      <a:pt x="139" y="117"/>
                      <a:pt x="139" y="117"/>
                    </a:cubicBezTo>
                    <a:cubicBezTo>
                      <a:pt x="139" y="148"/>
                      <a:pt x="116" y="163"/>
                      <a:pt x="70" y="163"/>
                    </a:cubicBezTo>
                    <a:cubicBezTo>
                      <a:pt x="23" y="163"/>
                      <a:pt x="0" y="148"/>
                      <a:pt x="0" y="117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39" y="0"/>
                      <a:pt x="39" y="0"/>
                      <a:pt x="39" y="0"/>
                    </a:cubicBezTo>
                    <a:cubicBezTo>
                      <a:pt x="39" y="117"/>
                      <a:pt x="39" y="117"/>
                      <a:pt x="39" y="117"/>
                    </a:cubicBezTo>
                    <a:cubicBezTo>
                      <a:pt x="39" y="124"/>
                      <a:pt x="41" y="129"/>
                      <a:pt x="46" y="132"/>
                    </a:cubicBezTo>
                    <a:cubicBezTo>
                      <a:pt x="51" y="134"/>
                      <a:pt x="59" y="136"/>
                      <a:pt x="70" y="136"/>
                    </a:cubicBezTo>
                    <a:cubicBezTo>
                      <a:pt x="81" y="136"/>
                      <a:pt x="89" y="134"/>
                      <a:pt x="94" y="132"/>
                    </a:cubicBezTo>
                    <a:cubicBezTo>
                      <a:pt x="98" y="129"/>
                      <a:pt x="101" y="124"/>
                      <a:pt x="101" y="117"/>
                    </a:cubicBezTo>
                    <a:cubicBezTo>
                      <a:pt x="101" y="0"/>
                      <a:pt x="101" y="0"/>
                      <a:pt x="101" y="0"/>
                    </a:cubicBezTo>
                    <a:lnTo>
                      <a:pt x="139" y="0"/>
                    </a:ln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l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77" name="Freeform 31"/>
              <p:cNvSpPr>
                <a:spLocks noEditPoints="1"/>
              </p:cNvSpPr>
              <p:nvPr userDrawn="1"/>
            </p:nvSpPr>
            <p:spPr bwMode="auto">
              <a:xfrm>
                <a:off x="3244380" y="1402797"/>
                <a:ext cx="386141" cy="484862"/>
              </a:xfrm>
              <a:custGeom>
                <a:avLst/>
                <a:gdLst>
                  <a:gd name="T0" fmla="*/ 128 w 128"/>
                  <a:gd name="T1" fmla="*/ 37 h 161"/>
                  <a:gd name="T2" fmla="*/ 128 w 128"/>
                  <a:gd name="T3" fmla="*/ 67 h 161"/>
                  <a:gd name="T4" fmla="*/ 112 w 128"/>
                  <a:gd name="T5" fmla="*/ 100 h 161"/>
                  <a:gd name="T6" fmla="*/ 60 w 128"/>
                  <a:gd name="T7" fmla="*/ 108 h 161"/>
                  <a:gd name="T8" fmla="*/ 39 w 128"/>
                  <a:gd name="T9" fmla="*/ 108 h 161"/>
                  <a:gd name="T10" fmla="*/ 39 w 128"/>
                  <a:gd name="T11" fmla="*/ 161 h 161"/>
                  <a:gd name="T12" fmla="*/ 0 w 128"/>
                  <a:gd name="T13" fmla="*/ 161 h 161"/>
                  <a:gd name="T14" fmla="*/ 0 w 128"/>
                  <a:gd name="T15" fmla="*/ 0 h 161"/>
                  <a:gd name="T16" fmla="*/ 65 w 128"/>
                  <a:gd name="T17" fmla="*/ 0 h 161"/>
                  <a:gd name="T18" fmla="*/ 113 w 128"/>
                  <a:gd name="T19" fmla="*/ 8 h 161"/>
                  <a:gd name="T20" fmla="*/ 128 w 128"/>
                  <a:gd name="T21" fmla="*/ 37 h 161"/>
                  <a:gd name="T22" fmla="*/ 91 w 128"/>
                  <a:gd name="T23" fmla="*/ 66 h 161"/>
                  <a:gd name="T24" fmla="*/ 91 w 128"/>
                  <a:gd name="T25" fmla="*/ 40 h 161"/>
                  <a:gd name="T26" fmla="*/ 85 w 128"/>
                  <a:gd name="T27" fmla="*/ 30 h 161"/>
                  <a:gd name="T28" fmla="*/ 63 w 128"/>
                  <a:gd name="T29" fmla="*/ 28 h 161"/>
                  <a:gd name="T30" fmla="*/ 39 w 128"/>
                  <a:gd name="T31" fmla="*/ 28 h 161"/>
                  <a:gd name="T32" fmla="*/ 39 w 128"/>
                  <a:gd name="T33" fmla="*/ 82 h 161"/>
                  <a:gd name="T34" fmla="*/ 63 w 128"/>
                  <a:gd name="T35" fmla="*/ 82 h 161"/>
                  <a:gd name="T36" fmla="*/ 85 w 128"/>
                  <a:gd name="T37" fmla="*/ 78 h 161"/>
                  <a:gd name="T38" fmla="*/ 91 w 128"/>
                  <a:gd name="T39" fmla="*/ 66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28" h="161">
                    <a:moveTo>
                      <a:pt x="128" y="37"/>
                    </a:moveTo>
                    <a:cubicBezTo>
                      <a:pt x="128" y="67"/>
                      <a:pt x="128" y="67"/>
                      <a:pt x="128" y="67"/>
                    </a:cubicBezTo>
                    <a:cubicBezTo>
                      <a:pt x="128" y="83"/>
                      <a:pt x="123" y="94"/>
                      <a:pt x="112" y="100"/>
                    </a:cubicBezTo>
                    <a:cubicBezTo>
                      <a:pt x="102" y="106"/>
                      <a:pt x="84" y="108"/>
                      <a:pt x="60" y="108"/>
                    </a:cubicBezTo>
                    <a:cubicBezTo>
                      <a:pt x="39" y="108"/>
                      <a:pt x="39" y="108"/>
                      <a:pt x="39" y="108"/>
                    </a:cubicBezTo>
                    <a:cubicBezTo>
                      <a:pt x="39" y="161"/>
                      <a:pt x="39" y="161"/>
                      <a:pt x="39" y="161"/>
                    </a:cubicBezTo>
                    <a:cubicBezTo>
                      <a:pt x="0" y="161"/>
                      <a:pt x="0" y="161"/>
                      <a:pt x="0" y="16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65" y="0"/>
                      <a:pt x="65" y="0"/>
                      <a:pt x="65" y="0"/>
                    </a:cubicBezTo>
                    <a:cubicBezTo>
                      <a:pt x="87" y="0"/>
                      <a:pt x="103" y="3"/>
                      <a:pt x="113" y="8"/>
                    </a:cubicBezTo>
                    <a:cubicBezTo>
                      <a:pt x="123" y="13"/>
                      <a:pt x="128" y="23"/>
                      <a:pt x="128" y="37"/>
                    </a:cubicBezTo>
                    <a:close/>
                    <a:moveTo>
                      <a:pt x="91" y="66"/>
                    </a:moveTo>
                    <a:cubicBezTo>
                      <a:pt x="91" y="40"/>
                      <a:pt x="91" y="40"/>
                      <a:pt x="91" y="40"/>
                    </a:cubicBezTo>
                    <a:cubicBezTo>
                      <a:pt x="91" y="35"/>
                      <a:pt x="89" y="32"/>
                      <a:pt x="85" y="30"/>
                    </a:cubicBezTo>
                    <a:cubicBezTo>
                      <a:pt x="81" y="29"/>
                      <a:pt x="73" y="28"/>
                      <a:pt x="63" y="28"/>
                    </a:cubicBezTo>
                    <a:cubicBezTo>
                      <a:pt x="39" y="28"/>
                      <a:pt x="39" y="28"/>
                      <a:pt x="39" y="28"/>
                    </a:cubicBezTo>
                    <a:cubicBezTo>
                      <a:pt x="39" y="82"/>
                      <a:pt x="39" y="82"/>
                      <a:pt x="39" y="82"/>
                    </a:cubicBezTo>
                    <a:cubicBezTo>
                      <a:pt x="63" y="82"/>
                      <a:pt x="63" y="82"/>
                      <a:pt x="63" y="82"/>
                    </a:cubicBezTo>
                    <a:cubicBezTo>
                      <a:pt x="73" y="82"/>
                      <a:pt x="80" y="81"/>
                      <a:pt x="85" y="78"/>
                    </a:cubicBezTo>
                    <a:cubicBezTo>
                      <a:pt x="89" y="76"/>
                      <a:pt x="91" y="72"/>
                      <a:pt x="91" y="66"/>
                    </a:cubicBez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l"/>
                <a:endParaRPr lang="en-US">
                  <a:solidFill>
                    <a:schemeClr val="accent1"/>
                  </a:solidFill>
                </a:endParaRPr>
              </a:p>
            </p:txBody>
          </p:sp>
        </p:grpSp>
        <p:grpSp>
          <p:nvGrpSpPr>
            <p:cNvPr id="37" name="Group 36"/>
            <p:cNvGrpSpPr/>
            <p:nvPr userDrawn="1"/>
          </p:nvGrpSpPr>
          <p:grpSpPr>
            <a:xfrm>
              <a:off x="314326" y="209071"/>
              <a:ext cx="2791230" cy="369145"/>
              <a:chOff x="314326" y="326116"/>
              <a:chExt cx="3760726" cy="497363"/>
            </a:xfrm>
            <a:grpFill/>
          </p:grpSpPr>
          <p:sp>
            <p:nvSpPr>
              <p:cNvPr id="41" name="Freeform 10"/>
              <p:cNvSpPr>
                <a:spLocks/>
              </p:cNvSpPr>
              <p:nvPr userDrawn="1"/>
            </p:nvSpPr>
            <p:spPr bwMode="auto">
              <a:xfrm>
                <a:off x="314326" y="332366"/>
                <a:ext cx="373645" cy="484863"/>
              </a:xfrm>
              <a:custGeom>
                <a:avLst/>
                <a:gdLst>
                  <a:gd name="T0" fmla="*/ 299 w 299"/>
                  <a:gd name="T1" fmla="*/ 388 h 388"/>
                  <a:gd name="T2" fmla="*/ 0 w 299"/>
                  <a:gd name="T3" fmla="*/ 388 h 388"/>
                  <a:gd name="T4" fmla="*/ 0 w 299"/>
                  <a:gd name="T5" fmla="*/ 0 h 388"/>
                  <a:gd name="T6" fmla="*/ 294 w 299"/>
                  <a:gd name="T7" fmla="*/ 0 h 388"/>
                  <a:gd name="T8" fmla="*/ 294 w 299"/>
                  <a:gd name="T9" fmla="*/ 68 h 388"/>
                  <a:gd name="T10" fmla="*/ 92 w 299"/>
                  <a:gd name="T11" fmla="*/ 68 h 388"/>
                  <a:gd name="T12" fmla="*/ 92 w 299"/>
                  <a:gd name="T13" fmla="*/ 157 h 388"/>
                  <a:gd name="T14" fmla="*/ 275 w 299"/>
                  <a:gd name="T15" fmla="*/ 157 h 388"/>
                  <a:gd name="T16" fmla="*/ 275 w 299"/>
                  <a:gd name="T17" fmla="*/ 222 h 388"/>
                  <a:gd name="T18" fmla="*/ 92 w 299"/>
                  <a:gd name="T19" fmla="*/ 222 h 388"/>
                  <a:gd name="T20" fmla="*/ 92 w 299"/>
                  <a:gd name="T21" fmla="*/ 321 h 388"/>
                  <a:gd name="T22" fmla="*/ 299 w 299"/>
                  <a:gd name="T23" fmla="*/ 321 h 388"/>
                  <a:gd name="T24" fmla="*/ 299 w 299"/>
                  <a:gd name="T25" fmla="*/ 388 h 3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99" h="388">
                    <a:moveTo>
                      <a:pt x="299" y="388"/>
                    </a:moveTo>
                    <a:lnTo>
                      <a:pt x="0" y="388"/>
                    </a:lnTo>
                    <a:lnTo>
                      <a:pt x="0" y="0"/>
                    </a:lnTo>
                    <a:lnTo>
                      <a:pt x="294" y="0"/>
                    </a:lnTo>
                    <a:lnTo>
                      <a:pt x="294" y="68"/>
                    </a:lnTo>
                    <a:lnTo>
                      <a:pt x="92" y="68"/>
                    </a:lnTo>
                    <a:lnTo>
                      <a:pt x="92" y="157"/>
                    </a:lnTo>
                    <a:lnTo>
                      <a:pt x="275" y="157"/>
                    </a:lnTo>
                    <a:lnTo>
                      <a:pt x="275" y="222"/>
                    </a:lnTo>
                    <a:lnTo>
                      <a:pt x="92" y="222"/>
                    </a:lnTo>
                    <a:lnTo>
                      <a:pt x="92" y="321"/>
                    </a:lnTo>
                    <a:lnTo>
                      <a:pt x="299" y="321"/>
                    </a:lnTo>
                    <a:lnTo>
                      <a:pt x="299" y="388"/>
                    </a:ln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47" name="Freeform 11"/>
              <p:cNvSpPr>
                <a:spLocks/>
              </p:cNvSpPr>
              <p:nvPr userDrawn="1"/>
            </p:nvSpPr>
            <p:spPr bwMode="auto">
              <a:xfrm>
                <a:off x="787838" y="332366"/>
                <a:ext cx="418634" cy="491113"/>
              </a:xfrm>
              <a:custGeom>
                <a:avLst/>
                <a:gdLst>
                  <a:gd name="T0" fmla="*/ 139 w 139"/>
                  <a:gd name="T1" fmla="*/ 0 h 163"/>
                  <a:gd name="T2" fmla="*/ 139 w 139"/>
                  <a:gd name="T3" fmla="*/ 117 h 163"/>
                  <a:gd name="T4" fmla="*/ 69 w 139"/>
                  <a:gd name="T5" fmla="*/ 163 h 163"/>
                  <a:gd name="T6" fmla="*/ 0 w 139"/>
                  <a:gd name="T7" fmla="*/ 117 h 163"/>
                  <a:gd name="T8" fmla="*/ 0 w 139"/>
                  <a:gd name="T9" fmla="*/ 0 h 163"/>
                  <a:gd name="T10" fmla="*/ 38 w 139"/>
                  <a:gd name="T11" fmla="*/ 0 h 163"/>
                  <a:gd name="T12" fmla="*/ 38 w 139"/>
                  <a:gd name="T13" fmla="*/ 117 h 163"/>
                  <a:gd name="T14" fmla="*/ 46 w 139"/>
                  <a:gd name="T15" fmla="*/ 132 h 163"/>
                  <a:gd name="T16" fmla="*/ 70 w 139"/>
                  <a:gd name="T17" fmla="*/ 136 h 163"/>
                  <a:gd name="T18" fmla="*/ 93 w 139"/>
                  <a:gd name="T19" fmla="*/ 132 h 163"/>
                  <a:gd name="T20" fmla="*/ 100 w 139"/>
                  <a:gd name="T21" fmla="*/ 117 h 163"/>
                  <a:gd name="T22" fmla="*/ 100 w 139"/>
                  <a:gd name="T23" fmla="*/ 0 h 163"/>
                  <a:gd name="T24" fmla="*/ 139 w 139"/>
                  <a:gd name="T25" fmla="*/ 0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9" h="163">
                    <a:moveTo>
                      <a:pt x="139" y="0"/>
                    </a:moveTo>
                    <a:cubicBezTo>
                      <a:pt x="139" y="117"/>
                      <a:pt x="139" y="117"/>
                      <a:pt x="139" y="117"/>
                    </a:cubicBezTo>
                    <a:cubicBezTo>
                      <a:pt x="139" y="148"/>
                      <a:pt x="116" y="163"/>
                      <a:pt x="69" y="163"/>
                    </a:cubicBezTo>
                    <a:cubicBezTo>
                      <a:pt x="23" y="163"/>
                      <a:pt x="0" y="148"/>
                      <a:pt x="0" y="117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38" y="0"/>
                      <a:pt x="38" y="0"/>
                      <a:pt x="38" y="0"/>
                    </a:cubicBezTo>
                    <a:cubicBezTo>
                      <a:pt x="38" y="117"/>
                      <a:pt x="38" y="117"/>
                      <a:pt x="38" y="117"/>
                    </a:cubicBezTo>
                    <a:cubicBezTo>
                      <a:pt x="38" y="124"/>
                      <a:pt x="41" y="129"/>
                      <a:pt x="46" y="132"/>
                    </a:cubicBezTo>
                    <a:cubicBezTo>
                      <a:pt x="50" y="134"/>
                      <a:pt x="58" y="136"/>
                      <a:pt x="70" y="136"/>
                    </a:cubicBezTo>
                    <a:cubicBezTo>
                      <a:pt x="81" y="136"/>
                      <a:pt x="89" y="134"/>
                      <a:pt x="93" y="132"/>
                    </a:cubicBezTo>
                    <a:cubicBezTo>
                      <a:pt x="98" y="129"/>
                      <a:pt x="100" y="124"/>
                      <a:pt x="100" y="117"/>
                    </a:cubicBezTo>
                    <a:cubicBezTo>
                      <a:pt x="100" y="0"/>
                      <a:pt x="100" y="0"/>
                      <a:pt x="100" y="0"/>
                    </a:cubicBezTo>
                    <a:lnTo>
                      <a:pt x="139" y="0"/>
                    </a:ln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66" name="Freeform 12"/>
              <p:cNvSpPr>
                <a:spLocks noEditPoints="1"/>
              </p:cNvSpPr>
              <p:nvPr userDrawn="1"/>
            </p:nvSpPr>
            <p:spPr bwMode="auto">
              <a:xfrm>
                <a:off x="1311898" y="332366"/>
                <a:ext cx="431129" cy="484863"/>
              </a:xfrm>
              <a:custGeom>
                <a:avLst/>
                <a:gdLst>
                  <a:gd name="T0" fmla="*/ 143 w 143"/>
                  <a:gd name="T1" fmla="*/ 161 h 161"/>
                  <a:gd name="T2" fmla="*/ 98 w 143"/>
                  <a:gd name="T3" fmla="*/ 161 h 161"/>
                  <a:gd name="T4" fmla="*/ 56 w 143"/>
                  <a:gd name="T5" fmla="*/ 98 h 161"/>
                  <a:gd name="T6" fmla="*/ 38 w 143"/>
                  <a:gd name="T7" fmla="*/ 98 h 161"/>
                  <a:gd name="T8" fmla="*/ 38 w 143"/>
                  <a:gd name="T9" fmla="*/ 161 h 161"/>
                  <a:gd name="T10" fmla="*/ 0 w 143"/>
                  <a:gd name="T11" fmla="*/ 161 h 161"/>
                  <a:gd name="T12" fmla="*/ 0 w 143"/>
                  <a:gd name="T13" fmla="*/ 0 h 161"/>
                  <a:gd name="T14" fmla="*/ 72 w 143"/>
                  <a:gd name="T15" fmla="*/ 0 h 161"/>
                  <a:gd name="T16" fmla="*/ 118 w 143"/>
                  <a:gd name="T17" fmla="*/ 8 h 161"/>
                  <a:gd name="T18" fmla="*/ 133 w 143"/>
                  <a:gd name="T19" fmla="*/ 34 h 161"/>
                  <a:gd name="T20" fmla="*/ 133 w 143"/>
                  <a:gd name="T21" fmla="*/ 62 h 161"/>
                  <a:gd name="T22" fmla="*/ 122 w 143"/>
                  <a:gd name="T23" fmla="*/ 85 h 161"/>
                  <a:gd name="T24" fmla="*/ 96 w 143"/>
                  <a:gd name="T25" fmla="*/ 95 h 161"/>
                  <a:gd name="T26" fmla="*/ 143 w 143"/>
                  <a:gd name="T27" fmla="*/ 161 h 161"/>
                  <a:gd name="T28" fmla="*/ 95 w 143"/>
                  <a:gd name="T29" fmla="*/ 55 h 161"/>
                  <a:gd name="T30" fmla="*/ 95 w 143"/>
                  <a:gd name="T31" fmla="*/ 43 h 161"/>
                  <a:gd name="T32" fmla="*/ 90 w 143"/>
                  <a:gd name="T33" fmla="*/ 31 h 161"/>
                  <a:gd name="T34" fmla="*/ 72 w 143"/>
                  <a:gd name="T35" fmla="*/ 28 h 161"/>
                  <a:gd name="T36" fmla="*/ 38 w 143"/>
                  <a:gd name="T37" fmla="*/ 28 h 161"/>
                  <a:gd name="T38" fmla="*/ 38 w 143"/>
                  <a:gd name="T39" fmla="*/ 72 h 161"/>
                  <a:gd name="T40" fmla="*/ 72 w 143"/>
                  <a:gd name="T41" fmla="*/ 72 h 161"/>
                  <a:gd name="T42" fmla="*/ 90 w 143"/>
                  <a:gd name="T43" fmla="*/ 69 h 161"/>
                  <a:gd name="T44" fmla="*/ 95 w 143"/>
                  <a:gd name="T45" fmla="*/ 55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43" h="161">
                    <a:moveTo>
                      <a:pt x="143" y="161"/>
                    </a:moveTo>
                    <a:cubicBezTo>
                      <a:pt x="98" y="161"/>
                      <a:pt x="98" y="161"/>
                      <a:pt x="98" y="161"/>
                    </a:cubicBezTo>
                    <a:cubicBezTo>
                      <a:pt x="56" y="98"/>
                      <a:pt x="56" y="98"/>
                      <a:pt x="56" y="98"/>
                    </a:cubicBezTo>
                    <a:cubicBezTo>
                      <a:pt x="38" y="98"/>
                      <a:pt x="38" y="98"/>
                      <a:pt x="38" y="98"/>
                    </a:cubicBezTo>
                    <a:cubicBezTo>
                      <a:pt x="38" y="161"/>
                      <a:pt x="38" y="161"/>
                      <a:pt x="38" y="161"/>
                    </a:cubicBezTo>
                    <a:cubicBezTo>
                      <a:pt x="0" y="161"/>
                      <a:pt x="0" y="161"/>
                      <a:pt x="0" y="16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72" y="0"/>
                      <a:pt x="72" y="0"/>
                      <a:pt x="72" y="0"/>
                    </a:cubicBezTo>
                    <a:cubicBezTo>
                      <a:pt x="93" y="0"/>
                      <a:pt x="109" y="3"/>
                      <a:pt x="118" y="8"/>
                    </a:cubicBezTo>
                    <a:cubicBezTo>
                      <a:pt x="128" y="13"/>
                      <a:pt x="133" y="22"/>
                      <a:pt x="133" y="34"/>
                    </a:cubicBezTo>
                    <a:cubicBezTo>
                      <a:pt x="133" y="62"/>
                      <a:pt x="133" y="62"/>
                      <a:pt x="133" y="62"/>
                    </a:cubicBezTo>
                    <a:cubicBezTo>
                      <a:pt x="133" y="72"/>
                      <a:pt x="129" y="80"/>
                      <a:pt x="122" y="85"/>
                    </a:cubicBezTo>
                    <a:cubicBezTo>
                      <a:pt x="115" y="90"/>
                      <a:pt x="107" y="93"/>
                      <a:pt x="96" y="95"/>
                    </a:cubicBezTo>
                    <a:lnTo>
                      <a:pt x="143" y="161"/>
                    </a:lnTo>
                    <a:close/>
                    <a:moveTo>
                      <a:pt x="95" y="55"/>
                    </a:moveTo>
                    <a:cubicBezTo>
                      <a:pt x="95" y="43"/>
                      <a:pt x="95" y="43"/>
                      <a:pt x="95" y="43"/>
                    </a:cubicBezTo>
                    <a:cubicBezTo>
                      <a:pt x="95" y="37"/>
                      <a:pt x="93" y="33"/>
                      <a:pt x="90" y="31"/>
                    </a:cubicBezTo>
                    <a:cubicBezTo>
                      <a:pt x="86" y="29"/>
                      <a:pt x="80" y="28"/>
                      <a:pt x="72" y="28"/>
                    </a:cubicBezTo>
                    <a:cubicBezTo>
                      <a:pt x="38" y="28"/>
                      <a:pt x="38" y="28"/>
                      <a:pt x="38" y="28"/>
                    </a:cubicBezTo>
                    <a:cubicBezTo>
                      <a:pt x="38" y="72"/>
                      <a:pt x="38" y="72"/>
                      <a:pt x="38" y="72"/>
                    </a:cubicBezTo>
                    <a:cubicBezTo>
                      <a:pt x="72" y="72"/>
                      <a:pt x="72" y="72"/>
                      <a:pt x="72" y="72"/>
                    </a:cubicBezTo>
                    <a:cubicBezTo>
                      <a:pt x="81" y="72"/>
                      <a:pt x="87" y="71"/>
                      <a:pt x="90" y="69"/>
                    </a:cubicBezTo>
                    <a:cubicBezTo>
                      <a:pt x="93" y="66"/>
                      <a:pt x="95" y="62"/>
                      <a:pt x="95" y="55"/>
                    </a:cubicBez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67" name="Freeform 13"/>
              <p:cNvSpPr>
                <a:spLocks noEditPoints="1"/>
              </p:cNvSpPr>
              <p:nvPr userDrawn="1"/>
            </p:nvSpPr>
            <p:spPr bwMode="auto">
              <a:xfrm>
                <a:off x="1800735" y="332366"/>
                <a:ext cx="493611" cy="484863"/>
              </a:xfrm>
              <a:custGeom>
                <a:avLst/>
                <a:gdLst>
                  <a:gd name="T0" fmla="*/ 395 w 395"/>
                  <a:gd name="T1" fmla="*/ 388 h 388"/>
                  <a:gd name="T2" fmla="*/ 301 w 395"/>
                  <a:gd name="T3" fmla="*/ 388 h 388"/>
                  <a:gd name="T4" fmla="*/ 268 w 395"/>
                  <a:gd name="T5" fmla="*/ 285 h 388"/>
                  <a:gd name="T6" fmla="*/ 125 w 395"/>
                  <a:gd name="T7" fmla="*/ 285 h 388"/>
                  <a:gd name="T8" fmla="*/ 92 w 395"/>
                  <a:gd name="T9" fmla="*/ 388 h 388"/>
                  <a:gd name="T10" fmla="*/ 0 w 395"/>
                  <a:gd name="T11" fmla="*/ 388 h 388"/>
                  <a:gd name="T12" fmla="*/ 142 w 395"/>
                  <a:gd name="T13" fmla="*/ 0 h 388"/>
                  <a:gd name="T14" fmla="*/ 256 w 395"/>
                  <a:gd name="T15" fmla="*/ 0 h 388"/>
                  <a:gd name="T16" fmla="*/ 395 w 395"/>
                  <a:gd name="T17" fmla="*/ 388 h 388"/>
                  <a:gd name="T18" fmla="*/ 246 w 395"/>
                  <a:gd name="T19" fmla="*/ 224 h 388"/>
                  <a:gd name="T20" fmla="*/ 198 w 395"/>
                  <a:gd name="T21" fmla="*/ 77 h 388"/>
                  <a:gd name="T22" fmla="*/ 195 w 395"/>
                  <a:gd name="T23" fmla="*/ 77 h 388"/>
                  <a:gd name="T24" fmla="*/ 147 w 395"/>
                  <a:gd name="T25" fmla="*/ 224 h 388"/>
                  <a:gd name="T26" fmla="*/ 246 w 395"/>
                  <a:gd name="T27" fmla="*/ 224 h 3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95" h="388">
                    <a:moveTo>
                      <a:pt x="395" y="388"/>
                    </a:moveTo>
                    <a:lnTo>
                      <a:pt x="301" y="388"/>
                    </a:lnTo>
                    <a:lnTo>
                      <a:pt x="268" y="285"/>
                    </a:lnTo>
                    <a:lnTo>
                      <a:pt x="125" y="285"/>
                    </a:lnTo>
                    <a:lnTo>
                      <a:pt x="92" y="388"/>
                    </a:lnTo>
                    <a:lnTo>
                      <a:pt x="0" y="388"/>
                    </a:lnTo>
                    <a:lnTo>
                      <a:pt x="142" y="0"/>
                    </a:lnTo>
                    <a:lnTo>
                      <a:pt x="256" y="0"/>
                    </a:lnTo>
                    <a:lnTo>
                      <a:pt x="395" y="388"/>
                    </a:lnTo>
                    <a:close/>
                    <a:moveTo>
                      <a:pt x="246" y="224"/>
                    </a:moveTo>
                    <a:lnTo>
                      <a:pt x="198" y="77"/>
                    </a:lnTo>
                    <a:lnTo>
                      <a:pt x="195" y="77"/>
                    </a:lnTo>
                    <a:lnTo>
                      <a:pt x="147" y="224"/>
                    </a:lnTo>
                    <a:lnTo>
                      <a:pt x="246" y="224"/>
                    </a:ln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69" name="Freeform 14"/>
              <p:cNvSpPr>
                <a:spLocks/>
              </p:cNvSpPr>
              <p:nvPr userDrawn="1"/>
            </p:nvSpPr>
            <p:spPr bwMode="auto">
              <a:xfrm>
                <a:off x="2349541" y="326116"/>
                <a:ext cx="394889" cy="497359"/>
              </a:xfrm>
              <a:custGeom>
                <a:avLst/>
                <a:gdLst>
                  <a:gd name="T0" fmla="*/ 131 w 131"/>
                  <a:gd name="T1" fmla="*/ 106 h 165"/>
                  <a:gd name="T2" fmla="*/ 131 w 131"/>
                  <a:gd name="T3" fmla="*/ 117 h 165"/>
                  <a:gd name="T4" fmla="*/ 126 w 131"/>
                  <a:gd name="T5" fmla="*/ 141 h 165"/>
                  <a:gd name="T6" fmla="*/ 111 w 131"/>
                  <a:gd name="T7" fmla="*/ 156 h 165"/>
                  <a:gd name="T8" fmla="*/ 88 w 131"/>
                  <a:gd name="T9" fmla="*/ 163 h 165"/>
                  <a:gd name="T10" fmla="*/ 60 w 131"/>
                  <a:gd name="T11" fmla="*/ 165 h 165"/>
                  <a:gd name="T12" fmla="*/ 3 w 131"/>
                  <a:gd name="T13" fmla="*/ 161 h 165"/>
                  <a:gd name="T14" fmla="*/ 3 w 131"/>
                  <a:gd name="T15" fmla="*/ 131 h 165"/>
                  <a:gd name="T16" fmla="*/ 60 w 131"/>
                  <a:gd name="T17" fmla="*/ 138 h 165"/>
                  <a:gd name="T18" fmla="*/ 92 w 131"/>
                  <a:gd name="T19" fmla="*/ 121 h 165"/>
                  <a:gd name="T20" fmla="*/ 92 w 131"/>
                  <a:gd name="T21" fmla="*/ 111 h 165"/>
                  <a:gd name="T22" fmla="*/ 88 w 131"/>
                  <a:gd name="T23" fmla="*/ 99 h 165"/>
                  <a:gd name="T24" fmla="*/ 71 w 131"/>
                  <a:gd name="T25" fmla="*/ 94 h 165"/>
                  <a:gd name="T26" fmla="*/ 53 w 131"/>
                  <a:gd name="T27" fmla="*/ 94 h 165"/>
                  <a:gd name="T28" fmla="*/ 0 w 131"/>
                  <a:gd name="T29" fmla="*/ 53 h 165"/>
                  <a:gd name="T30" fmla="*/ 0 w 131"/>
                  <a:gd name="T31" fmla="*/ 41 h 165"/>
                  <a:gd name="T32" fmla="*/ 17 w 131"/>
                  <a:gd name="T33" fmla="*/ 10 h 165"/>
                  <a:gd name="T34" fmla="*/ 73 w 131"/>
                  <a:gd name="T35" fmla="*/ 0 h 165"/>
                  <a:gd name="T36" fmla="*/ 123 w 131"/>
                  <a:gd name="T37" fmla="*/ 3 h 165"/>
                  <a:gd name="T38" fmla="*/ 123 w 131"/>
                  <a:gd name="T39" fmla="*/ 32 h 165"/>
                  <a:gd name="T40" fmla="*/ 72 w 131"/>
                  <a:gd name="T41" fmla="*/ 27 h 165"/>
                  <a:gd name="T42" fmla="*/ 46 w 131"/>
                  <a:gd name="T43" fmla="*/ 31 h 165"/>
                  <a:gd name="T44" fmla="*/ 38 w 131"/>
                  <a:gd name="T45" fmla="*/ 41 h 165"/>
                  <a:gd name="T46" fmla="*/ 38 w 131"/>
                  <a:gd name="T47" fmla="*/ 53 h 165"/>
                  <a:gd name="T48" fmla="*/ 60 w 131"/>
                  <a:gd name="T49" fmla="*/ 65 h 165"/>
                  <a:gd name="T50" fmla="*/ 79 w 131"/>
                  <a:gd name="T51" fmla="*/ 65 h 165"/>
                  <a:gd name="T52" fmla="*/ 119 w 131"/>
                  <a:gd name="T53" fmla="*/ 76 h 165"/>
                  <a:gd name="T54" fmla="*/ 131 w 131"/>
                  <a:gd name="T55" fmla="*/ 106 h 1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31" h="165">
                    <a:moveTo>
                      <a:pt x="131" y="106"/>
                    </a:moveTo>
                    <a:cubicBezTo>
                      <a:pt x="131" y="117"/>
                      <a:pt x="131" y="117"/>
                      <a:pt x="131" y="117"/>
                    </a:cubicBezTo>
                    <a:cubicBezTo>
                      <a:pt x="131" y="127"/>
                      <a:pt x="129" y="135"/>
                      <a:pt x="126" y="141"/>
                    </a:cubicBezTo>
                    <a:cubicBezTo>
                      <a:pt x="122" y="148"/>
                      <a:pt x="117" y="153"/>
                      <a:pt x="111" y="156"/>
                    </a:cubicBezTo>
                    <a:cubicBezTo>
                      <a:pt x="104" y="159"/>
                      <a:pt x="96" y="162"/>
                      <a:pt x="88" y="163"/>
                    </a:cubicBezTo>
                    <a:cubicBezTo>
                      <a:pt x="80" y="164"/>
                      <a:pt x="71" y="165"/>
                      <a:pt x="60" y="165"/>
                    </a:cubicBezTo>
                    <a:cubicBezTo>
                      <a:pt x="45" y="165"/>
                      <a:pt x="26" y="164"/>
                      <a:pt x="3" y="161"/>
                    </a:cubicBezTo>
                    <a:cubicBezTo>
                      <a:pt x="3" y="131"/>
                      <a:pt x="3" y="131"/>
                      <a:pt x="3" y="131"/>
                    </a:cubicBezTo>
                    <a:cubicBezTo>
                      <a:pt x="30" y="136"/>
                      <a:pt x="49" y="138"/>
                      <a:pt x="60" y="138"/>
                    </a:cubicBezTo>
                    <a:cubicBezTo>
                      <a:pt x="82" y="138"/>
                      <a:pt x="92" y="132"/>
                      <a:pt x="92" y="121"/>
                    </a:cubicBezTo>
                    <a:cubicBezTo>
                      <a:pt x="92" y="111"/>
                      <a:pt x="92" y="111"/>
                      <a:pt x="92" y="111"/>
                    </a:cubicBezTo>
                    <a:cubicBezTo>
                      <a:pt x="92" y="106"/>
                      <a:pt x="91" y="102"/>
                      <a:pt x="88" y="99"/>
                    </a:cubicBezTo>
                    <a:cubicBezTo>
                      <a:pt x="85" y="96"/>
                      <a:pt x="80" y="94"/>
                      <a:pt x="71" y="94"/>
                    </a:cubicBezTo>
                    <a:cubicBezTo>
                      <a:pt x="53" y="94"/>
                      <a:pt x="53" y="94"/>
                      <a:pt x="53" y="94"/>
                    </a:cubicBezTo>
                    <a:cubicBezTo>
                      <a:pt x="17" y="94"/>
                      <a:pt x="0" y="81"/>
                      <a:pt x="0" y="53"/>
                    </a:cubicBezTo>
                    <a:cubicBezTo>
                      <a:pt x="0" y="41"/>
                      <a:pt x="0" y="41"/>
                      <a:pt x="0" y="41"/>
                    </a:cubicBezTo>
                    <a:cubicBezTo>
                      <a:pt x="0" y="27"/>
                      <a:pt x="6" y="17"/>
                      <a:pt x="17" y="10"/>
                    </a:cubicBezTo>
                    <a:cubicBezTo>
                      <a:pt x="29" y="3"/>
                      <a:pt x="47" y="0"/>
                      <a:pt x="73" y="0"/>
                    </a:cubicBezTo>
                    <a:cubicBezTo>
                      <a:pt x="85" y="0"/>
                      <a:pt x="102" y="1"/>
                      <a:pt x="123" y="3"/>
                    </a:cubicBezTo>
                    <a:cubicBezTo>
                      <a:pt x="123" y="32"/>
                      <a:pt x="123" y="32"/>
                      <a:pt x="123" y="32"/>
                    </a:cubicBezTo>
                    <a:cubicBezTo>
                      <a:pt x="98" y="29"/>
                      <a:pt x="81" y="27"/>
                      <a:pt x="72" y="27"/>
                    </a:cubicBezTo>
                    <a:cubicBezTo>
                      <a:pt x="59" y="27"/>
                      <a:pt x="50" y="28"/>
                      <a:pt x="46" y="31"/>
                    </a:cubicBezTo>
                    <a:cubicBezTo>
                      <a:pt x="41" y="33"/>
                      <a:pt x="38" y="36"/>
                      <a:pt x="38" y="41"/>
                    </a:cubicBezTo>
                    <a:cubicBezTo>
                      <a:pt x="38" y="53"/>
                      <a:pt x="38" y="53"/>
                      <a:pt x="38" y="53"/>
                    </a:cubicBezTo>
                    <a:cubicBezTo>
                      <a:pt x="38" y="61"/>
                      <a:pt x="45" y="65"/>
                      <a:pt x="60" y="65"/>
                    </a:cubicBezTo>
                    <a:cubicBezTo>
                      <a:pt x="79" y="65"/>
                      <a:pt x="79" y="65"/>
                      <a:pt x="79" y="65"/>
                    </a:cubicBezTo>
                    <a:cubicBezTo>
                      <a:pt x="98" y="65"/>
                      <a:pt x="111" y="69"/>
                      <a:pt x="119" y="76"/>
                    </a:cubicBezTo>
                    <a:cubicBezTo>
                      <a:pt x="127" y="83"/>
                      <a:pt x="131" y="93"/>
                      <a:pt x="131" y="106"/>
                    </a:cubicBez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70" name="Rectangle 15"/>
              <p:cNvSpPr>
                <a:spLocks noChangeArrowheads="1"/>
              </p:cNvSpPr>
              <p:nvPr userDrawn="1"/>
            </p:nvSpPr>
            <p:spPr bwMode="auto">
              <a:xfrm>
                <a:off x="2854100" y="332365"/>
                <a:ext cx="114968" cy="484863"/>
              </a:xfrm>
              <a:prstGeom prst="rect">
                <a:avLst/>
              </a:pr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71" name="Freeform 16"/>
              <p:cNvSpPr>
                <a:spLocks noEditPoints="1"/>
              </p:cNvSpPr>
              <p:nvPr userDrawn="1"/>
            </p:nvSpPr>
            <p:spPr bwMode="auto">
              <a:xfrm>
                <a:off x="3049957" y="332365"/>
                <a:ext cx="493611" cy="484863"/>
              </a:xfrm>
              <a:custGeom>
                <a:avLst/>
                <a:gdLst>
                  <a:gd name="T0" fmla="*/ 395 w 395"/>
                  <a:gd name="T1" fmla="*/ 388 h 388"/>
                  <a:gd name="T2" fmla="*/ 301 w 395"/>
                  <a:gd name="T3" fmla="*/ 388 h 388"/>
                  <a:gd name="T4" fmla="*/ 268 w 395"/>
                  <a:gd name="T5" fmla="*/ 285 h 388"/>
                  <a:gd name="T6" fmla="*/ 125 w 395"/>
                  <a:gd name="T7" fmla="*/ 285 h 388"/>
                  <a:gd name="T8" fmla="*/ 92 w 395"/>
                  <a:gd name="T9" fmla="*/ 388 h 388"/>
                  <a:gd name="T10" fmla="*/ 0 w 395"/>
                  <a:gd name="T11" fmla="*/ 388 h 388"/>
                  <a:gd name="T12" fmla="*/ 142 w 395"/>
                  <a:gd name="T13" fmla="*/ 0 h 388"/>
                  <a:gd name="T14" fmla="*/ 256 w 395"/>
                  <a:gd name="T15" fmla="*/ 0 h 388"/>
                  <a:gd name="T16" fmla="*/ 395 w 395"/>
                  <a:gd name="T17" fmla="*/ 388 h 388"/>
                  <a:gd name="T18" fmla="*/ 246 w 395"/>
                  <a:gd name="T19" fmla="*/ 224 h 388"/>
                  <a:gd name="T20" fmla="*/ 198 w 395"/>
                  <a:gd name="T21" fmla="*/ 77 h 388"/>
                  <a:gd name="T22" fmla="*/ 195 w 395"/>
                  <a:gd name="T23" fmla="*/ 77 h 388"/>
                  <a:gd name="T24" fmla="*/ 147 w 395"/>
                  <a:gd name="T25" fmla="*/ 224 h 388"/>
                  <a:gd name="T26" fmla="*/ 246 w 395"/>
                  <a:gd name="T27" fmla="*/ 224 h 3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95" h="388">
                    <a:moveTo>
                      <a:pt x="395" y="388"/>
                    </a:moveTo>
                    <a:lnTo>
                      <a:pt x="301" y="388"/>
                    </a:lnTo>
                    <a:lnTo>
                      <a:pt x="268" y="285"/>
                    </a:lnTo>
                    <a:lnTo>
                      <a:pt x="125" y="285"/>
                    </a:lnTo>
                    <a:lnTo>
                      <a:pt x="92" y="388"/>
                    </a:lnTo>
                    <a:lnTo>
                      <a:pt x="0" y="388"/>
                    </a:lnTo>
                    <a:lnTo>
                      <a:pt x="142" y="0"/>
                    </a:lnTo>
                    <a:lnTo>
                      <a:pt x="256" y="0"/>
                    </a:lnTo>
                    <a:lnTo>
                      <a:pt x="395" y="388"/>
                    </a:lnTo>
                    <a:close/>
                    <a:moveTo>
                      <a:pt x="246" y="224"/>
                    </a:moveTo>
                    <a:lnTo>
                      <a:pt x="198" y="77"/>
                    </a:lnTo>
                    <a:lnTo>
                      <a:pt x="195" y="77"/>
                    </a:lnTo>
                    <a:lnTo>
                      <a:pt x="147" y="224"/>
                    </a:lnTo>
                    <a:lnTo>
                      <a:pt x="246" y="224"/>
                    </a:ln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72" name="Freeform 17"/>
              <p:cNvSpPr>
                <a:spLocks/>
              </p:cNvSpPr>
              <p:nvPr userDrawn="1"/>
            </p:nvSpPr>
            <p:spPr bwMode="auto">
              <a:xfrm>
                <a:off x="3620180" y="332365"/>
                <a:ext cx="454872" cy="484863"/>
              </a:xfrm>
              <a:custGeom>
                <a:avLst/>
                <a:gdLst>
                  <a:gd name="T0" fmla="*/ 364 w 364"/>
                  <a:gd name="T1" fmla="*/ 388 h 388"/>
                  <a:gd name="T2" fmla="*/ 270 w 364"/>
                  <a:gd name="T3" fmla="*/ 388 h 388"/>
                  <a:gd name="T4" fmla="*/ 82 w 364"/>
                  <a:gd name="T5" fmla="*/ 121 h 388"/>
                  <a:gd name="T6" fmla="*/ 82 w 364"/>
                  <a:gd name="T7" fmla="*/ 388 h 388"/>
                  <a:gd name="T8" fmla="*/ 0 w 364"/>
                  <a:gd name="T9" fmla="*/ 388 h 388"/>
                  <a:gd name="T10" fmla="*/ 0 w 364"/>
                  <a:gd name="T11" fmla="*/ 0 h 388"/>
                  <a:gd name="T12" fmla="*/ 94 w 364"/>
                  <a:gd name="T13" fmla="*/ 0 h 388"/>
                  <a:gd name="T14" fmla="*/ 279 w 364"/>
                  <a:gd name="T15" fmla="*/ 265 h 388"/>
                  <a:gd name="T16" fmla="*/ 279 w 364"/>
                  <a:gd name="T17" fmla="*/ 0 h 388"/>
                  <a:gd name="T18" fmla="*/ 364 w 364"/>
                  <a:gd name="T19" fmla="*/ 0 h 388"/>
                  <a:gd name="T20" fmla="*/ 364 w 364"/>
                  <a:gd name="T21" fmla="*/ 388 h 3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64" h="388">
                    <a:moveTo>
                      <a:pt x="364" y="388"/>
                    </a:moveTo>
                    <a:lnTo>
                      <a:pt x="270" y="388"/>
                    </a:lnTo>
                    <a:lnTo>
                      <a:pt x="82" y="121"/>
                    </a:lnTo>
                    <a:lnTo>
                      <a:pt x="82" y="388"/>
                    </a:lnTo>
                    <a:lnTo>
                      <a:pt x="0" y="388"/>
                    </a:lnTo>
                    <a:lnTo>
                      <a:pt x="0" y="0"/>
                    </a:lnTo>
                    <a:lnTo>
                      <a:pt x="94" y="0"/>
                    </a:lnTo>
                    <a:lnTo>
                      <a:pt x="279" y="265"/>
                    </a:lnTo>
                    <a:lnTo>
                      <a:pt x="279" y="0"/>
                    </a:lnTo>
                    <a:lnTo>
                      <a:pt x="364" y="0"/>
                    </a:lnTo>
                    <a:lnTo>
                      <a:pt x="364" y="388"/>
                    </a:ln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ctr"/>
                <a:endParaRPr lang="en-US">
                  <a:solidFill>
                    <a:schemeClr val="accent1"/>
                  </a:solidFill>
                </a:endParaRPr>
              </a:p>
            </p:txBody>
          </p:sp>
        </p:grpSp>
      </p:grpSp>
      <p:sp>
        <p:nvSpPr>
          <p:cNvPr id="44" name="Rectangle 43">
            <a:extLst>
              <a:ext uri="{FF2B5EF4-FFF2-40B4-BE49-F238E27FC236}">
                <a16:creationId xmlns:a16="http://schemas.microsoft.com/office/drawing/2014/main" xmlns="" id="{7BF148AC-0540-4140-826E-D8A069924931}"/>
              </a:ext>
            </a:extLst>
          </p:cNvPr>
          <p:cNvSpPr/>
          <p:nvPr userDrawn="1"/>
        </p:nvSpPr>
        <p:spPr>
          <a:xfrm>
            <a:off x="7172961" y="0"/>
            <a:ext cx="5019040" cy="6858000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48000"/>
                </a:srgbClr>
              </a:gs>
              <a:gs pos="50000">
                <a:srgbClr val="000000">
                  <a:alpha val="0"/>
                </a:srgbClr>
              </a:gs>
            </a:gsLst>
            <a:lin ang="8100000" scaled="1"/>
            <a:tileRect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pic>
        <p:nvPicPr>
          <p:cNvPr id="87" name="Picture 86"/>
          <p:cNvPicPr>
            <a:picLocks noChangeAspect="1"/>
          </p:cNvPicPr>
          <p:nvPr userDrawn="1"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3455" b="21818"/>
          <a:stretch/>
        </p:blipFill>
        <p:spPr>
          <a:xfrm>
            <a:off x="10439402" y="240387"/>
            <a:ext cx="1530890" cy="1041871"/>
          </a:xfrm>
          <a:prstGeom prst="rect">
            <a:avLst/>
          </a:prstGeom>
        </p:spPr>
      </p:pic>
      <p:grpSp>
        <p:nvGrpSpPr>
          <p:cNvPr id="45" name="Group 44">
            <a:extLst>
              <a:ext uri="{FF2B5EF4-FFF2-40B4-BE49-F238E27FC236}">
                <a16:creationId xmlns:a16="http://schemas.microsoft.com/office/drawing/2014/main" xmlns="" id="{821E6D0C-E0F7-4B7E-AD91-5196AA0965F0}"/>
              </a:ext>
            </a:extLst>
          </p:cNvPr>
          <p:cNvGrpSpPr/>
          <p:nvPr userDrawn="1"/>
        </p:nvGrpSpPr>
        <p:grpSpPr>
          <a:xfrm>
            <a:off x="4331846" y="-1"/>
            <a:ext cx="2736445" cy="6856917"/>
            <a:chOff x="-3717926" y="327025"/>
            <a:chExt cx="2473326" cy="6197600"/>
          </a:xfrm>
        </p:grpSpPr>
        <p:sp>
          <p:nvSpPr>
            <p:cNvPr id="46" name="Freeform 87">
              <a:extLst>
                <a:ext uri="{FF2B5EF4-FFF2-40B4-BE49-F238E27FC236}">
                  <a16:creationId xmlns:a16="http://schemas.microsoft.com/office/drawing/2014/main" xmlns="" id="{632CCA2A-EBAF-44BB-A7BA-CA3CE4416F4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3430588" y="327025"/>
              <a:ext cx="1905001" cy="6197600"/>
            </a:xfrm>
            <a:custGeom>
              <a:avLst/>
              <a:gdLst>
                <a:gd name="T0" fmla="*/ 503 w 503"/>
                <a:gd name="T1" fmla="*/ 1644 h 1644"/>
                <a:gd name="T2" fmla="*/ 486 w 503"/>
                <a:gd name="T3" fmla="*/ 0 h 16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03" h="1644">
                  <a:moveTo>
                    <a:pt x="503" y="1644"/>
                  </a:moveTo>
                  <a:cubicBezTo>
                    <a:pt x="0" y="1088"/>
                    <a:pt x="382" y="212"/>
                    <a:pt x="486" y="0"/>
                  </a:cubicBezTo>
                </a:path>
              </a:pathLst>
            </a:custGeom>
            <a:noFill/>
            <a:ln w="15875" cap="rnd">
              <a:solidFill>
                <a:srgbClr val="5A656A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88">
              <a:extLst>
                <a:ext uri="{FF2B5EF4-FFF2-40B4-BE49-F238E27FC236}">
                  <a16:creationId xmlns:a16="http://schemas.microsoft.com/office/drawing/2014/main" xmlns="" id="{C6A5B35F-C721-406C-8B76-04524C0BD2C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3532188" y="327025"/>
              <a:ext cx="2074863" cy="6197600"/>
            </a:xfrm>
            <a:custGeom>
              <a:avLst/>
              <a:gdLst>
                <a:gd name="T0" fmla="*/ 548 w 548"/>
                <a:gd name="T1" fmla="*/ 1644 h 1644"/>
                <a:gd name="T2" fmla="*/ 430 w 548"/>
                <a:gd name="T3" fmla="*/ 0 h 16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48" h="1644">
                  <a:moveTo>
                    <a:pt x="548" y="1644"/>
                  </a:moveTo>
                  <a:cubicBezTo>
                    <a:pt x="0" y="1128"/>
                    <a:pt x="324" y="247"/>
                    <a:pt x="430" y="0"/>
                  </a:cubicBezTo>
                </a:path>
              </a:pathLst>
            </a:custGeom>
            <a:noFill/>
            <a:ln w="15875" cap="rnd">
              <a:solidFill>
                <a:srgbClr val="5A656A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89">
              <a:extLst>
                <a:ext uri="{FF2B5EF4-FFF2-40B4-BE49-F238E27FC236}">
                  <a16:creationId xmlns:a16="http://schemas.microsoft.com/office/drawing/2014/main" xmlns="" id="{2C89EF69-27F0-4118-AD8B-9353B7E36E2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3627438" y="327025"/>
              <a:ext cx="2254251" cy="6197600"/>
            </a:xfrm>
            <a:custGeom>
              <a:avLst/>
              <a:gdLst>
                <a:gd name="T0" fmla="*/ 595 w 595"/>
                <a:gd name="T1" fmla="*/ 1644 h 1644"/>
                <a:gd name="T2" fmla="*/ 372 w 595"/>
                <a:gd name="T3" fmla="*/ 0 h 16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95" h="1644">
                  <a:moveTo>
                    <a:pt x="595" y="1644"/>
                  </a:moveTo>
                  <a:cubicBezTo>
                    <a:pt x="0" y="1169"/>
                    <a:pt x="268" y="279"/>
                    <a:pt x="372" y="0"/>
                  </a:cubicBezTo>
                </a:path>
              </a:pathLst>
            </a:custGeom>
            <a:noFill/>
            <a:ln w="15875" cap="rnd">
              <a:solidFill>
                <a:srgbClr val="F99D2E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90">
              <a:extLst>
                <a:ext uri="{FF2B5EF4-FFF2-40B4-BE49-F238E27FC236}">
                  <a16:creationId xmlns:a16="http://schemas.microsoft.com/office/drawing/2014/main" xmlns="" id="{3A98A419-73B4-4548-97B3-E19118E869B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3717926" y="327025"/>
              <a:ext cx="2473326" cy="6197600"/>
            </a:xfrm>
            <a:custGeom>
              <a:avLst/>
              <a:gdLst>
                <a:gd name="T0" fmla="*/ 653 w 653"/>
                <a:gd name="T1" fmla="*/ 1644 h 1644"/>
                <a:gd name="T2" fmla="*/ 317 w 653"/>
                <a:gd name="T3" fmla="*/ 0 h 16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53" h="1644">
                  <a:moveTo>
                    <a:pt x="653" y="1644"/>
                  </a:moveTo>
                  <a:cubicBezTo>
                    <a:pt x="0" y="1212"/>
                    <a:pt x="219" y="307"/>
                    <a:pt x="317" y="0"/>
                  </a:cubicBezTo>
                </a:path>
              </a:pathLst>
            </a:custGeom>
            <a:noFill/>
            <a:ln w="15875" cap="rnd">
              <a:solidFill>
                <a:srgbClr val="F99D2E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91">
              <a:extLst>
                <a:ext uri="{FF2B5EF4-FFF2-40B4-BE49-F238E27FC236}">
                  <a16:creationId xmlns:a16="http://schemas.microsoft.com/office/drawing/2014/main" xmlns="" id="{CA52F18D-678E-4C63-A950-69F3576EFFF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3335338" y="327025"/>
              <a:ext cx="2068513" cy="6197600"/>
            </a:xfrm>
            <a:custGeom>
              <a:avLst/>
              <a:gdLst>
                <a:gd name="T0" fmla="*/ 465 w 546"/>
                <a:gd name="T1" fmla="*/ 1644 h 1644"/>
                <a:gd name="T2" fmla="*/ 546 w 546"/>
                <a:gd name="T3" fmla="*/ 0 h 16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46" h="1644">
                  <a:moveTo>
                    <a:pt x="465" y="1644"/>
                  </a:moveTo>
                  <a:cubicBezTo>
                    <a:pt x="0" y="1046"/>
                    <a:pt x="454" y="166"/>
                    <a:pt x="546" y="0"/>
                  </a:cubicBezTo>
                </a:path>
              </a:pathLst>
            </a:custGeom>
            <a:noFill/>
            <a:ln w="15875" cap="rnd">
              <a:solidFill>
                <a:srgbClr val="5A656A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324798790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1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10657385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2952" name="Слайд think-cell" r:id="rId4" imgW="594" imgH="595" progId="TCLayout.ActiveDocument.1">
                  <p:embed/>
                </p:oleObj>
              </mc:Choice>
              <mc:Fallback>
                <p:oleObj name="Слайд think-cell" r:id="rId4" imgW="594" imgH="595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5245894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</p:pic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314325" y="5243512"/>
            <a:ext cx="11557000" cy="161448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291586" indent="0">
              <a:buNone/>
              <a:defRPr sz="2400">
                <a:solidFill>
                  <a:schemeClr val="bg1"/>
                </a:solidFill>
              </a:defRPr>
            </a:lvl2pPr>
            <a:lvl3pPr marL="583171" indent="0">
              <a:buNone/>
              <a:defRPr sz="2400">
                <a:solidFill>
                  <a:schemeClr val="bg1"/>
                </a:solidFill>
              </a:defRPr>
            </a:lvl3pPr>
            <a:lvl4pPr marL="874756" indent="0">
              <a:buNone/>
              <a:defRPr sz="2400">
                <a:solidFill>
                  <a:schemeClr val="bg1"/>
                </a:solidFill>
              </a:defRPr>
            </a:lvl4pPr>
            <a:lvl5pPr marL="1166341" indent="0">
              <a:buNone/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insert text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12192000" cy="5243513"/>
          </a:xfrm>
          <a:prstGeom prst="rect">
            <a:avLst/>
          </a:prstGeom>
          <a:gradFill flip="none" rotWithShape="1">
            <a:gsLst>
              <a:gs pos="100000">
                <a:schemeClr val="bg1">
                  <a:alpha val="0"/>
                </a:schemeClr>
              </a:gs>
              <a:gs pos="0">
                <a:srgbClr val="000000">
                  <a:alpha val="70000"/>
                </a:srgbClr>
              </a:gs>
              <a:gs pos="47000">
                <a:srgbClr val="000000">
                  <a:alpha val="0"/>
                </a:srgbClr>
              </a:gs>
            </a:gsLst>
            <a:lin ang="81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53330" y="285086"/>
            <a:ext cx="1206090" cy="952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74766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2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58298110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3977" name="Слайд think-cell" r:id="rId4" imgW="594" imgH="595" progId="TCLayout.ActiveDocument.1">
                  <p:embed/>
                </p:oleObj>
              </mc:Choice>
              <mc:Fallback>
                <p:oleObj name="Слайд think-cell" r:id="rId4" imgW="594" imgH="595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5243966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0" y="0"/>
            <a:ext cx="12192000" cy="5243513"/>
          </a:xfrm>
          <a:prstGeom prst="rect">
            <a:avLst/>
          </a:prstGeom>
          <a:gradFill flip="none" rotWithShape="1">
            <a:gsLst>
              <a:gs pos="100000">
                <a:schemeClr val="bg1">
                  <a:alpha val="0"/>
                </a:schemeClr>
              </a:gs>
              <a:gs pos="0">
                <a:srgbClr val="000000">
                  <a:alpha val="70000"/>
                </a:srgbClr>
              </a:gs>
              <a:gs pos="47000">
                <a:srgbClr val="000000">
                  <a:alpha val="0"/>
                </a:srgbClr>
              </a:gs>
            </a:gsLst>
            <a:lin ang="81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314325" y="5243512"/>
            <a:ext cx="11557000" cy="161448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291586" indent="0">
              <a:buNone/>
              <a:defRPr sz="2400">
                <a:solidFill>
                  <a:schemeClr val="bg1"/>
                </a:solidFill>
              </a:defRPr>
            </a:lvl2pPr>
            <a:lvl3pPr marL="583171" indent="0">
              <a:buNone/>
              <a:defRPr sz="2400">
                <a:solidFill>
                  <a:schemeClr val="bg1"/>
                </a:solidFill>
              </a:defRPr>
            </a:lvl3pPr>
            <a:lvl4pPr marL="874756" indent="0">
              <a:buNone/>
              <a:defRPr sz="2400">
                <a:solidFill>
                  <a:schemeClr val="bg1"/>
                </a:solidFill>
              </a:defRPr>
            </a:lvl4pPr>
            <a:lvl5pPr marL="1166341" indent="0">
              <a:buNone/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insert text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53330" y="285086"/>
            <a:ext cx="1206090" cy="952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04684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3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79868968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00" name="Слайд think-cell" r:id="rId4" imgW="594" imgH="595" progId="TCLayout.ActiveDocument.1">
                  <p:embed/>
                </p:oleObj>
              </mc:Choice>
              <mc:Fallback>
                <p:oleObj name="Слайд think-cell" r:id="rId4" imgW="594" imgH="595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1" cy="5245100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0" y="0"/>
            <a:ext cx="12192000" cy="5243513"/>
          </a:xfrm>
          <a:prstGeom prst="rect">
            <a:avLst/>
          </a:prstGeom>
          <a:gradFill flip="none" rotWithShape="1">
            <a:gsLst>
              <a:gs pos="100000">
                <a:schemeClr val="bg1">
                  <a:alpha val="0"/>
                </a:schemeClr>
              </a:gs>
              <a:gs pos="0">
                <a:srgbClr val="000000">
                  <a:alpha val="70000"/>
                </a:srgbClr>
              </a:gs>
              <a:gs pos="47000">
                <a:srgbClr val="000000">
                  <a:alpha val="0"/>
                </a:srgbClr>
              </a:gs>
            </a:gsLst>
            <a:lin ang="81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314325" y="5243512"/>
            <a:ext cx="11557000" cy="161448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291586" indent="0">
              <a:buNone/>
              <a:defRPr sz="2400">
                <a:solidFill>
                  <a:schemeClr val="bg1"/>
                </a:solidFill>
              </a:defRPr>
            </a:lvl2pPr>
            <a:lvl3pPr marL="583171" indent="0">
              <a:buNone/>
              <a:defRPr sz="2400">
                <a:solidFill>
                  <a:schemeClr val="bg1"/>
                </a:solidFill>
              </a:defRPr>
            </a:lvl3pPr>
            <a:lvl4pPr marL="874756" indent="0">
              <a:buNone/>
              <a:defRPr sz="2400">
                <a:solidFill>
                  <a:schemeClr val="bg1"/>
                </a:solidFill>
              </a:defRPr>
            </a:lvl4pPr>
            <a:lvl5pPr marL="1166341" indent="0">
              <a:buNone/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insert text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53330" y="285086"/>
            <a:ext cx="1206090" cy="952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980490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33819467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024" name="Слайд think-cell" r:id="rId4" imgW="594" imgH="595" progId="TCLayout.ActiveDocument.1">
                  <p:embed/>
                </p:oleObj>
              </mc:Choice>
              <mc:Fallback>
                <p:oleObj name="Слайд think-cell" r:id="rId4" imgW="594" imgH="595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12192000" cy="5245100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0" y="0"/>
            <a:ext cx="12192000" cy="5243513"/>
          </a:xfrm>
          <a:prstGeom prst="rect">
            <a:avLst/>
          </a:prstGeom>
          <a:gradFill flip="none" rotWithShape="1">
            <a:gsLst>
              <a:gs pos="100000">
                <a:schemeClr val="bg1">
                  <a:alpha val="0"/>
                </a:schemeClr>
              </a:gs>
              <a:gs pos="0">
                <a:srgbClr val="000000">
                  <a:alpha val="70000"/>
                </a:srgbClr>
              </a:gs>
              <a:gs pos="47000">
                <a:srgbClr val="000000">
                  <a:alpha val="0"/>
                </a:srgbClr>
              </a:gs>
            </a:gsLst>
            <a:lin ang="81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314325" y="5243512"/>
            <a:ext cx="11557000" cy="161448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291586" indent="0">
              <a:buNone/>
              <a:defRPr sz="2400">
                <a:solidFill>
                  <a:schemeClr val="bg1"/>
                </a:solidFill>
              </a:defRPr>
            </a:lvl2pPr>
            <a:lvl3pPr marL="583171" indent="0">
              <a:buNone/>
              <a:defRPr sz="2400">
                <a:solidFill>
                  <a:schemeClr val="bg1"/>
                </a:solidFill>
              </a:defRPr>
            </a:lvl3pPr>
            <a:lvl4pPr marL="874756" indent="0">
              <a:buNone/>
              <a:defRPr sz="2400">
                <a:solidFill>
                  <a:schemeClr val="bg1"/>
                </a:solidFill>
              </a:defRPr>
            </a:lvl4pPr>
            <a:lvl5pPr marL="1166341" indent="0">
              <a:buNone/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insert text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53330" y="285086"/>
            <a:ext cx="1206090" cy="952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006428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5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25909798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048" name="Слайд think-cell" r:id="rId4" imgW="594" imgH="595" progId="TCLayout.ActiveDocument.1">
                  <p:embed/>
                </p:oleObj>
              </mc:Choice>
              <mc:Fallback>
                <p:oleObj name="Слайд think-cell" r:id="rId4" imgW="594" imgH="595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12192000" cy="5245099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0" y="0"/>
            <a:ext cx="12192000" cy="5243513"/>
          </a:xfrm>
          <a:prstGeom prst="rect">
            <a:avLst/>
          </a:prstGeom>
          <a:gradFill flip="none" rotWithShape="1">
            <a:gsLst>
              <a:gs pos="100000">
                <a:schemeClr val="bg1">
                  <a:alpha val="0"/>
                </a:schemeClr>
              </a:gs>
              <a:gs pos="0">
                <a:srgbClr val="000000">
                  <a:alpha val="70000"/>
                </a:srgbClr>
              </a:gs>
              <a:gs pos="47000">
                <a:srgbClr val="000000">
                  <a:alpha val="0"/>
                </a:srgbClr>
              </a:gs>
            </a:gsLst>
            <a:lin ang="81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314325" y="5243512"/>
            <a:ext cx="11557000" cy="161448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291586" indent="0">
              <a:buNone/>
              <a:defRPr sz="2400">
                <a:solidFill>
                  <a:schemeClr val="bg1"/>
                </a:solidFill>
              </a:defRPr>
            </a:lvl2pPr>
            <a:lvl3pPr marL="583171" indent="0">
              <a:buNone/>
              <a:defRPr sz="2400">
                <a:solidFill>
                  <a:schemeClr val="bg1"/>
                </a:solidFill>
              </a:defRPr>
            </a:lvl3pPr>
            <a:lvl4pPr marL="874756" indent="0">
              <a:buNone/>
              <a:defRPr sz="2400">
                <a:solidFill>
                  <a:schemeClr val="bg1"/>
                </a:solidFill>
              </a:defRPr>
            </a:lvl4pPr>
            <a:lvl5pPr marL="1166341" indent="0">
              <a:buNone/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insert text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53330" y="285086"/>
            <a:ext cx="1206090" cy="952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213224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6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47566586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072" name="Слайд think-cell" r:id="rId4" imgW="594" imgH="595" progId="TCLayout.ActiveDocument.1">
                  <p:embed/>
                </p:oleObj>
              </mc:Choice>
              <mc:Fallback>
                <p:oleObj name="Слайд think-cell" r:id="rId4" imgW="594" imgH="595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5243513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0" y="0"/>
            <a:ext cx="12192000" cy="5243513"/>
          </a:xfrm>
          <a:prstGeom prst="rect">
            <a:avLst/>
          </a:prstGeom>
          <a:gradFill flip="none" rotWithShape="1">
            <a:gsLst>
              <a:gs pos="100000">
                <a:schemeClr val="bg1">
                  <a:alpha val="0"/>
                </a:schemeClr>
              </a:gs>
              <a:gs pos="0">
                <a:srgbClr val="000000">
                  <a:alpha val="70000"/>
                </a:srgbClr>
              </a:gs>
              <a:gs pos="47000">
                <a:srgbClr val="000000">
                  <a:alpha val="0"/>
                </a:srgbClr>
              </a:gs>
            </a:gsLst>
            <a:lin ang="81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314325" y="5243512"/>
            <a:ext cx="11557000" cy="161448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291586" indent="0">
              <a:buNone/>
              <a:defRPr sz="2400">
                <a:solidFill>
                  <a:schemeClr val="bg1"/>
                </a:solidFill>
              </a:defRPr>
            </a:lvl2pPr>
            <a:lvl3pPr marL="583171" indent="0">
              <a:buNone/>
              <a:defRPr sz="2400">
                <a:solidFill>
                  <a:schemeClr val="bg1"/>
                </a:solidFill>
              </a:defRPr>
            </a:lvl3pPr>
            <a:lvl4pPr marL="874756" indent="0">
              <a:buNone/>
              <a:defRPr sz="2400">
                <a:solidFill>
                  <a:schemeClr val="bg1"/>
                </a:solidFill>
              </a:defRPr>
            </a:lvl4pPr>
            <a:lvl5pPr marL="1166341" indent="0">
              <a:buNone/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insert text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53330" y="285086"/>
            <a:ext cx="1206090" cy="952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148607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87949550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11" name="Слайд think-cell" r:id="rId5" imgW="594" imgH="595" progId="TCLayout.ActiveDocument.1">
                  <p:embed/>
                </p:oleObj>
              </mc:Choice>
              <mc:Fallback>
                <p:oleObj name="Слайд think-cell" r:id="rId5" imgW="594" imgH="595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 eaLnBrk="1"/>
            <a:endParaRPr lang="en-US" sz="1800" b="0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898F256F-6194-490C-839E-F1645E028C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7499" y="0"/>
            <a:ext cx="10582275" cy="704850"/>
          </a:xfrm>
        </p:spPr>
        <p:txBody>
          <a:bodyPr/>
          <a:lstStyle>
            <a:lvl1pPr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add title</a:t>
            </a:r>
            <a:endParaRPr lang="ru-RU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317500" y="6438901"/>
            <a:ext cx="10584209" cy="292100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800">
                <a:solidFill>
                  <a:schemeClr val="tx1"/>
                </a:solidFill>
              </a:defRPr>
            </a:lvl1pPr>
            <a:lvl2pPr marL="291586" indent="0">
              <a:buNone/>
              <a:defRPr/>
            </a:lvl2pPr>
            <a:lvl3pPr marL="583171" indent="0">
              <a:buNone/>
              <a:defRPr/>
            </a:lvl3pPr>
            <a:lvl4pPr marL="874756" indent="0">
              <a:buNone/>
              <a:defRPr/>
            </a:lvl4pPr>
            <a:lvl5pPr marL="1166341" indent="0">
              <a:buNone/>
              <a:defRPr/>
            </a:lvl5pPr>
          </a:lstStyle>
          <a:p>
            <a:pPr lvl="0"/>
            <a:r>
              <a:rPr lang="en-US" dirty="0" smtClean="0"/>
              <a:t>Footnotes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2775298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00553598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239" name="Слайд think-cell" r:id="rId5" imgW="594" imgH="595" progId="TCLayout.ActiveDocument.1">
                  <p:embed/>
                </p:oleObj>
              </mc:Choice>
              <mc:Fallback>
                <p:oleObj name="Слайд think-cell" r:id="rId5" imgW="594" imgH="595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 eaLnBrk="1"/>
            <a:endParaRPr lang="en-US" sz="1800" b="0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898F256F-6194-490C-839E-F1645E028C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7499" y="0"/>
            <a:ext cx="10582275" cy="704850"/>
          </a:xfrm>
        </p:spPr>
        <p:txBody>
          <a:bodyPr/>
          <a:lstStyle>
            <a:lvl1pPr>
              <a:defRPr sz="1800"/>
            </a:lvl1pPr>
          </a:lstStyle>
          <a:p>
            <a:r>
              <a:rPr lang="en-US" dirty="0" smtClean="0"/>
              <a:t>Click to add title</a:t>
            </a:r>
            <a:endParaRPr lang="ru-RU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314325" y="1614488"/>
            <a:ext cx="11563350" cy="362902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300"/>
              </a:spcAft>
              <a:buNone/>
              <a:defRPr lang="en-US" sz="1600" b="0" dirty="0">
                <a:solidFill>
                  <a:schemeClr val="tx1"/>
                </a:solidFill>
              </a:defRPr>
            </a:lvl1pPr>
          </a:lstStyle>
          <a:p>
            <a:pPr marL="145792" lvl="0" indent="-145792">
              <a:lnSpc>
                <a:spcPct val="100000"/>
              </a:lnSpc>
              <a:spcBef>
                <a:spcPts val="0"/>
              </a:spcBef>
            </a:pPr>
            <a:r>
              <a:rPr lang="en-US" dirty="0" smtClean="0"/>
              <a:t>Click to insert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6685648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21" Type="http://schemas.openxmlformats.org/officeDocument/2006/relationships/vmlDrawing" Target="../drawings/vmlDrawing1.v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oleObject" Target="../embeddings/oleObject1.bin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ags" Target="../tags/tag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2"/>
            </p:custDataLst>
            <p:extLst>
              <p:ext uri="{D42A27DB-BD31-4B8C-83A1-F6EECF244321}">
                <p14:modId xmlns:p14="http://schemas.microsoft.com/office/powerpoint/2010/main" val="58189155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0" name="Слайд think-cell" r:id="rId24" imgW="594" imgH="595" progId="TCLayout.ActiveDocument.1">
                  <p:embed/>
                </p:oleObj>
              </mc:Choice>
              <mc:Fallback>
                <p:oleObj name="Слайд think-cell" r:id="rId24" imgW="594" imgH="59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96" name="Rectangle 4095" hidden="1"/>
          <p:cNvSpPr/>
          <p:nvPr userDrawn="1">
            <p:custDataLst>
              <p:tags r:id="rId2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 eaLnBrk="1"/>
            <a:endParaRPr lang="en-US" sz="1800" b="0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5" name="Заголовок 4">
            <a:extLst>
              <a:ext uri="{FF2B5EF4-FFF2-40B4-BE49-F238E27FC236}">
                <a16:creationId xmlns:a16="http://schemas.microsoft.com/office/drawing/2014/main" xmlns="" id="{36E636A3-9ECF-48A3-BE22-44F7F64B0EBD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317499" y="1"/>
            <a:ext cx="10582275" cy="706566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en-US" dirty="0" smtClean="0"/>
              <a:t>Click to add title</a:t>
            </a:r>
            <a:endParaRPr lang="ru-RU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11420943" y="6542300"/>
            <a:ext cx="456732" cy="226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algn="r">
              <a:defRPr sz="1000">
                <a:solidFill>
                  <a:schemeClr val="accent3">
                    <a:lumMod val="60000"/>
                    <a:lumOff val="40000"/>
                  </a:schemeClr>
                </a:solidFill>
                <a:latin typeface="+mj-lt"/>
              </a:defRPr>
            </a:lvl1pPr>
          </a:lstStyle>
          <a:p>
            <a:pPr lvl="0"/>
            <a:fld id="{A629F11A-CAD2-4FD2-9793-0DC6E98D19B3}" type="slidenum">
              <a:rPr lang="ru-RU" sz="1200" smtClean="0">
                <a:solidFill>
                  <a:schemeClr val="tx1"/>
                </a:solidFill>
              </a:rPr>
              <a:pPr lvl="0"/>
              <a:t>‹#›</a:t>
            </a:fld>
            <a:endParaRPr lang="ru-RU" sz="1200" dirty="0" smtClean="0">
              <a:solidFill>
                <a:schemeClr val="tx1"/>
              </a:solidFill>
            </a:endParaRPr>
          </a:p>
        </p:txBody>
      </p:sp>
      <p:cxnSp>
        <p:nvCxnSpPr>
          <p:cNvPr id="17" name="Прямая соединительная линия 2">
            <a:extLst>
              <a:ext uri="{FF2B5EF4-FFF2-40B4-BE49-F238E27FC236}">
                <a16:creationId xmlns:a16="http://schemas.microsoft.com/office/drawing/2014/main" xmlns="" id="{364E0CD2-B6EC-42D1-82F3-DF270FED9E67}"/>
              </a:ext>
            </a:extLst>
          </p:cNvPr>
          <p:cNvCxnSpPr>
            <a:cxnSpLocks/>
          </p:cNvCxnSpPr>
          <p:nvPr userDrawn="1"/>
        </p:nvCxnSpPr>
        <p:spPr>
          <a:xfrm>
            <a:off x="0" y="706567"/>
            <a:ext cx="12192000" cy="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6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91299" y="25180"/>
            <a:ext cx="849051" cy="617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0435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696" r:id="rId8"/>
    <p:sldLayoutId id="2147483703" r:id="rId9"/>
    <p:sldLayoutId id="2147483708" r:id="rId10"/>
    <p:sldLayoutId id="2147483701" r:id="rId11"/>
    <p:sldLayoutId id="2147483742" r:id="rId12"/>
    <p:sldLayoutId id="2147483704" r:id="rId13"/>
    <p:sldLayoutId id="2147483707" r:id="rId14"/>
    <p:sldLayoutId id="2147483706" r:id="rId15"/>
    <p:sldLayoutId id="2147483716" r:id="rId16"/>
    <p:sldLayoutId id="2147483709" r:id="rId17"/>
    <p:sldLayoutId id="2147483710" r:id="rId18"/>
    <p:sldLayoutId id="2147483768" r:id="rId19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583170" rtl="0" eaLnBrk="1" latinLnBrk="0" hangingPunct="1">
        <a:lnSpc>
          <a:spcPct val="100000"/>
        </a:lnSpc>
        <a:spcBef>
          <a:spcPct val="0"/>
        </a:spcBef>
        <a:buNone/>
        <a:defRPr lang="ru-RU" sz="1800" b="0" kern="1200" dirty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45792" indent="-145792" algn="l" defTabSz="583170" rtl="0" eaLnBrk="1" latinLnBrk="0" hangingPunct="1">
        <a:lnSpc>
          <a:spcPct val="90000"/>
        </a:lnSpc>
        <a:spcBef>
          <a:spcPts val="638"/>
        </a:spcBef>
        <a:buFont typeface="Arial" panose="020B0604020202020204" pitchFamily="34" charset="0"/>
        <a:buChar char="•"/>
        <a:defRPr sz="1785" kern="1200">
          <a:solidFill>
            <a:schemeClr val="tx1"/>
          </a:solidFill>
          <a:latin typeface="+mn-lt"/>
          <a:ea typeface="+mn-ea"/>
          <a:cs typeface="+mn-cs"/>
        </a:defRPr>
      </a:lvl1pPr>
      <a:lvl2pPr marL="437378" indent="-145792" algn="l" defTabSz="58317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531" kern="1200">
          <a:solidFill>
            <a:schemeClr val="tx1"/>
          </a:solidFill>
          <a:latin typeface="+mn-lt"/>
          <a:ea typeface="+mn-ea"/>
          <a:cs typeface="+mn-cs"/>
        </a:defRPr>
      </a:lvl2pPr>
      <a:lvl3pPr marL="728963" indent="-145792" algn="l" defTabSz="58317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275" kern="1200">
          <a:solidFill>
            <a:schemeClr val="tx1"/>
          </a:solidFill>
          <a:latin typeface="+mn-lt"/>
          <a:ea typeface="+mn-ea"/>
          <a:cs typeface="+mn-cs"/>
        </a:defRPr>
      </a:lvl3pPr>
      <a:lvl4pPr marL="1020548" indent="-145792" algn="l" defTabSz="58317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48" kern="1200">
          <a:solidFill>
            <a:schemeClr val="tx1"/>
          </a:solidFill>
          <a:latin typeface="+mn-lt"/>
          <a:ea typeface="+mn-ea"/>
          <a:cs typeface="+mn-cs"/>
        </a:defRPr>
      </a:lvl4pPr>
      <a:lvl5pPr marL="1312133" indent="-145792" algn="l" defTabSz="58317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48" kern="1200">
          <a:solidFill>
            <a:schemeClr val="tx1"/>
          </a:solidFill>
          <a:latin typeface="+mn-lt"/>
          <a:ea typeface="+mn-ea"/>
          <a:cs typeface="+mn-cs"/>
        </a:defRPr>
      </a:lvl5pPr>
      <a:lvl6pPr marL="1603718" indent="-145792" algn="l" defTabSz="58317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48" kern="1200">
          <a:solidFill>
            <a:schemeClr val="tx1"/>
          </a:solidFill>
          <a:latin typeface="+mn-lt"/>
          <a:ea typeface="+mn-ea"/>
          <a:cs typeface="+mn-cs"/>
        </a:defRPr>
      </a:lvl6pPr>
      <a:lvl7pPr marL="1895303" indent="-145792" algn="l" defTabSz="58317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48" kern="1200">
          <a:solidFill>
            <a:schemeClr val="tx1"/>
          </a:solidFill>
          <a:latin typeface="+mn-lt"/>
          <a:ea typeface="+mn-ea"/>
          <a:cs typeface="+mn-cs"/>
        </a:defRPr>
      </a:lvl7pPr>
      <a:lvl8pPr marL="2186888" indent="-145792" algn="l" defTabSz="58317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48" kern="1200">
          <a:solidFill>
            <a:schemeClr val="tx1"/>
          </a:solidFill>
          <a:latin typeface="+mn-lt"/>
          <a:ea typeface="+mn-ea"/>
          <a:cs typeface="+mn-cs"/>
        </a:defRPr>
      </a:lvl8pPr>
      <a:lvl9pPr marL="2478472" indent="-145792" algn="l" defTabSz="58317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4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58317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1pPr>
      <a:lvl2pPr marL="291585" algn="l" defTabSz="58317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2pPr>
      <a:lvl3pPr marL="583170" algn="l" defTabSz="58317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3pPr>
      <a:lvl4pPr marL="874755" algn="l" defTabSz="58317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4pPr>
      <a:lvl5pPr marL="1166340" algn="l" defTabSz="58317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5pPr>
      <a:lvl6pPr marL="1457924" algn="l" defTabSz="58317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6pPr>
      <a:lvl7pPr marL="1749510" algn="l" defTabSz="58317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7pPr>
      <a:lvl8pPr marL="2041095" algn="l" defTabSz="58317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8pPr>
      <a:lvl9pPr marL="2332680" algn="l" defTabSz="58317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2" pos="7478" userDrawn="1">
          <p15:clr>
            <a:srgbClr val="A4A3A4"/>
          </p15:clr>
        </p15:guide>
        <p15:guide id="4" orient="horz" pos="3875" userDrawn="1">
          <p15:clr>
            <a:srgbClr val="A4A3A4"/>
          </p15:clr>
        </p15:guide>
        <p15:guide id="8" orient="horz" pos="2732" userDrawn="1">
          <p15:clr>
            <a:srgbClr val="A4A3A4"/>
          </p15:clr>
        </p15:guide>
        <p15:guide id="10" pos="815" userDrawn="1">
          <p15:clr>
            <a:srgbClr val="A4A3A4"/>
          </p15:clr>
        </p15:guide>
        <p15:guide id="11" pos="1338" userDrawn="1">
          <p15:clr>
            <a:srgbClr val="A4A3A4"/>
          </p15:clr>
        </p15:guide>
        <p15:guide id="12" pos="723" userDrawn="1">
          <p15:clr>
            <a:srgbClr val="A4A3A4"/>
          </p15:clr>
        </p15:guide>
        <p15:guide id="13" pos="200" userDrawn="1">
          <p15:clr>
            <a:srgbClr val="A4A3A4"/>
          </p15:clr>
        </p15:guide>
        <p15:guide id="14" pos="1430" userDrawn="1">
          <p15:clr>
            <a:srgbClr val="A4A3A4"/>
          </p15:clr>
        </p15:guide>
        <p15:guide id="15" pos="1949" userDrawn="1">
          <p15:clr>
            <a:srgbClr val="A4A3A4"/>
          </p15:clr>
        </p15:guide>
        <p15:guide id="16" pos="2043" userDrawn="1">
          <p15:clr>
            <a:srgbClr val="A4A3A4"/>
          </p15:clr>
        </p15:guide>
        <p15:guide id="17" pos="2565" userDrawn="1">
          <p15:clr>
            <a:srgbClr val="A4A3A4"/>
          </p15:clr>
        </p15:guide>
        <p15:guide id="18" pos="2657" userDrawn="1">
          <p15:clr>
            <a:srgbClr val="A4A3A4"/>
          </p15:clr>
        </p15:guide>
        <p15:guide id="19" pos="3182" userDrawn="1">
          <p15:clr>
            <a:srgbClr val="A4A3A4"/>
          </p15:clr>
        </p15:guide>
        <p15:guide id="20" pos="3272" userDrawn="1">
          <p15:clr>
            <a:srgbClr val="A4A3A4"/>
          </p15:clr>
        </p15:guide>
        <p15:guide id="21" pos="3795" userDrawn="1">
          <p15:clr>
            <a:srgbClr val="A4A3A4"/>
          </p15:clr>
        </p15:guide>
        <p15:guide id="22" pos="3885" userDrawn="1">
          <p15:clr>
            <a:srgbClr val="A4A3A4"/>
          </p15:clr>
        </p15:guide>
        <p15:guide id="23" pos="4409" userDrawn="1">
          <p15:clr>
            <a:srgbClr val="A4A3A4"/>
          </p15:clr>
        </p15:guide>
        <p15:guide id="24" pos="4502" userDrawn="1">
          <p15:clr>
            <a:srgbClr val="A4A3A4"/>
          </p15:clr>
        </p15:guide>
        <p15:guide id="25" pos="5024" userDrawn="1">
          <p15:clr>
            <a:srgbClr val="A4A3A4"/>
          </p15:clr>
        </p15:guide>
        <p15:guide id="26" pos="5114" userDrawn="1">
          <p15:clr>
            <a:srgbClr val="A4A3A4"/>
          </p15:clr>
        </p15:guide>
        <p15:guide id="27" pos="5637" userDrawn="1">
          <p15:clr>
            <a:srgbClr val="A4A3A4"/>
          </p15:clr>
        </p15:guide>
        <p15:guide id="28" pos="5726" userDrawn="1">
          <p15:clr>
            <a:srgbClr val="A4A3A4"/>
          </p15:clr>
        </p15:guide>
        <p15:guide id="29" pos="6251" userDrawn="1">
          <p15:clr>
            <a:srgbClr val="A4A3A4"/>
          </p15:clr>
        </p15:guide>
        <p15:guide id="30" pos="6341" userDrawn="1">
          <p15:clr>
            <a:srgbClr val="A4A3A4"/>
          </p15:clr>
        </p15:guide>
        <p15:guide id="31" pos="6866" userDrawn="1">
          <p15:clr>
            <a:srgbClr val="A4A3A4"/>
          </p15:clr>
        </p15:guide>
        <p15:guide id="32" pos="6956" userDrawn="1">
          <p15:clr>
            <a:srgbClr val="A4A3A4"/>
          </p15:clr>
        </p15:guide>
        <p15:guide id="33" orient="horz" pos="444" userDrawn="1">
          <p15:clr>
            <a:srgbClr val="A4A3A4"/>
          </p15:clr>
        </p15:guide>
        <p15:guide id="34" orient="horz" pos="1589" userDrawn="1">
          <p15:clr>
            <a:srgbClr val="A4A3A4"/>
          </p15:clr>
        </p15:guide>
        <p15:guide id="35" orient="horz" pos="2158" userDrawn="1">
          <p15:clr>
            <a:srgbClr val="A4A3A4"/>
          </p15:clr>
        </p15:guide>
        <p15:guide id="36" orient="horz" pos="3303" userDrawn="1">
          <p15:clr>
            <a:srgbClr val="A4A3A4"/>
          </p15:clr>
        </p15:guide>
        <p15:guide id="39" orient="horz" pos="1017" userDrawn="1">
          <p15:clr>
            <a:srgbClr val="A4A3A4"/>
          </p15:clr>
        </p15:guide>
        <p15:guide id="41" orient="horz" pos="936" userDrawn="1">
          <p15:clr>
            <a:srgbClr val="A4A3A4"/>
          </p15:clr>
        </p15:guide>
        <p15:guide id="44" orient="horz" pos="977" userDrawn="1">
          <p15:clr>
            <a:srgbClr val="A4A3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76.xml"/><Relationship Id="rId13" Type="http://schemas.openxmlformats.org/officeDocument/2006/relationships/tags" Target="../tags/tag81.xml"/><Relationship Id="rId18" Type="http://schemas.openxmlformats.org/officeDocument/2006/relationships/chart" Target="../charts/chart7.xml"/><Relationship Id="rId3" Type="http://schemas.openxmlformats.org/officeDocument/2006/relationships/tags" Target="../tags/tag71.xml"/><Relationship Id="rId7" Type="http://schemas.openxmlformats.org/officeDocument/2006/relationships/tags" Target="../tags/tag75.xml"/><Relationship Id="rId12" Type="http://schemas.openxmlformats.org/officeDocument/2006/relationships/tags" Target="../tags/tag80.xml"/><Relationship Id="rId17" Type="http://schemas.openxmlformats.org/officeDocument/2006/relationships/image" Target="../media/image1.emf"/><Relationship Id="rId2" Type="http://schemas.openxmlformats.org/officeDocument/2006/relationships/tags" Target="../tags/tag70.xml"/><Relationship Id="rId16" Type="http://schemas.openxmlformats.org/officeDocument/2006/relationships/oleObject" Target="../embeddings/oleObject29.bin"/><Relationship Id="rId1" Type="http://schemas.openxmlformats.org/officeDocument/2006/relationships/vmlDrawing" Target="../drawings/vmlDrawing29.vml"/><Relationship Id="rId6" Type="http://schemas.openxmlformats.org/officeDocument/2006/relationships/tags" Target="../tags/tag74.xml"/><Relationship Id="rId11" Type="http://schemas.openxmlformats.org/officeDocument/2006/relationships/tags" Target="../tags/tag79.xml"/><Relationship Id="rId5" Type="http://schemas.openxmlformats.org/officeDocument/2006/relationships/tags" Target="../tags/tag73.xml"/><Relationship Id="rId15" Type="http://schemas.openxmlformats.org/officeDocument/2006/relationships/slideLayout" Target="../slideLayouts/slideLayout9.xml"/><Relationship Id="rId10" Type="http://schemas.openxmlformats.org/officeDocument/2006/relationships/tags" Target="../tags/tag78.xml"/><Relationship Id="rId19" Type="http://schemas.openxmlformats.org/officeDocument/2006/relationships/chart" Target="../charts/chart8.xml"/><Relationship Id="rId4" Type="http://schemas.openxmlformats.org/officeDocument/2006/relationships/tags" Target="../tags/tag72.xml"/><Relationship Id="rId9" Type="http://schemas.openxmlformats.org/officeDocument/2006/relationships/tags" Target="../tags/tag77.xml"/><Relationship Id="rId14" Type="http://schemas.openxmlformats.org/officeDocument/2006/relationships/tags" Target="../tags/tag8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3.xml"/><Relationship Id="rId1" Type="http://schemas.openxmlformats.org/officeDocument/2006/relationships/vmlDrawing" Target="../drawings/vmlDrawing30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30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14.png"/><Relationship Id="rId2" Type="http://schemas.openxmlformats.org/officeDocument/2006/relationships/tags" Target="../tags/tag36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13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1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tags" Target="../tags/tag37.xml"/><Relationship Id="rId1" Type="http://schemas.openxmlformats.org/officeDocument/2006/relationships/vmlDrawing" Target="../drawings/vmlDrawing22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2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tags" Target="../tags/tag38.xml"/><Relationship Id="rId1" Type="http://schemas.openxmlformats.org/officeDocument/2006/relationships/vmlDrawing" Target="../drawings/vmlDrawing23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3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tags" Target="../tags/tag39.xml"/><Relationship Id="rId1" Type="http://schemas.openxmlformats.org/officeDocument/2006/relationships/vmlDrawing" Target="../drawings/vmlDrawing24.vml"/><Relationship Id="rId5" Type="http://schemas.openxmlformats.org/officeDocument/2006/relationships/image" Target="../media/image15.emf"/><Relationship Id="rId4" Type="http://schemas.openxmlformats.org/officeDocument/2006/relationships/oleObject" Target="../embeddings/oleObject24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tags" Target="../tags/tag40.xml"/><Relationship Id="rId1" Type="http://schemas.openxmlformats.org/officeDocument/2006/relationships/vmlDrawing" Target="../drawings/vmlDrawing25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5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47.xml"/><Relationship Id="rId13" Type="http://schemas.openxmlformats.org/officeDocument/2006/relationships/tags" Target="../tags/tag52.xml"/><Relationship Id="rId18" Type="http://schemas.openxmlformats.org/officeDocument/2006/relationships/tags" Target="../tags/tag57.xml"/><Relationship Id="rId26" Type="http://schemas.openxmlformats.org/officeDocument/2006/relationships/oleObject" Target="../embeddings/oleObject26.bin"/><Relationship Id="rId3" Type="http://schemas.openxmlformats.org/officeDocument/2006/relationships/tags" Target="../tags/tag42.xml"/><Relationship Id="rId21" Type="http://schemas.openxmlformats.org/officeDocument/2006/relationships/tags" Target="../tags/tag60.xml"/><Relationship Id="rId7" Type="http://schemas.openxmlformats.org/officeDocument/2006/relationships/tags" Target="../tags/tag46.xml"/><Relationship Id="rId12" Type="http://schemas.openxmlformats.org/officeDocument/2006/relationships/tags" Target="../tags/tag51.xml"/><Relationship Id="rId17" Type="http://schemas.openxmlformats.org/officeDocument/2006/relationships/tags" Target="../tags/tag56.xml"/><Relationship Id="rId25" Type="http://schemas.openxmlformats.org/officeDocument/2006/relationships/slideLayout" Target="../slideLayouts/slideLayout9.xml"/><Relationship Id="rId33" Type="http://schemas.openxmlformats.org/officeDocument/2006/relationships/chart" Target="../charts/chart6.xml"/><Relationship Id="rId2" Type="http://schemas.openxmlformats.org/officeDocument/2006/relationships/tags" Target="../tags/tag41.xml"/><Relationship Id="rId16" Type="http://schemas.openxmlformats.org/officeDocument/2006/relationships/tags" Target="../tags/tag55.xml"/><Relationship Id="rId20" Type="http://schemas.openxmlformats.org/officeDocument/2006/relationships/tags" Target="../tags/tag59.xml"/><Relationship Id="rId29" Type="http://schemas.openxmlformats.org/officeDocument/2006/relationships/chart" Target="../charts/chart2.xml"/><Relationship Id="rId1" Type="http://schemas.openxmlformats.org/officeDocument/2006/relationships/vmlDrawing" Target="../drawings/vmlDrawing26.vml"/><Relationship Id="rId6" Type="http://schemas.openxmlformats.org/officeDocument/2006/relationships/tags" Target="../tags/tag45.xml"/><Relationship Id="rId11" Type="http://schemas.openxmlformats.org/officeDocument/2006/relationships/tags" Target="../tags/tag50.xml"/><Relationship Id="rId24" Type="http://schemas.openxmlformats.org/officeDocument/2006/relationships/tags" Target="../tags/tag63.xml"/><Relationship Id="rId32" Type="http://schemas.openxmlformats.org/officeDocument/2006/relationships/chart" Target="../charts/chart5.xml"/><Relationship Id="rId5" Type="http://schemas.openxmlformats.org/officeDocument/2006/relationships/tags" Target="../tags/tag44.xml"/><Relationship Id="rId15" Type="http://schemas.openxmlformats.org/officeDocument/2006/relationships/tags" Target="../tags/tag54.xml"/><Relationship Id="rId23" Type="http://schemas.openxmlformats.org/officeDocument/2006/relationships/tags" Target="../tags/tag62.xml"/><Relationship Id="rId28" Type="http://schemas.openxmlformats.org/officeDocument/2006/relationships/chart" Target="../charts/chart1.xml"/><Relationship Id="rId10" Type="http://schemas.openxmlformats.org/officeDocument/2006/relationships/tags" Target="../tags/tag49.xml"/><Relationship Id="rId19" Type="http://schemas.openxmlformats.org/officeDocument/2006/relationships/tags" Target="../tags/tag58.xml"/><Relationship Id="rId31" Type="http://schemas.openxmlformats.org/officeDocument/2006/relationships/chart" Target="../charts/chart4.xml"/><Relationship Id="rId4" Type="http://schemas.openxmlformats.org/officeDocument/2006/relationships/tags" Target="../tags/tag43.xml"/><Relationship Id="rId9" Type="http://schemas.openxmlformats.org/officeDocument/2006/relationships/tags" Target="../tags/tag48.xml"/><Relationship Id="rId14" Type="http://schemas.openxmlformats.org/officeDocument/2006/relationships/tags" Target="../tags/tag53.xml"/><Relationship Id="rId22" Type="http://schemas.openxmlformats.org/officeDocument/2006/relationships/tags" Target="../tags/tag61.xml"/><Relationship Id="rId27" Type="http://schemas.openxmlformats.org/officeDocument/2006/relationships/image" Target="../media/image1.emf"/><Relationship Id="rId30" Type="http://schemas.openxmlformats.org/officeDocument/2006/relationships/chart" Target="../charts/chart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tags" Target="../tags/tag65.xml"/><Relationship Id="rId7" Type="http://schemas.openxmlformats.org/officeDocument/2006/relationships/oleObject" Target="../embeddings/oleObject27.bin"/><Relationship Id="rId2" Type="http://schemas.openxmlformats.org/officeDocument/2006/relationships/tags" Target="../tags/tag64.xml"/><Relationship Id="rId1" Type="http://schemas.openxmlformats.org/officeDocument/2006/relationships/vmlDrawing" Target="../drawings/vmlDrawing27.vml"/><Relationship Id="rId6" Type="http://schemas.openxmlformats.org/officeDocument/2006/relationships/slideLayout" Target="../slideLayouts/slideLayout9.xml"/><Relationship Id="rId5" Type="http://schemas.openxmlformats.org/officeDocument/2006/relationships/tags" Target="../tags/tag67.xml"/><Relationship Id="rId4" Type="http://schemas.openxmlformats.org/officeDocument/2006/relationships/tags" Target="../tags/tag6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69.xml"/><Relationship Id="rId2" Type="http://schemas.openxmlformats.org/officeDocument/2006/relationships/tags" Target="../tags/tag68.xml"/><Relationship Id="rId1" Type="http://schemas.openxmlformats.org/officeDocument/2006/relationships/vmlDrawing" Target="../drawings/vmlDrawing28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8.bin"/><Relationship Id="rId4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 smtClean="0"/>
              <a:t>Апрель  2026 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ru-RU" sz="1800" dirty="0"/>
              <a:t>Отчет по итогам </a:t>
            </a:r>
            <a:r>
              <a:rPr lang="ru-RU" sz="1800" dirty="0" smtClean="0"/>
              <a:t>2025 </a:t>
            </a:r>
            <a:r>
              <a:rPr lang="ru-RU" sz="1800" dirty="0"/>
              <a:t>года об исполнении утвержденной тарифной сметы и инвестиционной программы, о соблюдении показателей качества и надежности регулируемых услуг и достижении показателей эффективности деятельности </a:t>
            </a:r>
          </a:p>
          <a:p>
            <a:r>
              <a:rPr lang="ru-RU" sz="1800" dirty="0"/>
              <a:t>АО «ЕЭК» перед потребителями и иными заинтересованными лицами</a:t>
            </a:r>
            <a:r>
              <a:rPr lang="ru-RU" dirty="0"/>
              <a:t/>
            </a:r>
            <a:br>
              <a:rPr lang="ru-RU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1122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70756699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0444" name="Слайд think-cell" r:id="rId16" imgW="594" imgH="595" progId="TCLayout.ActiveDocument.1">
                  <p:embed/>
                </p:oleObj>
              </mc:Choice>
              <mc:Fallback>
                <p:oleObj name="Слайд think-cell" r:id="rId16" imgW="594" imgH="595" progId="TCLayout.ActiveDocument.1">
                  <p:embed/>
                  <p:pic>
                    <p:nvPicPr>
                      <p:cNvPr id="6" name="Object 5" hidden="1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 b="0" dirty="0" smtClean="0">
                <a:solidFill>
                  <a:schemeClr val="accent1"/>
                </a:solidFill>
              </a:rPr>
              <a:t/>
            </a:r>
            <a:br>
              <a:rPr lang="en-US" b="0" dirty="0" smtClean="0">
                <a:solidFill>
                  <a:schemeClr val="accent1"/>
                </a:solidFill>
              </a:rPr>
            </a:br>
            <a:r>
              <a:rPr lang="ru-RU" b="0" dirty="0" smtClean="0">
                <a:solidFill>
                  <a:schemeClr val="accent1"/>
                </a:solidFill>
              </a:rPr>
              <a:t>ЕЭК: Перспективы деятельности </a:t>
            </a:r>
            <a:r>
              <a:rPr lang="ru-RU" b="0" dirty="0">
                <a:solidFill>
                  <a:schemeClr val="accent1"/>
                </a:solidFill>
              </a:rPr>
              <a:t>(планах развития), в том числе возможных изменениях </a:t>
            </a:r>
            <a:r>
              <a:rPr lang="ru-RU" b="0" dirty="0" smtClean="0">
                <a:solidFill>
                  <a:schemeClr val="accent1"/>
                </a:solidFill>
              </a:rPr>
              <a:t>тарифов                                               </a:t>
            </a:r>
            <a:r>
              <a:rPr lang="ru-RU" b="0" dirty="0">
                <a:solidFill>
                  <a:schemeClr val="accent1"/>
                </a:solidFill>
              </a:rPr>
              <a:t/>
            </a:r>
            <a:br>
              <a:rPr lang="ru-RU" b="0" dirty="0">
                <a:solidFill>
                  <a:schemeClr val="accent1"/>
                </a:solidFill>
              </a:rPr>
            </a:br>
            <a:r>
              <a:rPr lang="ru-RU" b="0" dirty="0" smtClean="0">
                <a:solidFill>
                  <a:schemeClr val="accent1"/>
                </a:solidFill>
              </a:rPr>
              <a:t> </a:t>
            </a:r>
            <a:endParaRPr lang="ru-RU" b="0" dirty="0">
              <a:solidFill>
                <a:schemeClr val="accent1"/>
              </a:solidFill>
            </a:endParaRPr>
          </a:p>
        </p:txBody>
      </p:sp>
      <p:sp>
        <p:nvSpPr>
          <p:cNvPr id="8" name="Abgerundetes Rechteck 109"/>
          <p:cNvSpPr/>
          <p:nvPr/>
        </p:nvSpPr>
        <p:spPr>
          <a:xfrm>
            <a:off x="317501" y="1644650"/>
            <a:ext cx="1571625" cy="1490663"/>
          </a:xfrm>
          <a:prstGeom prst="roundRect">
            <a:avLst/>
          </a:prstGeom>
          <a:noFill/>
          <a:ln w="9525" cap="flat" cmpd="sng" algn="ctr">
            <a:solidFill>
              <a:srgbClr val="E2E2E2"/>
            </a:solidFill>
            <a:prstDash val="solid"/>
            <a:miter lim="800000"/>
            <a:headEnd type="none" w="lg" len="lg"/>
            <a:tailEnd type="none" w="lg" len="lg"/>
          </a:ln>
        </p:spPr>
        <p:txBody>
          <a:bodyPr lIns="0" tIns="0" rIns="0" bIns="0" anchor="ctr"/>
          <a:lstStyle/>
          <a:p>
            <a:pPr marL="3175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chemeClr val="dk1"/>
                </a:solidFill>
                <a:cs typeface="Arial" pitchFamily="34" charset="0"/>
              </a:rPr>
              <a:t>Тариф</a:t>
            </a:r>
          </a:p>
          <a:p>
            <a:pPr marL="3175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i="1" dirty="0" smtClean="0">
                <a:solidFill>
                  <a:schemeClr val="dk1"/>
                </a:solidFill>
                <a:cs typeface="Arial" pitchFamily="34" charset="0"/>
              </a:rPr>
              <a:t>(утвержден уполномоченным органом)</a:t>
            </a:r>
            <a:endParaRPr lang="en-GB" sz="1100" i="1" dirty="0">
              <a:solidFill>
                <a:schemeClr val="dk1"/>
              </a:solidFill>
              <a:cs typeface="Arial" pitchFamily="34" charset="0"/>
            </a:endParaRPr>
          </a:p>
        </p:txBody>
      </p:sp>
      <p:sp>
        <p:nvSpPr>
          <p:cNvPr id="10" name="Abgerundetes Rechteck 109"/>
          <p:cNvSpPr>
            <a:spLocks/>
          </p:cNvSpPr>
          <p:nvPr/>
        </p:nvSpPr>
        <p:spPr>
          <a:xfrm>
            <a:off x="317501" y="3779838"/>
            <a:ext cx="1571625" cy="1327150"/>
          </a:xfrm>
          <a:prstGeom prst="roundRect">
            <a:avLst/>
          </a:prstGeom>
          <a:noFill/>
          <a:ln w="9525" cap="flat" cmpd="sng" algn="ctr">
            <a:solidFill>
              <a:srgbClr val="E2E2E2"/>
            </a:solidFill>
            <a:prstDash val="solid"/>
            <a:miter lim="800000"/>
            <a:headEnd type="none" w="lg" len="lg"/>
            <a:tailEnd type="none" w="lg" len="lg"/>
          </a:ln>
        </p:spPr>
        <p:txBody>
          <a:bodyPr lIns="0" tIns="0" rIns="0" bIns="0" anchor="ctr"/>
          <a:lstStyle/>
          <a:p>
            <a:pPr marL="3175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chemeClr val="dk1"/>
                </a:solidFill>
                <a:cs typeface="Arial" pitchFamily="34" charset="0"/>
              </a:rPr>
              <a:t>Инвестиции</a:t>
            </a:r>
          </a:p>
          <a:p>
            <a:pPr marL="3175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i="1" dirty="0">
                <a:solidFill>
                  <a:schemeClr val="dk1"/>
                </a:solidFill>
                <a:cs typeface="Arial" pitchFamily="34" charset="0"/>
              </a:rPr>
              <a:t>(</a:t>
            </a:r>
            <a:r>
              <a:rPr lang="ru-RU" sz="1200" i="1" dirty="0" smtClean="0">
                <a:solidFill>
                  <a:schemeClr val="dk1"/>
                </a:solidFill>
                <a:cs typeface="Arial" pitchFamily="34" charset="0"/>
              </a:rPr>
              <a:t>утверждены </a:t>
            </a:r>
            <a:r>
              <a:rPr lang="ru-RU" sz="1200" i="1" dirty="0">
                <a:solidFill>
                  <a:schemeClr val="dk1"/>
                </a:solidFill>
                <a:cs typeface="Arial" pitchFamily="34" charset="0"/>
              </a:rPr>
              <a:t>уполномоченным органом)</a:t>
            </a:r>
          </a:p>
          <a:p>
            <a:pPr marL="3175" algn="ctr" fontAlgn="base">
              <a:spcBef>
                <a:spcPct val="0"/>
              </a:spcBef>
              <a:spcAft>
                <a:spcPct val="0"/>
              </a:spcAft>
            </a:pPr>
            <a:endParaRPr lang="en-GB" sz="1600" b="1" dirty="0">
              <a:solidFill>
                <a:schemeClr val="dk1"/>
              </a:solidFill>
              <a:cs typeface="Arial" pitchFamily="34" charset="0"/>
            </a:endParaRPr>
          </a:p>
        </p:txBody>
      </p:sp>
      <p:cxnSp>
        <p:nvCxnSpPr>
          <p:cNvPr id="11" name="Straight Connector 418"/>
          <p:cNvCxnSpPr/>
          <p:nvPr/>
        </p:nvCxnSpPr>
        <p:spPr>
          <a:xfrm>
            <a:off x="236708" y="3394075"/>
            <a:ext cx="7884000" cy="0"/>
          </a:xfrm>
          <a:prstGeom prst="line">
            <a:avLst/>
          </a:prstGeom>
          <a:ln w="9525" cap="flat" cmpd="sng" algn="ctr">
            <a:solidFill>
              <a:srgbClr val="B2B2B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3" name="Chart 3"/>
          <p:cNvGraphicFramePr/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1953692627"/>
              </p:ext>
            </p:extLst>
          </p:nvPr>
        </p:nvGraphicFramePr>
        <p:xfrm>
          <a:off x="2403475" y="1577975"/>
          <a:ext cx="3675063" cy="1619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  <p:sp>
        <p:nvSpPr>
          <p:cNvPr id="16" name="Прямоугольник 15"/>
          <p:cNvSpPr/>
          <p:nvPr>
            <p:custDataLst>
              <p:tags r:id="rId4"/>
            </p:custDataLst>
          </p:nvPr>
        </p:nvSpPr>
        <p:spPr bwMode="auto">
          <a:xfrm>
            <a:off x="2855119" y="3030538"/>
            <a:ext cx="920468" cy="160338"/>
          </a:xfrm>
          <a:prstGeom prst="rect">
            <a:avLst/>
          </a:prstGeom>
          <a:noFill/>
          <a:ln w="9525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4">
                    <a:lumMod val="20000"/>
                    <a:lumOff val="80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ru-RU" altLang="en-US" sz="900" dirty="0" smtClean="0">
                <a:solidFill>
                  <a:schemeClr val="tx1"/>
                </a:solidFill>
              </a:rPr>
              <a:t>2025</a:t>
            </a:r>
            <a:endParaRPr lang="ru-RU" sz="900" dirty="0">
              <a:solidFill>
                <a:schemeClr val="tx1"/>
              </a:solidFill>
            </a:endParaRPr>
          </a:p>
        </p:txBody>
      </p:sp>
      <p:sp>
        <p:nvSpPr>
          <p:cNvPr id="15" name="Прямоугольник 14"/>
          <p:cNvSpPr/>
          <p:nvPr>
            <p:custDataLst>
              <p:tags r:id="rId5"/>
            </p:custDataLst>
          </p:nvPr>
        </p:nvSpPr>
        <p:spPr bwMode="auto">
          <a:xfrm>
            <a:off x="4106863" y="3030538"/>
            <a:ext cx="266700" cy="136525"/>
          </a:xfrm>
          <a:prstGeom prst="rect">
            <a:avLst/>
          </a:prstGeom>
          <a:noFill/>
          <a:ln w="9525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4">
                    <a:lumMod val="20000"/>
                    <a:lumOff val="80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endParaRPr lang="ru-RU" sz="900" dirty="0">
              <a:solidFill>
                <a:schemeClr val="tx1"/>
              </a:solidFill>
            </a:endParaRPr>
          </a:p>
        </p:txBody>
      </p:sp>
      <p:sp>
        <p:nvSpPr>
          <p:cNvPr id="13" name="Прямоугольник 12"/>
          <p:cNvSpPr/>
          <p:nvPr>
            <p:custDataLst>
              <p:tags r:id="rId6"/>
            </p:custDataLst>
          </p:nvPr>
        </p:nvSpPr>
        <p:spPr bwMode="auto">
          <a:xfrm>
            <a:off x="4700624" y="3030538"/>
            <a:ext cx="842926" cy="136525"/>
          </a:xfrm>
          <a:prstGeom prst="rect">
            <a:avLst/>
          </a:prstGeom>
          <a:noFill/>
          <a:ln w="9525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4">
                    <a:lumMod val="20000"/>
                    <a:lumOff val="80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080967A1-0986-4695-8A24-7C08D1864157}" type="datetime'''''2''''''''''''''''''''''''''0''''2''''6'''''''''">
              <a:rPr lang="ru-RU" altLang="en-US" sz="900" smtClean="0">
                <a:solidFill>
                  <a:schemeClr val="tx1"/>
                </a:solidFill>
              </a:rPr>
              <a:pPr/>
              <a:t>2026</a:t>
            </a:fld>
            <a:endParaRPr lang="ru-RU" sz="900" dirty="0">
              <a:solidFill>
                <a:schemeClr val="tx1"/>
              </a:solidFill>
            </a:endParaRPr>
          </a:p>
        </p:txBody>
      </p:sp>
      <p:sp>
        <p:nvSpPr>
          <p:cNvPr id="18" name="Прямоугольник 17"/>
          <p:cNvSpPr/>
          <p:nvPr>
            <p:custDataLst>
              <p:tags r:id="rId7"/>
            </p:custDataLst>
          </p:nvPr>
        </p:nvSpPr>
        <p:spPr bwMode="auto">
          <a:xfrm>
            <a:off x="6516688" y="1693863"/>
            <a:ext cx="160338" cy="120650"/>
          </a:xfrm>
          <a:prstGeom prst="rect">
            <a:avLst/>
          </a:prstGeom>
          <a:solidFill>
            <a:schemeClr val="accent1"/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9" name="Прямоугольник 18"/>
          <p:cNvSpPr/>
          <p:nvPr>
            <p:custDataLst>
              <p:tags r:id="rId8"/>
            </p:custDataLst>
          </p:nvPr>
        </p:nvSpPr>
        <p:spPr bwMode="auto">
          <a:xfrm>
            <a:off x="6727825" y="1690688"/>
            <a:ext cx="558800" cy="136525"/>
          </a:xfrm>
          <a:prstGeom prst="rect">
            <a:avLst/>
          </a:prstGeom>
          <a:noFill/>
          <a:ln w="9525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4">
                    <a:lumMod val="20000"/>
                    <a:lumOff val="80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fld id="{41254D85-96A7-4EAD-B4F7-B08DA059563A}" type="datetime'''т''''''''е''''нг''е''''''''''''/''''''Г''к''а''л'''''''''''">
              <a:rPr lang="ru-RU" altLang="en-US" sz="900" smtClean="0">
                <a:solidFill>
                  <a:schemeClr val="tx1"/>
                </a:solidFill>
              </a:rPr>
              <a:pPr/>
              <a:t>тенге/Гкал</a:t>
            </a:fld>
            <a:endParaRPr lang="ru-RU" sz="900" dirty="0">
              <a:solidFill>
                <a:schemeClr val="tx1"/>
              </a:solidFill>
            </a:endParaRPr>
          </a:p>
        </p:txBody>
      </p:sp>
      <p:graphicFrame>
        <p:nvGraphicFramePr>
          <p:cNvPr id="32" name="Chart 3"/>
          <p:cNvGraphicFramePr/>
          <p:nvPr>
            <p:custDataLst>
              <p:tags r:id="rId9"/>
            </p:custDataLst>
            <p:extLst>
              <p:ext uri="{D42A27DB-BD31-4B8C-83A1-F6EECF244321}">
                <p14:modId xmlns:p14="http://schemas.microsoft.com/office/powerpoint/2010/main" val="2639940687"/>
              </p:ext>
            </p:extLst>
          </p:nvPr>
        </p:nvGraphicFramePr>
        <p:xfrm>
          <a:off x="2413000" y="3597275"/>
          <a:ext cx="3665538" cy="1714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9"/>
          </a:graphicData>
        </a:graphic>
      </p:graphicFrame>
      <p:sp>
        <p:nvSpPr>
          <p:cNvPr id="23" name="Прямоугольник 22"/>
          <p:cNvSpPr/>
          <p:nvPr>
            <p:custDataLst>
              <p:tags r:id="rId10"/>
            </p:custDataLst>
          </p:nvPr>
        </p:nvSpPr>
        <p:spPr bwMode="auto">
          <a:xfrm>
            <a:off x="2944813" y="5145088"/>
            <a:ext cx="266700" cy="136525"/>
          </a:xfrm>
          <a:prstGeom prst="rect">
            <a:avLst/>
          </a:prstGeom>
          <a:noFill/>
          <a:ln w="9525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4">
                    <a:lumMod val="20000"/>
                    <a:lumOff val="80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endParaRPr lang="ru-RU" sz="900" dirty="0">
              <a:solidFill>
                <a:schemeClr val="tx1"/>
              </a:solidFill>
            </a:endParaRPr>
          </a:p>
        </p:txBody>
      </p:sp>
      <p:sp>
        <p:nvSpPr>
          <p:cNvPr id="24" name="Прямоугольник 23"/>
          <p:cNvSpPr/>
          <p:nvPr>
            <p:custDataLst>
              <p:tags r:id="rId11"/>
            </p:custDataLst>
          </p:nvPr>
        </p:nvSpPr>
        <p:spPr bwMode="auto">
          <a:xfrm>
            <a:off x="2636892" y="5145088"/>
            <a:ext cx="1355005" cy="136525"/>
          </a:xfrm>
          <a:prstGeom prst="rect">
            <a:avLst/>
          </a:prstGeom>
          <a:noFill/>
          <a:ln w="9525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4">
                    <a:lumMod val="20000"/>
                    <a:lumOff val="80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A1379746-B7D0-45E8-839B-2209530F632A}" type="datetime'''''''''''2''''''0''2''''5'''''''''''''''''''''''">
              <a:rPr lang="ru-RU" altLang="en-US" sz="900" smtClean="0">
                <a:solidFill>
                  <a:schemeClr val="tx1"/>
                </a:solidFill>
              </a:rPr>
              <a:pPr/>
              <a:t>2025</a:t>
            </a:fld>
            <a:endParaRPr lang="ru-RU" sz="900" dirty="0">
              <a:solidFill>
                <a:schemeClr val="tx1"/>
              </a:solidFill>
            </a:endParaRPr>
          </a:p>
        </p:txBody>
      </p:sp>
      <p:sp>
        <p:nvSpPr>
          <p:cNvPr id="25" name="Прямоугольник 24"/>
          <p:cNvSpPr/>
          <p:nvPr>
            <p:custDataLst>
              <p:tags r:id="rId12"/>
            </p:custDataLst>
          </p:nvPr>
        </p:nvSpPr>
        <p:spPr bwMode="auto">
          <a:xfrm>
            <a:off x="4739663" y="5145088"/>
            <a:ext cx="805475" cy="136525"/>
          </a:xfrm>
          <a:prstGeom prst="rect">
            <a:avLst/>
          </a:prstGeom>
          <a:noFill/>
          <a:ln w="9525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4">
                    <a:lumMod val="20000"/>
                    <a:lumOff val="80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E67787A8-3D47-46E9-B338-A7C141FCAFAF}" type="datetime'''''''''''''''''''''''2''''''''''''''0''''''''2''''''6'">
              <a:rPr lang="ru-RU" altLang="en-US" sz="900" smtClean="0">
                <a:solidFill>
                  <a:schemeClr val="tx1"/>
                </a:solidFill>
              </a:rPr>
              <a:pPr/>
              <a:t>2026</a:t>
            </a:fld>
            <a:endParaRPr lang="ru-RU" sz="900" dirty="0">
              <a:solidFill>
                <a:schemeClr val="tx1"/>
              </a:solidFill>
            </a:endParaRPr>
          </a:p>
        </p:txBody>
      </p:sp>
      <p:sp>
        <p:nvSpPr>
          <p:cNvPr id="26" name="Прямоугольник 25"/>
          <p:cNvSpPr/>
          <p:nvPr>
            <p:custDataLst>
              <p:tags r:id="rId13"/>
            </p:custDataLst>
          </p:nvPr>
        </p:nvSpPr>
        <p:spPr bwMode="auto">
          <a:xfrm>
            <a:off x="5995988" y="3829050"/>
            <a:ext cx="160338" cy="120650"/>
          </a:xfrm>
          <a:prstGeom prst="rect">
            <a:avLst/>
          </a:prstGeom>
          <a:solidFill>
            <a:srgbClr val="808080"/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27" name="Прямоугольник 26"/>
          <p:cNvSpPr/>
          <p:nvPr>
            <p:custDataLst>
              <p:tags r:id="rId14"/>
            </p:custDataLst>
          </p:nvPr>
        </p:nvSpPr>
        <p:spPr bwMode="auto">
          <a:xfrm>
            <a:off x="6207125" y="3825875"/>
            <a:ext cx="557213" cy="136525"/>
          </a:xfrm>
          <a:prstGeom prst="rect">
            <a:avLst/>
          </a:prstGeom>
          <a:noFill/>
          <a:ln w="9525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4">
                    <a:lumMod val="20000"/>
                    <a:lumOff val="80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fld id="{5B6B48D2-E81D-46B5-A2D8-2CBD56CC3E33}" type="datetime'''м''''л''''''''''н.'''' ''''''''''''т''е''''''н''''ге'''">
              <a:rPr lang="ru-RU" altLang="en-US" sz="900" smtClean="0">
                <a:solidFill>
                  <a:schemeClr val="tx1"/>
                </a:solidFill>
              </a:rPr>
              <a:pPr/>
              <a:t>млн. тенге</a:t>
            </a:fld>
            <a:endParaRPr lang="ru-RU" sz="900" dirty="0">
              <a:solidFill>
                <a:schemeClr val="tx1"/>
              </a:solidFill>
            </a:endParaRPr>
          </a:p>
        </p:txBody>
      </p:sp>
      <p:sp>
        <p:nvSpPr>
          <p:cNvPr id="28" name="Freeform 140"/>
          <p:cNvSpPr/>
          <p:nvPr/>
        </p:nvSpPr>
        <p:spPr>
          <a:xfrm>
            <a:off x="8034391" y="1220788"/>
            <a:ext cx="3655299" cy="4600575"/>
          </a:xfrm>
          <a:custGeom>
            <a:avLst/>
            <a:gdLst>
              <a:gd name="connsiteX0" fmla="*/ 0 w 937260"/>
              <a:gd name="connsiteY0" fmla="*/ 0 h 350520"/>
              <a:gd name="connsiteX1" fmla="*/ 0 w 937260"/>
              <a:gd name="connsiteY1" fmla="*/ 350520 h 350520"/>
              <a:gd name="connsiteX2" fmla="*/ 937260 w 937260"/>
              <a:gd name="connsiteY2" fmla="*/ 350520 h 350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37260" h="350520">
                <a:moveTo>
                  <a:pt x="0" y="0"/>
                </a:moveTo>
                <a:lnTo>
                  <a:pt x="0" y="350520"/>
                </a:lnTo>
                <a:lnTo>
                  <a:pt x="937260" y="350520"/>
                </a:lnTo>
              </a:path>
            </a:pathLst>
          </a:custGeom>
          <a:noFill/>
          <a:ln w="95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t"/>
          <a:lstStyle/>
          <a:p>
            <a:pPr defTabSz="583170">
              <a:spcAft>
                <a:spcPts val="300"/>
              </a:spcAft>
              <a:buFont typeface="Arial" panose="020B0604020202020204" pitchFamily="34" charset="0"/>
              <a:buNone/>
            </a:pPr>
            <a:r>
              <a:rPr lang="ru-RU" sz="1600" dirty="0">
                <a:solidFill>
                  <a:schemeClr val="accent1"/>
                </a:solidFill>
              </a:rPr>
              <a:t>Выполнение </a:t>
            </a:r>
            <a:r>
              <a:rPr lang="ru-RU" sz="1600" dirty="0" smtClean="0">
                <a:solidFill>
                  <a:schemeClr val="accent1"/>
                </a:solidFill>
              </a:rPr>
              <a:t>мероприятий позволит</a:t>
            </a:r>
            <a:r>
              <a:rPr lang="ru-RU" sz="1600" dirty="0">
                <a:solidFill>
                  <a:schemeClr val="accent1"/>
                </a:solidFill>
              </a:rPr>
              <a:t>:</a:t>
            </a:r>
          </a:p>
        </p:txBody>
      </p:sp>
      <p:sp>
        <p:nvSpPr>
          <p:cNvPr id="29" name="Rectangle 5"/>
          <p:cNvSpPr>
            <a:spLocks noChangeArrowheads="1"/>
          </p:cNvSpPr>
          <p:nvPr/>
        </p:nvSpPr>
        <p:spPr bwMode="auto">
          <a:xfrm>
            <a:off x="8232384" y="1846263"/>
            <a:ext cx="3521907" cy="3783013"/>
          </a:xfrm>
          <a:prstGeom prst="rect">
            <a:avLst/>
          </a:prstGeom>
          <a:solidFill>
            <a:schemeClr val="lt1"/>
          </a:solidFill>
          <a:ln w="19050" cap="flat" cmpd="sng" algn="ctr">
            <a:noFill/>
            <a:prstDash val="solid"/>
            <a:miter lim="800000"/>
            <a:headEnd type="none" w="med" len="med"/>
            <a:tailEnd type="none" w="med" len="lg"/>
          </a:ln>
        </p:spPr>
        <p:txBody>
          <a:bodyPr lIns="108000" tIns="180000" rIns="72000" bIns="72000" anchor="ctr" anchorCtr="0"/>
          <a:lstStyle/>
          <a:p>
            <a:pPr algn="just">
              <a:spcAft>
                <a:spcPts val="300"/>
              </a:spcAft>
              <a:buClr>
                <a:srgbClr val="008E22"/>
              </a:buClr>
              <a:buFont typeface="Wingdings" panose="05000000000000000000" pitchFamily="2" charset="2"/>
              <a:buChar char="ü"/>
            </a:pPr>
            <a:r>
              <a:rPr lang="ru-RU" sz="1600" dirty="0" smtClean="0"/>
              <a:t> </a:t>
            </a:r>
            <a:r>
              <a:rPr lang="ru-RU" sz="1600" kern="0" dirty="0">
                <a:latin typeface="Arial" panose="020B0604020202020204" pitchFamily="34" charset="0"/>
                <a:cs typeface="Arial" panose="020B0604020202020204" pitchFamily="34" charset="0"/>
              </a:rPr>
              <a:t>обеспечить поддержание основного оборудования в технически исправном состоянии, при котором возможно обеспечить бесперебойное оказание услуг по </a:t>
            </a:r>
            <a:r>
              <a:rPr lang="ru-RU" sz="16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производству тепловой энергии</a:t>
            </a:r>
            <a:r>
              <a:rPr lang="ru-RU" sz="1600" dirty="0" smtClean="0"/>
              <a:t>;</a:t>
            </a:r>
            <a:endParaRPr lang="ru-RU" sz="1600" dirty="0"/>
          </a:p>
          <a:p>
            <a:pPr algn="just">
              <a:spcAft>
                <a:spcPts val="300"/>
              </a:spcAft>
              <a:buClr>
                <a:srgbClr val="008E22"/>
              </a:buClr>
              <a:buFont typeface="Wingdings" panose="05000000000000000000" pitchFamily="2" charset="2"/>
              <a:buChar char="ü"/>
            </a:pPr>
            <a:r>
              <a:rPr lang="ru-RU" sz="1600" dirty="0" smtClean="0"/>
              <a:t> </a:t>
            </a:r>
            <a:r>
              <a:rPr lang="ru-RU" sz="1600" kern="0" dirty="0">
                <a:latin typeface="Arial" panose="020B0604020202020204" pitchFamily="34" charset="0"/>
                <a:cs typeface="Arial" panose="020B0604020202020204" pitchFamily="34" charset="0"/>
              </a:rPr>
              <a:t>иметь постоянную готовность к ликвидации чрезвычайных или непредвиденных ситуаций</a:t>
            </a:r>
            <a:r>
              <a:rPr lang="ru-RU" sz="1600" dirty="0" smtClean="0"/>
              <a:t>;</a:t>
            </a:r>
          </a:p>
          <a:p>
            <a:pPr algn="just">
              <a:spcAft>
                <a:spcPts val="300"/>
              </a:spcAft>
              <a:buClr>
                <a:srgbClr val="008E22"/>
              </a:buClr>
              <a:buFont typeface="Wingdings" panose="05000000000000000000" pitchFamily="2" charset="2"/>
              <a:buChar char="ü"/>
            </a:pPr>
            <a:r>
              <a:rPr lang="ru-RU" sz="1600" dirty="0" smtClean="0"/>
              <a:t>  повысить эффективность </a:t>
            </a:r>
            <a:r>
              <a:rPr lang="ru-RU" sz="1600" dirty="0"/>
              <a:t>работы </a:t>
            </a:r>
            <a:r>
              <a:rPr lang="ru-RU" sz="1600" dirty="0" smtClean="0"/>
              <a:t>оборудования и качество </a:t>
            </a:r>
            <a:r>
              <a:rPr lang="ru-RU" sz="1600" dirty="0"/>
              <a:t>предоставляемых </a:t>
            </a:r>
            <a:r>
              <a:rPr lang="ru-RU" sz="1600" dirty="0" smtClean="0"/>
              <a:t>регулируемых услуг</a:t>
            </a:r>
            <a:endParaRPr lang="ru-RU" sz="1600" dirty="0"/>
          </a:p>
        </p:txBody>
      </p:sp>
      <p:grpSp>
        <p:nvGrpSpPr>
          <p:cNvPr id="53" name="Group 37"/>
          <p:cNvGrpSpPr/>
          <p:nvPr/>
        </p:nvGrpSpPr>
        <p:grpSpPr>
          <a:xfrm>
            <a:off x="7685141" y="1831975"/>
            <a:ext cx="172580" cy="3051175"/>
            <a:chOff x="10288826" y="2803525"/>
            <a:chExt cx="172580" cy="3051175"/>
          </a:xfrm>
        </p:grpSpPr>
        <p:grpSp>
          <p:nvGrpSpPr>
            <p:cNvPr id="54" name="Group 20"/>
            <p:cNvGrpSpPr/>
            <p:nvPr/>
          </p:nvGrpSpPr>
          <p:grpSpPr>
            <a:xfrm>
              <a:off x="10288826" y="4094462"/>
              <a:ext cx="172580" cy="469699"/>
              <a:chOff x="3531025" y="4266495"/>
              <a:chExt cx="392739" cy="823525"/>
            </a:xfrm>
          </p:grpSpPr>
          <p:sp>
            <p:nvSpPr>
              <p:cNvPr id="57" name="Freeform 21"/>
              <p:cNvSpPr/>
              <p:nvPr/>
            </p:nvSpPr>
            <p:spPr>
              <a:xfrm>
                <a:off x="3635800" y="4266495"/>
                <a:ext cx="287964" cy="823525"/>
              </a:xfrm>
              <a:custGeom>
                <a:avLst/>
                <a:gdLst>
                  <a:gd name="connsiteX0" fmla="*/ 0 w 485775"/>
                  <a:gd name="connsiteY0" fmla="*/ 0 h 962025"/>
                  <a:gd name="connsiteX1" fmla="*/ 485775 w 485775"/>
                  <a:gd name="connsiteY1" fmla="*/ 485775 h 962025"/>
                  <a:gd name="connsiteX2" fmla="*/ 9525 w 485775"/>
                  <a:gd name="connsiteY2" fmla="*/ 962025 h 962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85775" h="962025">
                    <a:moveTo>
                      <a:pt x="0" y="0"/>
                    </a:moveTo>
                    <a:lnTo>
                      <a:pt x="485775" y="485775"/>
                    </a:lnTo>
                    <a:lnTo>
                      <a:pt x="9525" y="962025"/>
                    </a:lnTo>
                  </a:path>
                </a:pathLst>
              </a:custGeom>
              <a:noFill/>
              <a:ln w="952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8" name="Freeform 23"/>
              <p:cNvSpPr/>
              <p:nvPr/>
            </p:nvSpPr>
            <p:spPr>
              <a:xfrm>
                <a:off x="3531025" y="4266495"/>
                <a:ext cx="287964" cy="823525"/>
              </a:xfrm>
              <a:custGeom>
                <a:avLst/>
                <a:gdLst>
                  <a:gd name="connsiteX0" fmla="*/ 0 w 485775"/>
                  <a:gd name="connsiteY0" fmla="*/ 0 h 962025"/>
                  <a:gd name="connsiteX1" fmla="*/ 485775 w 485775"/>
                  <a:gd name="connsiteY1" fmla="*/ 485775 h 962025"/>
                  <a:gd name="connsiteX2" fmla="*/ 9525 w 485775"/>
                  <a:gd name="connsiteY2" fmla="*/ 962025 h 962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85775" h="962025">
                    <a:moveTo>
                      <a:pt x="0" y="0"/>
                    </a:moveTo>
                    <a:lnTo>
                      <a:pt x="485775" y="485775"/>
                    </a:lnTo>
                    <a:lnTo>
                      <a:pt x="9525" y="962025"/>
                    </a:lnTo>
                  </a:path>
                </a:pathLst>
              </a:custGeom>
              <a:noFill/>
              <a:ln w="952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cxnSp>
          <p:nvCxnSpPr>
            <p:cNvPr id="55" name="Прямая соединительная линия 5"/>
            <p:cNvCxnSpPr/>
            <p:nvPr/>
          </p:nvCxnSpPr>
          <p:spPr>
            <a:xfrm>
              <a:off x="10311014" y="2803525"/>
              <a:ext cx="0" cy="1135047"/>
            </a:xfrm>
            <a:prstGeom prst="line">
              <a:avLst/>
            </a:prstGeom>
            <a:noFill/>
            <a:ln w="952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56" name="Прямая соединительная линия 6"/>
            <p:cNvCxnSpPr/>
            <p:nvPr/>
          </p:nvCxnSpPr>
          <p:spPr>
            <a:xfrm>
              <a:off x="10311014" y="4720051"/>
              <a:ext cx="0" cy="1134649"/>
            </a:xfrm>
            <a:prstGeom prst="line">
              <a:avLst/>
            </a:prstGeom>
            <a:noFill/>
            <a:ln w="952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3" name="TextBox 2"/>
          <p:cNvSpPr txBox="1"/>
          <p:nvPr/>
        </p:nvSpPr>
        <p:spPr>
          <a:xfrm>
            <a:off x="317499" y="6116423"/>
            <a:ext cx="7184132" cy="153888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r>
              <a:rPr lang="ru-RU" sz="1000" dirty="0"/>
              <a:t>Проводится работа по формированию </a:t>
            </a:r>
            <a:r>
              <a:rPr lang="ru-RU" sz="1000" dirty="0" smtClean="0"/>
              <a:t>заявок </a:t>
            </a:r>
            <a:r>
              <a:rPr lang="ru-RU" sz="1000" dirty="0"/>
              <a:t>на утверждение пятилетних инвестиционной программы и </a:t>
            </a:r>
            <a:r>
              <a:rPr lang="ru-RU" sz="1000" dirty="0" smtClean="0"/>
              <a:t>тарифов</a:t>
            </a:r>
            <a:endParaRPr lang="ru-RU" sz="1000" dirty="0"/>
          </a:p>
        </p:txBody>
      </p:sp>
    </p:spTree>
    <p:extLst>
      <p:ext uri="{BB962C8B-B14F-4D97-AF65-F5344CB8AC3E}">
        <p14:creationId xmlns:p14="http://schemas.microsoft.com/office/powerpoint/2010/main" val="4072889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Информация об оказываемой услуге – подача воды по распределительным сетям (малая мощность)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317499" y="704850"/>
            <a:ext cx="11604535" cy="6026151"/>
          </a:xfrm>
        </p:spPr>
        <p:txBody>
          <a:bodyPr anchor="ctr"/>
          <a:lstStyle/>
          <a:p>
            <a:pPr algn="just" defTabSz="542925">
              <a:spcAft>
                <a:spcPts val="600"/>
              </a:spcAft>
              <a:tabLst>
                <a:tab pos="354013" algn="l"/>
              </a:tabLst>
            </a:pPr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1. Информация </a:t>
            </a:r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об исполнении утвержденной инвестиционной программы</a:t>
            </a:r>
          </a:p>
          <a:p>
            <a:pPr algn="just" defTabSz="542925">
              <a:spcAft>
                <a:spcPts val="600"/>
              </a:spcAft>
              <a:tabLst>
                <a:tab pos="354013" algn="l"/>
              </a:tabLst>
            </a:pPr>
            <a:r>
              <a:rPr lang="ru-RU" sz="1400" kern="0" dirty="0">
                <a:cs typeface="Arial" panose="020B0604020202020204" pitchFamily="34" charset="0"/>
              </a:rPr>
              <a:t>Инвестиционная программа уполномоченным органом </a:t>
            </a:r>
            <a:r>
              <a:rPr lang="ru-RU" sz="1400" b="1" kern="0" dirty="0">
                <a:cs typeface="Arial" panose="020B0604020202020204" pitchFamily="34" charset="0"/>
              </a:rPr>
              <a:t>не утверждалась.</a:t>
            </a:r>
          </a:p>
          <a:p>
            <a:pPr algn="just" defTabSz="542925">
              <a:spcAft>
                <a:spcPts val="600"/>
              </a:spcAft>
              <a:tabLst>
                <a:tab pos="354013" algn="l"/>
              </a:tabLst>
            </a:pPr>
            <a:r>
              <a:rPr lang="ru-RU" sz="1400" dirty="0"/>
              <a:t>В </a:t>
            </a:r>
            <a:r>
              <a:rPr lang="ru-RU" sz="1400" dirty="0" smtClean="0"/>
              <a:t>2025 </a:t>
            </a:r>
            <a:r>
              <a:rPr lang="ru-RU" sz="1400" dirty="0"/>
              <a:t>году фактическая сумма амортизационных отчислений по основным средствам, задействованным при оказании регулируемой услуги, составила </a:t>
            </a:r>
            <a:r>
              <a:rPr lang="ru-RU" sz="1400" b="1" dirty="0">
                <a:solidFill>
                  <a:schemeClr val="accent1"/>
                </a:solidFill>
              </a:rPr>
              <a:t>10 </a:t>
            </a:r>
            <a:r>
              <a:rPr lang="ru-RU" sz="1400" b="1" dirty="0" smtClean="0">
                <a:solidFill>
                  <a:schemeClr val="accent1"/>
                </a:solidFill>
              </a:rPr>
              <a:t>892 </a:t>
            </a:r>
            <a:r>
              <a:rPr lang="ru-RU" sz="1400" dirty="0"/>
              <a:t>тыс. </a:t>
            </a:r>
            <a:r>
              <a:rPr lang="ru-RU" sz="1400" dirty="0" smtClean="0"/>
              <a:t>тенге. </a:t>
            </a:r>
            <a:r>
              <a:rPr lang="ru-RU" sz="1400" dirty="0"/>
              <a:t>В утвержденной  тарифной смете предусмотрена сумма амортизационных отчислений в размере </a:t>
            </a:r>
            <a:endParaRPr lang="ru-RU" sz="1400" dirty="0" smtClean="0"/>
          </a:p>
          <a:p>
            <a:pPr algn="just" defTabSz="542925">
              <a:spcAft>
                <a:spcPts val="600"/>
              </a:spcAft>
              <a:tabLst>
                <a:tab pos="354013" algn="l"/>
              </a:tabLst>
            </a:pPr>
            <a:r>
              <a:rPr lang="ru-RU" sz="1400" b="1" dirty="0" smtClean="0">
                <a:solidFill>
                  <a:schemeClr val="accent1"/>
                </a:solidFill>
              </a:rPr>
              <a:t>5 955 </a:t>
            </a:r>
            <a:r>
              <a:rPr lang="ru-RU" sz="1400" dirty="0"/>
              <a:t>тыс. </a:t>
            </a:r>
            <a:r>
              <a:rPr lang="ru-RU" sz="1400" dirty="0" smtClean="0"/>
              <a:t>тенге. </a:t>
            </a:r>
          </a:p>
          <a:p>
            <a:pPr algn="just" defTabSz="542925">
              <a:spcAft>
                <a:spcPts val="600"/>
              </a:spcAft>
              <a:tabLst>
                <a:tab pos="354013" algn="l"/>
              </a:tabLst>
            </a:pPr>
            <a:r>
              <a:rPr lang="ru-RU" sz="1400" dirty="0" smtClean="0"/>
              <a:t>Сумма </a:t>
            </a:r>
            <a:r>
              <a:rPr lang="ru-RU" sz="1400" dirty="0"/>
              <a:t>амортизационных отчислений, предусмотренная в утвержденной тарифной смете, направлена в </a:t>
            </a:r>
            <a:r>
              <a:rPr lang="ru-RU" sz="1400" dirty="0" smtClean="0"/>
              <a:t>2025 </a:t>
            </a:r>
            <a:r>
              <a:rPr lang="ru-RU" sz="1400" dirty="0"/>
              <a:t>году на выполнение следующих мероприятий по капитальному ремонту на общую сумму </a:t>
            </a:r>
            <a:r>
              <a:rPr lang="ru-RU" sz="1400" b="1" dirty="0">
                <a:solidFill>
                  <a:schemeClr val="accent1"/>
                </a:solidFill>
              </a:rPr>
              <a:t>71 544,42 </a:t>
            </a:r>
            <a:r>
              <a:rPr lang="ru-RU" sz="1400" dirty="0" smtClean="0"/>
              <a:t>тыс</a:t>
            </a:r>
            <a:r>
              <a:rPr lang="ru-RU" sz="1400" dirty="0"/>
              <a:t>. тенге:</a:t>
            </a:r>
          </a:p>
          <a:p>
            <a:r>
              <a:rPr lang="ru-RU" sz="1400" dirty="0" smtClean="0"/>
              <a:t>насоса </a:t>
            </a:r>
            <a:r>
              <a:rPr lang="ru-RU" sz="1400" dirty="0"/>
              <a:t>НПК №</a:t>
            </a:r>
            <a:r>
              <a:rPr lang="ru-RU" sz="1400" dirty="0" smtClean="0"/>
              <a:t>1 2025, насоса </a:t>
            </a:r>
            <a:r>
              <a:rPr lang="ru-RU" sz="1400" dirty="0"/>
              <a:t>НПК №</a:t>
            </a:r>
            <a:r>
              <a:rPr lang="ru-RU" sz="1400" dirty="0" smtClean="0"/>
              <a:t>2, </a:t>
            </a:r>
            <a:r>
              <a:rPr lang="ru-RU" sz="1400" dirty="0"/>
              <a:t>насос 2 №3 6НДС </a:t>
            </a:r>
            <a:r>
              <a:rPr lang="ru-RU" sz="1400" dirty="0" smtClean="0"/>
              <a:t>2025, </a:t>
            </a:r>
            <a:r>
              <a:rPr lang="ru-RU" sz="1400" dirty="0"/>
              <a:t>НДК№1 </a:t>
            </a:r>
            <a:r>
              <a:rPr lang="ru-RU" sz="1400" dirty="0" smtClean="0"/>
              <a:t>2025, ячеек </a:t>
            </a:r>
            <a:r>
              <a:rPr lang="ru-RU" sz="1400" dirty="0"/>
              <a:t>мокрого коагулянта №</a:t>
            </a:r>
            <a:r>
              <a:rPr lang="ru-RU" sz="1400" dirty="0" smtClean="0"/>
              <a:t>2, 3, мех</a:t>
            </a:r>
            <a:r>
              <a:rPr lang="ru-RU" sz="1400" dirty="0"/>
              <a:t>. фильтр №4 </a:t>
            </a:r>
            <a:r>
              <a:rPr lang="ru-RU" sz="1400" dirty="0" smtClean="0"/>
              <a:t>ж/б, ячеек </a:t>
            </a:r>
            <a:r>
              <a:rPr lang="ru-RU" sz="1400" dirty="0"/>
              <a:t>хранения </a:t>
            </a:r>
            <a:r>
              <a:rPr lang="ru-RU" sz="1400" dirty="0" smtClean="0"/>
              <a:t>коагулянта №2,3</a:t>
            </a:r>
            <a:endParaRPr lang="ru-RU" sz="1400" dirty="0"/>
          </a:p>
          <a:p>
            <a:pPr algn="just"/>
            <a:r>
              <a:rPr lang="ru-RU" sz="1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Для </a:t>
            </a:r>
            <a:r>
              <a:rPr lang="ru-RU" sz="1400" dirty="0">
                <a:ea typeface="Calibri" panose="020F0502020204030204" pitchFamily="34" charset="0"/>
                <a:cs typeface="Times New Roman" panose="02020603050405020304" pitchFamily="18" charset="0"/>
              </a:rPr>
              <a:t>АО </a:t>
            </a:r>
            <a:r>
              <a:rPr lang="ru-RU" sz="1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«ЕЭК» </a:t>
            </a:r>
            <a:r>
              <a:rPr lang="ru-RU" sz="1400" dirty="0">
                <a:ea typeface="Calibri" panose="020F0502020204030204" pitchFamily="34" charset="0"/>
                <a:cs typeface="Times New Roman" panose="02020603050405020304" pitchFamily="18" charset="0"/>
              </a:rPr>
              <a:t>показатели качества и надежности регулируемых услуг и показатели эффективности </a:t>
            </a:r>
            <a:r>
              <a:rPr lang="ru-RU" sz="1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деятельности </a:t>
            </a:r>
            <a:r>
              <a:rPr lang="ru-RU" sz="1400" smtClean="0">
                <a:ea typeface="Calibri" panose="020F0502020204030204" pitchFamily="34" charset="0"/>
                <a:cs typeface="Times New Roman" panose="02020603050405020304" pitchFamily="18" charset="0"/>
              </a:rPr>
              <a:t>уполномоченным органом </a:t>
            </a:r>
            <a:r>
              <a:rPr lang="ru-RU" sz="1400" b="1" dirty="0">
                <a:ea typeface="Calibri" panose="020F0502020204030204" pitchFamily="34" charset="0"/>
                <a:cs typeface="Times New Roman" panose="02020603050405020304" pitchFamily="18" charset="0"/>
              </a:rPr>
              <a:t>не разрабатывались и не  </a:t>
            </a:r>
            <a:r>
              <a:rPr lang="ru-RU" sz="14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утверждались.</a:t>
            </a:r>
          </a:p>
          <a:p>
            <a:r>
              <a:rPr lang="ru-RU" sz="14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Arial (Основной текст)"/>
                <a:ea typeface="Times New Roman"/>
              </a:rPr>
              <a:t>Информация о постатейном исполнении тарифной сметы за </a:t>
            </a: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Arial (Основной текст)"/>
                <a:ea typeface="Times New Roman"/>
              </a:rPr>
              <a:t>2025 </a:t>
            </a:r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Arial (Основной текст)"/>
                <a:ea typeface="Times New Roman"/>
              </a:rPr>
              <a:t>год</a:t>
            </a:r>
          </a:p>
          <a:p>
            <a:r>
              <a:rPr lang="ru-RU" sz="1400" dirty="0">
                <a:latin typeface="Arial (Основной текст)"/>
              </a:rPr>
              <a:t>Затраты АО </a:t>
            </a:r>
            <a:r>
              <a:rPr lang="ru-RU" sz="1400" dirty="0" smtClean="0">
                <a:latin typeface="Arial (Основной текст)"/>
              </a:rPr>
              <a:t>«ЕЭК» </a:t>
            </a:r>
            <a:r>
              <a:rPr lang="ru-RU" sz="1400" dirty="0">
                <a:latin typeface="Arial (Основной текст)"/>
              </a:rPr>
              <a:t>за </a:t>
            </a:r>
            <a:r>
              <a:rPr lang="ru-RU" sz="1400" dirty="0" smtClean="0">
                <a:latin typeface="Arial (Основной текст)"/>
              </a:rPr>
              <a:t>2025 </a:t>
            </a:r>
            <a:r>
              <a:rPr lang="ru-RU" sz="1400" dirty="0">
                <a:latin typeface="Arial (Основной текст)"/>
              </a:rPr>
              <a:t>год на оказание </a:t>
            </a:r>
            <a:r>
              <a:rPr lang="ru-RU" sz="1400" dirty="0" smtClean="0">
                <a:latin typeface="Arial (Основной текст)"/>
              </a:rPr>
              <a:t>услуги </a:t>
            </a:r>
            <a:r>
              <a:rPr lang="ru-RU" sz="1400" b="1" dirty="0">
                <a:solidFill>
                  <a:schemeClr val="accent1"/>
                </a:solidFill>
              </a:rPr>
              <a:t>66 055,96 </a:t>
            </a:r>
            <a:r>
              <a:rPr lang="ru-RU" sz="1400" dirty="0" smtClean="0">
                <a:latin typeface="Arial (Основной текст)"/>
              </a:rPr>
              <a:t>тыс</a:t>
            </a:r>
            <a:r>
              <a:rPr lang="ru-RU" sz="1400" dirty="0">
                <a:latin typeface="Arial (Основной текст)"/>
              </a:rPr>
              <a:t>. тенге, превышение против утвержденной тарифной </a:t>
            </a:r>
            <a:r>
              <a:rPr lang="ru-RU" sz="1400" dirty="0" smtClean="0">
                <a:latin typeface="Arial (Основной текст)"/>
              </a:rPr>
              <a:t>сметы на </a:t>
            </a:r>
            <a:r>
              <a:rPr lang="ru-RU" sz="1400" b="1" dirty="0">
                <a:solidFill>
                  <a:schemeClr val="accent1"/>
                </a:solidFill>
              </a:rPr>
              <a:t>334</a:t>
            </a:r>
            <a:r>
              <a:rPr lang="ru-RU" sz="1400" dirty="0" smtClean="0">
                <a:latin typeface="Arial (Основной текст)"/>
              </a:rPr>
              <a:t>%.</a:t>
            </a:r>
            <a:endParaRPr lang="ru-RU" sz="1400" dirty="0">
              <a:latin typeface="Arial (Основной текст)"/>
            </a:endParaRPr>
          </a:p>
          <a:p>
            <a:r>
              <a:rPr lang="ru-RU" sz="1400" dirty="0"/>
              <a:t>Перерасход затрат в целом по тарифной смете обусловлен ростом заработной платы, стоимости материалов, ремонта, услуг сторонних организаций и наличием затрат, которые не были предусмотрены в утверждённой тарифной смете</a:t>
            </a:r>
            <a:r>
              <a:rPr lang="ru-RU" sz="1400" dirty="0" smtClean="0">
                <a:latin typeface="Arial (Основной текст)"/>
              </a:rPr>
              <a:t>. </a:t>
            </a:r>
          </a:p>
          <a:p>
            <a:pPr>
              <a:lnSpc>
                <a:spcPct val="150000"/>
              </a:lnSpc>
            </a:pPr>
            <a:r>
              <a:rPr lang="ru-RU" sz="1400" b="1" dirty="0" smtClean="0">
                <a:latin typeface="Arial (Основной текст)"/>
              </a:rPr>
              <a:t>3. Информация </a:t>
            </a:r>
            <a:r>
              <a:rPr lang="ru-RU" sz="1400" b="1" dirty="0">
                <a:latin typeface="Arial (Основной текст)"/>
              </a:rPr>
              <a:t>об объемах предоставленных услуг </a:t>
            </a:r>
            <a:endParaRPr lang="en-US" sz="1400" b="1" dirty="0">
              <a:latin typeface="Arial (Основной текст)"/>
            </a:endParaRPr>
          </a:p>
          <a:p>
            <a:pPr algn="just"/>
            <a:r>
              <a:rPr lang="ru-RU" sz="1400" dirty="0">
                <a:latin typeface="Arial (Основной текст)"/>
              </a:rPr>
              <a:t>Объем оказанных услуг составил </a:t>
            </a:r>
            <a:r>
              <a:rPr lang="ru-RU" sz="1400" b="1" dirty="0" smtClean="0">
                <a:solidFill>
                  <a:schemeClr val="accent1"/>
                </a:solidFill>
                <a:latin typeface="Arial (Основной текст)"/>
              </a:rPr>
              <a:t>406,66 </a:t>
            </a:r>
            <a:r>
              <a:rPr lang="ru-RU" sz="1400" dirty="0" smtClean="0">
                <a:latin typeface="Arial (Основной текст)"/>
              </a:rPr>
              <a:t>тыс. м3. </a:t>
            </a:r>
            <a:r>
              <a:rPr lang="ru-RU" sz="1400" dirty="0"/>
              <a:t>Увеличение объема реализации произошло за счет увеличения спроса потребителя регулируемой услуги.</a:t>
            </a:r>
            <a:endParaRPr lang="ru-RU" sz="1400" dirty="0">
              <a:latin typeface="Arial (Основной текст)"/>
            </a:endParaRPr>
          </a:p>
          <a:p>
            <a:pPr>
              <a:lnSpc>
                <a:spcPct val="150000"/>
              </a:lnSpc>
            </a:pPr>
            <a:r>
              <a:rPr lang="ru-RU" sz="1400" b="1" dirty="0" smtClean="0">
                <a:latin typeface="Arial (Основной текст)"/>
              </a:rPr>
              <a:t>4. Информация </a:t>
            </a:r>
            <a:r>
              <a:rPr lang="ru-RU" sz="1400" b="1" dirty="0">
                <a:latin typeface="Arial (Основной текст)"/>
              </a:rPr>
              <a:t>об основных финансово-экономических показателях </a:t>
            </a:r>
          </a:p>
          <a:p>
            <a:r>
              <a:rPr lang="ru-RU" sz="1400" dirty="0">
                <a:latin typeface="Arial (Основной текст)"/>
              </a:rPr>
              <a:t>Доход </a:t>
            </a:r>
            <a:r>
              <a:rPr lang="ru-RU" sz="1400" dirty="0" smtClean="0">
                <a:latin typeface="Arial (Основной текст)"/>
              </a:rPr>
              <a:t>– </a:t>
            </a:r>
            <a:r>
              <a:rPr lang="ru-RU" sz="1400" b="1" dirty="0">
                <a:solidFill>
                  <a:schemeClr val="accent1"/>
                </a:solidFill>
                <a:latin typeface="Arial (Основной текст)"/>
              </a:rPr>
              <a:t>17 083,95 </a:t>
            </a:r>
            <a:r>
              <a:rPr lang="ru-RU" sz="1400" dirty="0"/>
              <a:t>  </a:t>
            </a:r>
            <a:r>
              <a:rPr lang="ru-RU" sz="1400" dirty="0" smtClean="0">
                <a:latin typeface="Arial (Основной текст)"/>
              </a:rPr>
              <a:t>тыс</a:t>
            </a:r>
            <a:r>
              <a:rPr lang="ru-RU" sz="1400" dirty="0">
                <a:latin typeface="Arial (Основной текст)"/>
              </a:rPr>
              <a:t>. тенге, </a:t>
            </a:r>
          </a:p>
          <a:p>
            <a:r>
              <a:rPr lang="ru-RU" sz="1400" dirty="0">
                <a:latin typeface="Arial (Основной текст)"/>
              </a:rPr>
              <a:t>Затраты –</a:t>
            </a:r>
            <a:r>
              <a:rPr lang="ru-RU" sz="1400" dirty="0" smtClean="0">
                <a:latin typeface="Arial (Основной текст)"/>
              </a:rPr>
              <a:t> </a:t>
            </a:r>
            <a:r>
              <a:rPr lang="ru-RU" sz="1400" b="1" dirty="0">
                <a:solidFill>
                  <a:schemeClr val="accent1"/>
                </a:solidFill>
                <a:latin typeface="Arial (Основной текст)"/>
              </a:rPr>
              <a:t>66 055,96 </a:t>
            </a:r>
            <a:r>
              <a:rPr lang="ru-RU" sz="1400" dirty="0" smtClean="0">
                <a:latin typeface="Arial (Основной текст)"/>
              </a:rPr>
              <a:t>тыс</a:t>
            </a:r>
            <a:r>
              <a:rPr lang="ru-RU" sz="1400" dirty="0">
                <a:latin typeface="Arial (Основной текст)"/>
              </a:rPr>
              <a:t>. тенге. </a:t>
            </a:r>
          </a:p>
          <a:p>
            <a:r>
              <a:rPr lang="ru-RU" sz="1400" dirty="0">
                <a:latin typeface="Arial (Основной текст)"/>
              </a:rPr>
              <a:t>Убыток </a:t>
            </a:r>
            <a:r>
              <a:rPr lang="ru-RU" sz="1400" dirty="0" smtClean="0">
                <a:latin typeface="Arial (Основной текст)"/>
              </a:rPr>
              <a:t>– </a:t>
            </a:r>
            <a:r>
              <a:rPr lang="ru-RU" sz="1400" b="1" dirty="0">
                <a:solidFill>
                  <a:schemeClr val="accent1"/>
                </a:solidFill>
                <a:latin typeface="Arial (Основной текст)"/>
              </a:rPr>
              <a:t>48 972,01 </a:t>
            </a:r>
            <a:r>
              <a:rPr lang="ru-RU" sz="1400" dirty="0" smtClean="0">
                <a:latin typeface="Arial (Основной текст)"/>
              </a:rPr>
              <a:t>тыс</a:t>
            </a:r>
            <a:r>
              <a:rPr lang="ru-RU" sz="1400" dirty="0">
                <a:latin typeface="Arial (Основной текст)"/>
              </a:rPr>
              <a:t>. тенге </a:t>
            </a:r>
            <a:endParaRPr lang="ru-RU" sz="1400" dirty="0" smtClean="0">
              <a:latin typeface="Arial (Основной текст)"/>
            </a:endParaRPr>
          </a:p>
          <a:p>
            <a:endParaRPr lang="ru-RU" sz="1400" dirty="0">
              <a:latin typeface="Arial (Основной текст)"/>
            </a:endParaRPr>
          </a:p>
          <a:p>
            <a:pPr algn="just" defTabSz="542925">
              <a:spcAft>
                <a:spcPts val="600"/>
              </a:spcAft>
              <a:tabLst>
                <a:tab pos="354013" algn="l"/>
              </a:tabLst>
            </a:pP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Претензии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со стороны потребителей на качество предоставляемых услуг за 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2025 год отсутствуют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91974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6906983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142" name="Слайд think-cell" r:id="rId4" imgW="594" imgH="595" progId="TCLayout.ActiveDocument.1">
                  <p:embed/>
                </p:oleObj>
              </mc:Choice>
              <mc:Fallback>
                <p:oleObj name="Слайд think-cell" r:id="rId4" imgW="594" imgH="59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Заголовок 1"/>
          <p:cNvSpPr>
            <a:spLocks noGrp="1"/>
          </p:cNvSpPr>
          <p:nvPr>
            <p:ph type="body" sz="quarter" idx="11"/>
          </p:nvPr>
        </p:nvSpPr>
        <p:spPr/>
        <p:txBody>
          <a:bodyPr vert="horz"/>
          <a:lstStyle/>
          <a:p>
            <a:pPr algn="ctr"/>
            <a:r>
              <a:rPr lang="ru-RU" dirty="0">
                <a:solidFill>
                  <a:schemeClr val="accent1"/>
                </a:solidFill>
              </a:rPr>
              <a:t>Спасибо за внимание</a:t>
            </a:r>
          </a:p>
        </p:txBody>
      </p:sp>
    </p:spTree>
    <p:extLst>
      <p:ext uri="{BB962C8B-B14F-4D97-AF65-F5344CB8AC3E}">
        <p14:creationId xmlns:p14="http://schemas.microsoft.com/office/powerpoint/2010/main" val="2429959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42720488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098" name="Слайд think-cell" r:id="rId4" imgW="594" imgH="595" progId="TCLayout.ActiveDocument.1">
                  <p:embed/>
                </p:oleObj>
              </mc:Choice>
              <mc:Fallback>
                <p:oleObj name="Слайд think-cell" r:id="rId4" imgW="594" imgH="59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Заголовок 1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ru-RU" b="0" dirty="0">
                <a:solidFill>
                  <a:schemeClr val="accent1"/>
                </a:solidFill>
              </a:rPr>
              <a:t>ЕЭК:  </a:t>
            </a:r>
            <a:r>
              <a:rPr lang="ru-RU" dirty="0" smtClean="0"/>
              <a:t>Общая информация о субъекте естественной монополии</a:t>
            </a:r>
            <a:endParaRPr lang="ru-RU" b="0" dirty="0">
              <a:solidFill>
                <a:schemeClr val="accent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17499" y="4041006"/>
            <a:ext cx="5498441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ru-RU" sz="1600" u="sng" dirty="0" smtClean="0"/>
              <a:t>Тарифы на регулируемые услуги: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ru-RU" sz="1600" dirty="0" smtClean="0"/>
              <a:t>Производство тепловой энергии: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ru-RU" sz="1600" dirty="0" smtClean="0"/>
              <a:t>январь-июль 2025 г </a:t>
            </a: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</a:rPr>
              <a:t>– </a:t>
            </a:r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</a:rPr>
              <a:t>1 8</a:t>
            </a: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</a:rPr>
              <a:t>3</a:t>
            </a:r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</a:rPr>
              <a:t>2,</a:t>
            </a: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</a:rPr>
              <a:t>67</a:t>
            </a:r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1600" dirty="0" smtClean="0"/>
              <a:t>тенге/Гкал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ru-RU" sz="1600" dirty="0" smtClean="0"/>
              <a:t>Август-декабрь 2025 г.- </a:t>
            </a: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</a:rPr>
              <a:t>1908,69</a:t>
            </a:r>
            <a:r>
              <a:rPr lang="ru-RU" sz="1600" dirty="0" smtClean="0"/>
              <a:t> тенге/</a:t>
            </a:r>
            <a:r>
              <a:rPr lang="ru-RU" sz="1600" dirty="0" err="1" smtClean="0"/>
              <a:t>гкал</a:t>
            </a:r>
            <a:r>
              <a:rPr lang="ru-RU" sz="1600" dirty="0" smtClean="0"/>
              <a:t>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1600" dirty="0" smtClean="0"/>
              <a:t>подача воды по распределительным сетям – </a:t>
            </a:r>
            <a:r>
              <a:rPr lang="ru-RU" sz="1600" dirty="0" smtClean="0">
                <a:solidFill>
                  <a:schemeClr val="accent1"/>
                </a:solidFill>
              </a:rPr>
              <a:t>42,01 </a:t>
            </a:r>
            <a:r>
              <a:rPr lang="ru-RU" sz="1600" dirty="0" smtClean="0"/>
              <a:t>тенге/м3 </a:t>
            </a:r>
            <a:endParaRPr lang="ru-RU" sz="16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06367" y="6193789"/>
            <a:ext cx="1101915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solidFill>
                  <a:prstClr val="black"/>
                </a:solidFill>
              </a:rPr>
              <a:t>Для АО «ЕЭК» показатели качества и надежности регулируемых услуг и показатели эффективности </a:t>
            </a:r>
            <a:r>
              <a:rPr lang="ru-RU" sz="1600" dirty="0" smtClean="0">
                <a:solidFill>
                  <a:prstClr val="black"/>
                </a:solidFill>
              </a:rPr>
              <a:t>деятельности уполномоченным органом </a:t>
            </a:r>
            <a:r>
              <a:rPr lang="ru-RU" sz="1600" b="1" dirty="0" smtClean="0">
                <a:solidFill>
                  <a:prstClr val="black"/>
                </a:solidFill>
              </a:rPr>
              <a:t>не </a:t>
            </a:r>
            <a:r>
              <a:rPr lang="ru-RU" sz="1600" b="1" dirty="0">
                <a:solidFill>
                  <a:prstClr val="black"/>
                </a:solidFill>
              </a:rPr>
              <a:t>разрабатывались и не  утверждались. </a:t>
            </a:r>
            <a:endParaRPr lang="ru-RU" sz="1600" b="1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95874" y="1616991"/>
            <a:ext cx="2934201" cy="310122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09844" y="3337014"/>
            <a:ext cx="3114675" cy="279256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17499" y="826418"/>
            <a:ext cx="11184690" cy="492443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r>
              <a:rPr lang="ru-RU" sz="1600" dirty="0"/>
              <a:t>АО «Евроазиатская энергетическая корпорация» (ЕЭК</a:t>
            </a:r>
            <a:r>
              <a:rPr lang="ru-RU" sz="1600" dirty="0" smtClean="0"/>
              <a:t>) - </a:t>
            </a:r>
            <a:r>
              <a:rPr lang="ru-RU" sz="1600" dirty="0"/>
              <a:t>о</a:t>
            </a:r>
            <a:r>
              <a:rPr lang="ru-RU" sz="1600" dirty="0" smtClean="0"/>
              <a:t>дин </a:t>
            </a:r>
            <a:r>
              <a:rPr lang="ru-RU" sz="1600" dirty="0"/>
              <a:t>из крупнейших поставщиков электроэнергии и угля в Казахстане, основанный в 1996 году.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17499" y="1351855"/>
            <a:ext cx="7661844" cy="1985159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ru-RU" sz="1600" dirty="0"/>
              <a:t>АО «ЕЭК» является субъектом естественных монополий по следующим видам деятельности: </a:t>
            </a:r>
            <a:endParaRPr lang="ru-RU" sz="1600" dirty="0" smtClean="0"/>
          </a:p>
          <a:p>
            <a:pPr indent="625475" algn="just">
              <a:spcBef>
                <a:spcPts val="600"/>
              </a:spcBef>
              <a:spcAft>
                <a:spcPts val="600"/>
              </a:spcAft>
            </a:pPr>
            <a:r>
              <a:rPr lang="ru-RU" sz="1600" b="1" dirty="0" smtClean="0"/>
              <a:t>производство </a:t>
            </a:r>
            <a:r>
              <a:rPr lang="ru-RU" sz="1600" b="1" dirty="0"/>
              <a:t>тепловой энергии </a:t>
            </a:r>
            <a:endParaRPr lang="en-US" sz="1600" b="1" dirty="0"/>
          </a:p>
          <a:p>
            <a:pPr indent="625475" algn="just">
              <a:spcBef>
                <a:spcPts val="600"/>
              </a:spcBef>
              <a:spcAft>
                <a:spcPts val="600"/>
              </a:spcAft>
            </a:pPr>
            <a:r>
              <a:rPr lang="ru-RU" sz="1600" b="1" dirty="0"/>
              <a:t>подача воды по распределительным сетям. </a:t>
            </a:r>
            <a:r>
              <a:rPr lang="ru-RU" sz="1600" b="1" dirty="0" smtClean="0"/>
              <a:t> </a:t>
            </a:r>
            <a:r>
              <a:rPr lang="ru-RU" sz="1200" i="1" dirty="0" smtClean="0"/>
              <a:t>Начиная </a:t>
            </a:r>
            <a:r>
              <a:rPr lang="ru-RU" sz="1200" i="1" dirty="0"/>
              <a:t>с 2017 года по виду деятельности «подача воды по распределительным сетям» предприятие является субъектом естественных монополий малой мощности.</a:t>
            </a:r>
          </a:p>
          <a:p>
            <a:endParaRPr lang="ru-RU" sz="1600" dirty="0"/>
          </a:p>
        </p:txBody>
      </p:sp>
      <p:grpSp>
        <p:nvGrpSpPr>
          <p:cNvPr id="22" name="Group 490"/>
          <p:cNvGrpSpPr/>
          <p:nvPr/>
        </p:nvGrpSpPr>
        <p:grpSpPr>
          <a:xfrm>
            <a:off x="519060" y="2297787"/>
            <a:ext cx="369888" cy="368300"/>
            <a:chOff x="-3314701" y="4416426"/>
            <a:chExt cx="369888" cy="368300"/>
          </a:xfrm>
        </p:grpSpPr>
        <p:sp>
          <p:nvSpPr>
            <p:cNvPr id="23" name="Freeform 63"/>
            <p:cNvSpPr>
              <a:spLocks/>
            </p:cNvSpPr>
            <p:nvPr/>
          </p:nvSpPr>
          <p:spPr bwMode="auto">
            <a:xfrm>
              <a:off x="-3314701" y="4416426"/>
              <a:ext cx="369888" cy="368300"/>
            </a:xfrm>
            <a:custGeom>
              <a:avLst/>
              <a:gdLst>
                <a:gd name="T0" fmla="*/ 261 w 283"/>
                <a:gd name="T1" fmla="*/ 109 h 283"/>
                <a:gd name="T2" fmla="*/ 253 w 283"/>
                <a:gd name="T3" fmla="*/ 98 h 283"/>
                <a:gd name="T4" fmla="*/ 254 w 283"/>
                <a:gd name="T5" fmla="*/ 120 h 283"/>
                <a:gd name="T6" fmla="*/ 274 w 283"/>
                <a:gd name="T7" fmla="*/ 159 h 283"/>
                <a:gd name="T8" fmla="*/ 252 w 283"/>
                <a:gd name="T9" fmla="*/ 171 h 283"/>
                <a:gd name="T10" fmla="*/ 265 w 283"/>
                <a:gd name="T11" fmla="*/ 192 h 283"/>
                <a:gd name="T12" fmla="*/ 229 w 283"/>
                <a:gd name="T13" fmla="*/ 216 h 283"/>
                <a:gd name="T14" fmla="*/ 215 w 283"/>
                <a:gd name="T15" fmla="*/ 234 h 283"/>
                <a:gd name="T16" fmla="*/ 185 w 283"/>
                <a:gd name="T17" fmla="*/ 252 h 283"/>
                <a:gd name="T18" fmla="*/ 159 w 283"/>
                <a:gd name="T19" fmla="*/ 258 h 283"/>
                <a:gd name="T20" fmla="*/ 124 w 283"/>
                <a:gd name="T21" fmla="*/ 258 h 283"/>
                <a:gd name="T22" fmla="*/ 98 w 283"/>
                <a:gd name="T23" fmla="*/ 252 h 283"/>
                <a:gd name="T24" fmla="*/ 67 w 283"/>
                <a:gd name="T25" fmla="*/ 234 h 283"/>
                <a:gd name="T26" fmla="*/ 54 w 283"/>
                <a:gd name="T27" fmla="*/ 216 h 283"/>
                <a:gd name="T28" fmla="*/ 18 w 283"/>
                <a:gd name="T29" fmla="*/ 192 h 283"/>
                <a:gd name="T30" fmla="*/ 31 w 283"/>
                <a:gd name="T31" fmla="*/ 171 h 283"/>
                <a:gd name="T32" fmla="*/ 9 w 283"/>
                <a:gd name="T33" fmla="*/ 159 h 283"/>
                <a:gd name="T34" fmla="*/ 29 w 283"/>
                <a:gd name="T35" fmla="*/ 120 h 283"/>
                <a:gd name="T36" fmla="*/ 31 w 283"/>
                <a:gd name="T37" fmla="*/ 98 h 283"/>
                <a:gd name="T38" fmla="*/ 48 w 283"/>
                <a:gd name="T39" fmla="*/ 67 h 283"/>
                <a:gd name="T40" fmla="*/ 66 w 283"/>
                <a:gd name="T41" fmla="*/ 54 h 283"/>
                <a:gd name="T42" fmla="*/ 90 w 283"/>
                <a:gd name="T43" fmla="*/ 18 h 283"/>
                <a:gd name="T44" fmla="*/ 120 w 283"/>
                <a:gd name="T45" fmla="*/ 28 h 283"/>
                <a:gd name="T46" fmla="*/ 159 w 283"/>
                <a:gd name="T47" fmla="*/ 9 h 283"/>
                <a:gd name="T48" fmla="*/ 180 w 283"/>
                <a:gd name="T49" fmla="*/ 33 h 283"/>
                <a:gd name="T50" fmla="*/ 223 w 283"/>
                <a:gd name="T51" fmla="*/ 35 h 283"/>
                <a:gd name="T52" fmla="*/ 223 w 283"/>
                <a:gd name="T53" fmla="*/ 60 h 283"/>
                <a:gd name="T54" fmla="*/ 247 w 283"/>
                <a:gd name="T55" fmla="*/ 60 h 283"/>
                <a:gd name="T56" fmla="*/ 275 w 283"/>
                <a:gd name="T57" fmla="*/ 89 h 283"/>
                <a:gd name="T58" fmla="*/ 233 w 283"/>
                <a:gd name="T59" fmla="*/ 58 h 283"/>
                <a:gd name="T60" fmla="*/ 233 w 283"/>
                <a:gd name="T61" fmla="*/ 36 h 283"/>
                <a:gd name="T62" fmla="*/ 193 w 283"/>
                <a:gd name="T63" fmla="*/ 7 h 283"/>
                <a:gd name="T64" fmla="*/ 168 w 283"/>
                <a:gd name="T65" fmla="*/ 20 h 283"/>
                <a:gd name="T66" fmla="*/ 119 w 283"/>
                <a:gd name="T67" fmla="*/ 0 h 283"/>
                <a:gd name="T68" fmla="*/ 104 w 283"/>
                <a:gd name="T69" fmla="*/ 23 h 283"/>
                <a:gd name="T70" fmla="*/ 51 w 283"/>
                <a:gd name="T71" fmla="*/ 29 h 283"/>
                <a:gd name="T72" fmla="*/ 53 w 283"/>
                <a:gd name="T73" fmla="*/ 54 h 283"/>
                <a:gd name="T74" fmla="*/ 30 w 283"/>
                <a:gd name="T75" fmla="*/ 51 h 283"/>
                <a:gd name="T76" fmla="*/ 9 w 283"/>
                <a:gd name="T77" fmla="*/ 96 h 283"/>
                <a:gd name="T78" fmla="*/ 22 w 283"/>
                <a:gd name="T79" fmla="*/ 109 h 283"/>
                <a:gd name="T80" fmla="*/ 0 w 283"/>
                <a:gd name="T81" fmla="*/ 119 h 283"/>
                <a:gd name="T82" fmla="*/ 20 w 283"/>
                <a:gd name="T83" fmla="*/ 168 h 283"/>
                <a:gd name="T84" fmla="*/ 9 w 283"/>
                <a:gd name="T85" fmla="*/ 187 h 283"/>
                <a:gd name="T86" fmla="*/ 30 w 283"/>
                <a:gd name="T87" fmla="*/ 231 h 283"/>
                <a:gd name="T88" fmla="*/ 50 w 283"/>
                <a:gd name="T89" fmla="*/ 225 h 283"/>
                <a:gd name="T90" fmla="*/ 57 w 283"/>
                <a:gd name="T91" fmla="*/ 233 h 283"/>
                <a:gd name="T92" fmla="*/ 90 w 283"/>
                <a:gd name="T93" fmla="*/ 275 h 283"/>
                <a:gd name="T94" fmla="*/ 115 w 283"/>
                <a:gd name="T95" fmla="*/ 262 h 283"/>
                <a:gd name="T96" fmla="*/ 163 w 283"/>
                <a:gd name="T97" fmla="*/ 283 h 283"/>
                <a:gd name="T98" fmla="*/ 179 w 283"/>
                <a:gd name="T99" fmla="*/ 259 h 283"/>
                <a:gd name="T100" fmla="*/ 231 w 283"/>
                <a:gd name="T101" fmla="*/ 253 h 283"/>
                <a:gd name="T102" fmla="*/ 225 w 283"/>
                <a:gd name="T103" fmla="*/ 233 h 283"/>
                <a:gd name="T104" fmla="*/ 233 w 283"/>
                <a:gd name="T105" fmla="*/ 225 h 283"/>
                <a:gd name="T106" fmla="*/ 253 w 283"/>
                <a:gd name="T107" fmla="*/ 231 h 283"/>
                <a:gd name="T108" fmla="*/ 260 w 283"/>
                <a:gd name="T109" fmla="*/ 178 h 283"/>
                <a:gd name="T110" fmla="*/ 262 w 283"/>
                <a:gd name="T111" fmla="*/ 168 h 283"/>
                <a:gd name="T112" fmla="*/ 283 w 283"/>
                <a:gd name="T113" fmla="*/ 119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83" h="283">
                  <a:moveTo>
                    <a:pt x="278" y="115"/>
                  </a:moveTo>
                  <a:cubicBezTo>
                    <a:pt x="262" y="115"/>
                    <a:pt x="262" y="115"/>
                    <a:pt x="262" y="115"/>
                  </a:cubicBezTo>
                  <a:cubicBezTo>
                    <a:pt x="261" y="109"/>
                    <a:pt x="261" y="109"/>
                    <a:pt x="261" y="109"/>
                  </a:cubicBezTo>
                  <a:cubicBezTo>
                    <a:pt x="261" y="109"/>
                    <a:pt x="261" y="109"/>
                    <a:pt x="261" y="109"/>
                  </a:cubicBezTo>
                  <a:cubicBezTo>
                    <a:pt x="259" y="101"/>
                    <a:pt x="259" y="101"/>
                    <a:pt x="259" y="101"/>
                  </a:cubicBezTo>
                  <a:cubicBezTo>
                    <a:pt x="258" y="98"/>
                    <a:pt x="255" y="97"/>
                    <a:pt x="253" y="98"/>
                  </a:cubicBezTo>
                  <a:cubicBezTo>
                    <a:pt x="250" y="98"/>
                    <a:pt x="249" y="101"/>
                    <a:pt x="250" y="103"/>
                  </a:cubicBezTo>
                  <a:cubicBezTo>
                    <a:pt x="252" y="111"/>
                    <a:pt x="252" y="111"/>
                    <a:pt x="252" y="111"/>
                  </a:cubicBezTo>
                  <a:cubicBezTo>
                    <a:pt x="254" y="120"/>
                    <a:pt x="254" y="120"/>
                    <a:pt x="254" y="120"/>
                  </a:cubicBezTo>
                  <a:cubicBezTo>
                    <a:pt x="254" y="122"/>
                    <a:pt x="256" y="124"/>
                    <a:pt x="259" y="124"/>
                  </a:cubicBezTo>
                  <a:cubicBezTo>
                    <a:pt x="274" y="124"/>
                    <a:pt x="274" y="124"/>
                    <a:pt x="274" y="124"/>
                  </a:cubicBezTo>
                  <a:cubicBezTo>
                    <a:pt x="274" y="159"/>
                    <a:pt x="274" y="159"/>
                    <a:pt x="274" y="159"/>
                  </a:cubicBezTo>
                  <a:cubicBezTo>
                    <a:pt x="259" y="159"/>
                    <a:pt x="259" y="159"/>
                    <a:pt x="259" y="159"/>
                  </a:cubicBezTo>
                  <a:cubicBezTo>
                    <a:pt x="256" y="159"/>
                    <a:pt x="254" y="161"/>
                    <a:pt x="254" y="163"/>
                  </a:cubicBezTo>
                  <a:cubicBezTo>
                    <a:pt x="252" y="171"/>
                    <a:pt x="252" y="171"/>
                    <a:pt x="252" y="171"/>
                  </a:cubicBezTo>
                  <a:cubicBezTo>
                    <a:pt x="250" y="179"/>
                    <a:pt x="250" y="179"/>
                    <a:pt x="250" y="179"/>
                  </a:cubicBezTo>
                  <a:cubicBezTo>
                    <a:pt x="249" y="181"/>
                    <a:pt x="250" y="183"/>
                    <a:pt x="252" y="184"/>
                  </a:cubicBezTo>
                  <a:cubicBezTo>
                    <a:pt x="265" y="192"/>
                    <a:pt x="265" y="192"/>
                    <a:pt x="265" y="192"/>
                  </a:cubicBezTo>
                  <a:cubicBezTo>
                    <a:pt x="247" y="223"/>
                    <a:pt x="247" y="223"/>
                    <a:pt x="247" y="223"/>
                  </a:cubicBezTo>
                  <a:cubicBezTo>
                    <a:pt x="235" y="215"/>
                    <a:pt x="235" y="215"/>
                    <a:pt x="235" y="215"/>
                  </a:cubicBezTo>
                  <a:cubicBezTo>
                    <a:pt x="233" y="214"/>
                    <a:pt x="230" y="214"/>
                    <a:pt x="229" y="216"/>
                  </a:cubicBezTo>
                  <a:cubicBezTo>
                    <a:pt x="223" y="222"/>
                    <a:pt x="223" y="222"/>
                    <a:pt x="223" y="222"/>
                  </a:cubicBezTo>
                  <a:cubicBezTo>
                    <a:pt x="216" y="228"/>
                    <a:pt x="216" y="228"/>
                    <a:pt x="216" y="228"/>
                  </a:cubicBezTo>
                  <a:cubicBezTo>
                    <a:pt x="214" y="230"/>
                    <a:pt x="214" y="232"/>
                    <a:pt x="215" y="234"/>
                  </a:cubicBezTo>
                  <a:cubicBezTo>
                    <a:pt x="223" y="247"/>
                    <a:pt x="223" y="247"/>
                    <a:pt x="223" y="247"/>
                  </a:cubicBezTo>
                  <a:cubicBezTo>
                    <a:pt x="192" y="264"/>
                    <a:pt x="192" y="264"/>
                    <a:pt x="192" y="264"/>
                  </a:cubicBezTo>
                  <a:cubicBezTo>
                    <a:pt x="185" y="252"/>
                    <a:pt x="185" y="252"/>
                    <a:pt x="185" y="252"/>
                  </a:cubicBezTo>
                  <a:cubicBezTo>
                    <a:pt x="184" y="250"/>
                    <a:pt x="182" y="249"/>
                    <a:pt x="180" y="250"/>
                  </a:cubicBezTo>
                  <a:cubicBezTo>
                    <a:pt x="162" y="254"/>
                    <a:pt x="162" y="254"/>
                    <a:pt x="162" y="254"/>
                  </a:cubicBezTo>
                  <a:cubicBezTo>
                    <a:pt x="160" y="254"/>
                    <a:pt x="159" y="256"/>
                    <a:pt x="159" y="258"/>
                  </a:cubicBezTo>
                  <a:cubicBezTo>
                    <a:pt x="159" y="274"/>
                    <a:pt x="159" y="274"/>
                    <a:pt x="159" y="274"/>
                  </a:cubicBezTo>
                  <a:cubicBezTo>
                    <a:pt x="124" y="274"/>
                    <a:pt x="124" y="274"/>
                    <a:pt x="124" y="274"/>
                  </a:cubicBezTo>
                  <a:cubicBezTo>
                    <a:pt x="124" y="258"/>
                    <a:pt x="124" y="258"/>
                    <a:pt x="124" y="258"/>
                  </a:cubicBezTo>
                  <a:cubicBezTo>
                    <a:pt x="124" y="256"/>
                    <a:pt x="123" y="254"/>
                    <a:pt x="120" y="254"/>
                  </a:cubicBezTo>
                  <a:cubicBezTo>
                    <a:pt x="103" y="250"/>
                    <a:pt x="103" y="250"/>
                    <a:pt x="103" y="250"/>
                  </a:cubicBezTo>
                  <a:cubicBezTo>
                    <a:pt x="101" y="249"/>
                    <a:pt x="99" y="250"/>
                    <a:pt x="98" y="252"/>
                  </a:cubicBezTo>
                  <a:cubicBezTo>
                    <a:pt x="90" y="264"/>
                    <a:pt x="90" y="264"/>
                    <a:pt x="90" y="264"/>
                  </a:cubicBezTo>
                  <a:cubicBezTo>
                    <a:pt x="60" y="247"/>
                    <a:pt x="60" y="247"/>
                    <a:pt x="60" y="247"/>
                  </a:cubicBezTo>
                  <a:cubicBezTo>
                    <a:pt x="67" y="234"/>
                    <a:pt x="67" y="234"/>
                    <a:pt x="67" y="234"/>
                  </a:cubicBezTo>
                  <a:cubicBezTo>
                    <a:pt x="68" y="232"/>
                    <a:pt x="68" y="230"/>
                    <a:pt x="66" y="228"/>
                  </a:cubicBezTo>
                  <a:cubicBezTo>
                    <a:pt x="60" y="223"/>
                    <a:pt x="60" y="223"/>
                    <a:pt x="60" y="223"/>
                  </a:cubicBezTo>
                  <a:cubicBezTo>
                    <a:pt x="54" y="216"/>
                    <a:pt x="54" y="216"/>
                    <a:pt x="54" y="216"/>
                  </a:cubicBezTo>
                  <a:cubicBezTo>
                    <a:pt x="53" y="214"/>
                    <a:pt x="50" y="214"/>
                    <a:pt x="48" y="215"/>
                  </a:cubicBezTo>
                  <a:cubicBezTo>
                    <a:pt x="36" y="223"/>
                    <a:pt x="36" y="223"/>
                    <a:pt x="36" y="223"/>
                  </a:cubicBezTo>
                  <a:cubicBezTo>
                    <a:pt x="18" y="192"/>
                    <a:pt x="18" y="192"/>
                    <a:pt x="18" y="192"/>
                  </a:cubicBezTo>
                  <a:cubicBezTo>
                    <a:pt x="31" y="184"/>
                    <a:pt x="31" y="184"/>
                    <a:pt x="31" y="184"/>
                  </a:cubicBezTo>
                  <a:cubicBezTo>
                    <a:pt x="33" y="183"/>
                    <a:pt x="34" y="181"/>
                    <a:pt x="33" y="179"/>
                  </a:cubicBezTo>
                  <a:cubicBezTo>
                    <a:pt x="31" y="171"/>
                    <a:pt x="31" y="171"/>
                    <a:pt x="31" y="171"/>
                  </a:cubicBezTo>
                  <a:cubicBezTo>
                    <a:pt x="29" y="162"/>
                    <a:pt x="29" y="162"/>
                    <a:pt x="29" y="162"/>
                  </a:cubicBezTo>
                  <a:cubicBezTo>
                    <a:pt x="28" y="160"/>
                    <a:pt x="26" y="159"/>
                    <a:pt x="24" y="159"/>
                  </a:cubicBezTo>
                  <a:cubicBezTo>
                    <a:pt x="9" y="159"/>
                    <a:pt x="9" y="159"/>
                    <a:pt x="9" y="159"/>
                  </a:cubicBezTo>
                  <a:cubicBezTo>
                    <a:pt x="9" y="124"/>
                    <a:pt x="9" y="124"/>
                    <a:pt x="9" y="124"/>
                  </a:cubicBezTo>
                  <a:cubicBezTo>
                    <a:pt x="24" y="124"/>
                    <a:pt x="24" y="124"/>
                    <a:pt x="24" y="124"/>
                  </a:cubicBezTo>
                  <a:cubicBezTo>
                    <a:pt x="26" y="124"/>
                    <a:pt x="28" y="122"/>
                    <a:pt x="29" y="120"/>
                  </a:cubicBezTo>
                  <a:cubicBezTo>
                    <a:pt x="31" y="111"/>
                    <a:pt x="31" y="111"/>
                    <a:pt x="31" y="111"/>
                  </a:cubicBezTo>
                  <a:cubicBezTo>
                    <a:pt x="33" y="103"/>
                    <a:pt x="33" y="103"/>
                    <a:pt x="33" y="103"/>
                  </a:cubicBezTo>
                  <a:cubicBezTo>
                    <a:pt x="34" y="101"/>
                    <a:pt x="33" y="99"/>
                    <a:pt x="31" y="98"/>
                  </a:cubicBezTo>
                  <a:cubicBezTo>
                    <a:pt x="18" y="90"/>
                    <a:pt x="18" y="90"/>
                    <a:pt x="18" y="90"/>
                  </a:cubicBezTo>
                  <a:cubicBezTo>
                    <a:pt x="36" y="60"/>
                    <a:pt x="36" y="60"/>
                    <a:pt x="36" y="60"/>
                  </a:cubicBezTo>
                  <a:cubicBezTo>
                    <a:pt x="48" y="67"/>
                    <a:pt x="48" y="67"/>
                    <a:pt x="48" y="67"/>
                  </a:cubicBezTo>
                  <a:cubicBezTo>
                    <a:pt x="50" y="69"/>
                    <a:pt x="53" y="68"/>
                    <a:pt x="54" y="67"/>
                  </a:cubicBezTo>
                  <a:cubicBezTo>
                    <a:pt x="60" y="60"/>
                    <a:pt x="60" y="60"/>
                    <a:pt x="60" y="60"/>
                  </a:cubicBezTo>
                  <a:cubicBezTo>
                    <a:pt x="66" y="54"/>
                    <a:pt x="66" y="54"/>
                    <a:pt x="66" y="54"/>
                  </a:cubicBezTo>
                  <a:cubicBezTo>
                    <a:pt x="68" y="52"/>
                    <a:pt x="68" y="50"/>
                    <a:pt x="67" y="48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90" y="18"/>
                    <a:pt x="90" y="18"/>
                    <a:pt x="90" y="18"/>
                  </a:cubicBezTo>
                  <a:cubicBezTo>
                    <a:pt x="98" y="30"/>
                    <a:pt x="98" y="30"/>
                    <a:pt x="98" y="30"/>
                  </a:cubicBezTo>
                  <a:cubicBezTo>
                    <a:pt x="99" y="32"/>
                    <a:pt x="101" y="33"/>
                    <a:pt x="103" y="33"/>
                  </a:cubicBezTo>
                  <a:cubicBezTo>
                    <a:pt x="120" y="28"/>
                    <a:pt x="120" y="28"/>
                    <a:pt x="120" y="28"/>
                  </a:cubicBezTo>
                  <a:cubicBezTo>
                    <a:pt x="123" y="28"/>
                    <a:pt x="124" y="26"/>
                    <a:pt x="124" y="24"/>
                  </a:cubicBezTo>
                  <a:cubicBezTo>
                    <a:pt x="124" y="9"/>
                    <a:pt x="124" y="9"/>
                    <a:pt x="124" y="9"/>
                  </a:cubicBezTo>
                  <a:cubicBezTo>
                    <a:pt x="159" y="9"/>
                    <a:pt x="159" y="9"/>
                    <a:pt x="159" y="9"/>
                  </a:cubicBezTo>
                  <a:cubicBezTo>
                    <a:pt x="159" y="24"/>
                    <a:pt x="159" y="24"/>
                    <a:pt x="159" y="24"/>
                  </a:cubicBezTo>
                  <a:cubicBezTo>
                    <a:pt x="159" y="26"/>
                    <a:pt x="160" y="28"/>
                    <a:pt x="162" y="28"/>
                  </a:cubicBezTo>
                  <a:cubicBezTo>
                    <a:pt x="180" y="33"/>
                    <a:pt x="180" y="33"/>
                    <a:pt x="180" y="33"/>
                  </a:cubicBezTo>
                  <a:cubicBezTo>
                    <a:pt x="182" y="33"/>
                    <a:pt x="184" y="32"/>
                    <a:pt x="185" y="30"/>
                  </a:cubicBezTo>
                  <a:cubicBezTo>
                    <a:pt x="192" y="18"/>
                    <a:pt x="192" y="18"/>
                    <a:pt x="192" y="18"/>
                  </a:cubicBezTo>
                  <a:cubicBezTo>
                    <a:pt x="223" y="35"/>
                    <a:pt x="223" y="35"/>
                    <a:pt x="223" y="35"/>
                  </a:cubicBezTo>
                  <a:cubicBezTo>
                    <a:pt x="215" y="48"/>
                    <a:pt x="215" y="48"/>
                    <a:pt x="215" y="48"/>
                  </a:cubicBezTo>
                  <a:cubicBezTo>
                    <a:pt x="214" y="50"/>
                    <a:pt x="214" y="53"/>
                    <a:pt x="216" y="54"/>
                  </a:cubicBezTo>
                  <a:cubicBezTo>
                    <a:pt x="223" y="60"/>
                    <a:pt x="223" y="60"/>
                    <a:pt x="223" y="60"/>
                  </a:cubicBezTo>
                  <a:cubicBezTo>
                    <a:pt x="229" y="67"/>
                    <a:pt x="229" y="67"/>
                    <a:pt x="229" y="67"/>
                  </a:cubicBezTo>
                  <a:cubicBezTo>
                    <a:pt x="231" y="68"/>
                    <a:pt x="233" y="69"/>
                    <a:pt x="235" y="67"/>
                  </a:cubicBezTo>
                  <a:cubicBezTo>
                    <a:pt x="247" y="60"/>
                    <a:pt x="247" y="60"/>
                    <a:pt x="247" y="60"/>
                  </a:cubicBezTo>
                  <a:cubicBezTo>
                    <a:pt x="267" y="94"/>
                    <a:pt x="267" y="94"/>
                    <a:pt x="267" y="94"/>
                  </a:cubicBezTo>
                  <a:cubicBezTo>
                    <a:pt x="269" y="96"/>
                    <a:pt x="272" y="97"/>
                    <a:pt x="274" y="96"/>
                  </a:cubicBezTo>
                  <a:cubicBezTo>
                    <a:pt x="276" y="95"/>
                    <a:pt x="277" y="92"/>
                    <a:pt x="275" y="89"/>
                  </a:cubicBezTo>
                  <a:cubicBezTo>
                    <a:pt x="253" y="51"/>
                    <a:pt x="253" y="51"/>
                    <a:pt x="253" y="51"/>
                  </a:cubicBezTo>
                  <a:cubicBezTo>
                    <a:pt x="252" y="49"/>
                    <a:pt x="249" y="49"/>
                    <a:pt x="247" y="50"/>
                  </a:cubicBezTo>
                  <a:cubicBezTo>
                    <a:pt x="233" y="58"/>
                    <a:pt x="233" y="58"/>
                    <a:pt x="233" y="58"/>
                  </a:cubicBezTo>
                  <a:cubicBezTo>
                    <a:pt x="229" y="54"/>
                    <a:pt x="229" y="54"/>
                    <a:pt x="229" y="54"/>
                  </a:cubicBezTo>
                  <a:cubicBezTo>
                    <a:pt x="225" y="50"/>
                    <a:pt x="225" y="50"/>
                    <a:pt x="225" y="50"/>
                  </a:cubicBezTo>
                  <a:cubicBezTo>
                    <a:pt x="233" y="36"/>
                    <a:pt x="233" y="36"/>
                    <a:pt x="233" y="36"/>
                  </a:cubicBezTo>
                  <a:cubicBezTo>
                    <a:pt x="234" y="35"/>
                    <a:pt x="234" y="33"/>
                    <a:pt x="234" y="32"/>
                  </a:cubicBezTo>
                  <a:cubicBezTo>
                    <a:pt x="233" y="31"/>
                    <a:pt x="232" y="30"/>
                    <a:pt x="231" y="29"/>
                  </a:cubicBezTo>
                  <a:cubicBezTo>
                    <a:pt x="193" y="7"/>
                    <a:pt x="193" y="7"/>
                    <a:pt x="193" y="7"/>
                  </a:cubicBezTo>
                  <a:cubicBezTo>
                    <a:pt x="191" y="6"/>
                    <a:pt x="188" y="7"/>
                    <a:pt x="187" y="9"/>
                  </a:cubicBezTo>
                  <a:cubicBezTo>
                    <a:pt x="179" y="23"/>
                    <a:pt x="179" y="23"/>
                    <a:pt x="179" y="23"/>
                  </a:cubicBezTo>
                  <a:cubicBezTo>
                    <a:pt x="168" y="20"/>
                    <a:pt x="168" y="20"/>
                    <a:pt x="168" y="20"/>
                  </a:cubicBezTo>
                  <a:cubicBezTo>
                    <a:pt x="168" y="5"/>
                    <a:pt x="168" y="5"/>
                    <a:pt x="168" y="5"/>
                  </a:cubicBezTo>
                  <a:cubicBezTo>
                    <a:pt x="168" y="2"/>
                    <a:pt x="166" y="0"/>
                    <a:pt x="163" y="0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17" y="0"/>
                    <a:pt x="115" y="2"/>
                    <a:pt x="115" y="5"/>
                  </a:cubicBezTo>
                  <a:cubicBezTo>
                    <a:pt x="115" y="20"/>
                    <a:pt x="115" y="20"/>
                    <a:pt x="115" y="20"/>
                  </a:cubicBezTo>
                  <a:cubicBezTo>
                    <a:pt x="104" y="23"/>
                    <a:pt x="104" y="23"/>
                    <a:pt x="104" y="23"/>
                  </a:cubicBezTo>
                  <a:cubicBezTo>
                    <a:pt x="96" y="9"/>
                    <a:pt x="96" y="9"/>
                    <a:pt x="96" y="9"/>
                  </a:cubicBezTo>
                  <a:cubicBezTo>
                    <a:pt x="95" y="7"/>
                    <a:pt x="92" y="6"/>
                    <a:pt x="90" y="7"/>
                  </a:cubicBezTo>
                  <a:cubicBezTo>
                    <a:pt x="51" y="29"/>
                    <a:pt x="51" y="29"/>
                    <a:pt x="51" y="29"/>
                  </a:cubicBezTo>
                  <a:cubicBezTo>
                    <a:pt x="49" y="31"/>
                    <a:pt x="48" y="34"/>
                    <a:pt x="49" y="36"/>
                  </a:cubicBezTo>
                  <a:cubicBezTo>
                    <a:pt x="57" y="50"/>
                    <a:pt x="57" y="50"/>
                    <a:pt x="57" y="50"/>
                  </a:cubicBezTo>
                  <a:cubicBezTo>
                    <a:pt x="53" y="54"/>
                    <a:pt x="53" y="54"/>
                    <a:pt x="53" y="54"/>
                  </a:cubicBezTo>
                  <a:cubicBezTo>
                    <a:pt x="50" y="58"/>
                    <a:pt x="50" y="58"/>
                    <a:pt x="50" y="58"/>
                  </a:cubicBezTo>
                  <a:cubicBezTo>
                    <a:pt x="37" y="50"/>
                    <a:pt x="37" y="50"/>
                    <a:pt x="37" y="50"/>
                  </a:cubicBezTo>
                  <a:cubicBezTo>
                    <a:pt x="34" y="49"/>
                    <a:pt x="32" y="49"/>
                    <a:pt x="30" y="51"/>
                  </a:cubicBezTo>
                  <a:cubicBezTo>
                    <a:pt x="7" y="89"/>
                    <a:pt x="7" y="89"/>
                    <a:pt x="7" y="89"/>
                  </a:cubicBezTo>
                  <a:cubicBezTo>
                    <a:pt x="7" y="91"/>
                    <a:pt x="6" y="92"/>
                    <a:pt x="7" y="93"/>
                  </a:cubicBezTo>
                  <a:cubicBezTo>
                    <a:pt x="7" y="94"/>
                    <a:pt x="8" y="95"/>
                    <a:pt x="9" y="96"/>
                  </a:cubicBezTo>
                  <a:cubicBezTo>
                    <a:pt x="23" y="104"/>
                    <a:pt x="23" y="104"/>
                    <a:pt x="23" y="104"/>
                  </a:cubicBezTo>
                  <a:cubicBezTo>
                    <a:pt x="22" y="109"/>
                    <a:pt x="22" y="109"/>
                    <a:pt x="22" y="109"/>
                  </a:cubicBezTo>
                  <a:cubicBezTo>
                    <a:pt x="22" y="109"/>
                    <a:pt x="22" y="109"/>
                    <a:pt x="22" y="109"/>
                  </a:cubicBezTo>
                  <a:cubicBezTo>
                    <a:pt x="20" y="115"/>
                    <a:pt x="20" y="115"/>
                    <a:pt x="20" y="115"/>
                  </a:cubicBezTo>
                  <a:cubicBezTo>
                    <a:pt x="4" y="115"/>
                    <a:pt x="4" y="115"/>
                    <a:pt x="4" y="115"/>
                  </a:cubicBezTo>
                  <a:cubicBezTo>
                    <a:pt x="2" y="115"/>
                    <a:pt x="0" y="117"/>
                    <a:pt x="0" y="119"/>
                  </a:cubicBezTo>
                  <a:cubicBezTo>
                    <a:pt x="0" y="164"/>
                    <a:pt x="0" y="164"/>
                    <a:pt x="0" y="164"/>
                  </a:cubicBezTo>
                  <a:cubicBezTo>
                    <a:pt x="0" y="166"/>
                    <a:pt x="2" y="168"/>
                    <a:pt x="4" y="168"/>
                  </a:cubicBezTo>
                  <a:cubicBezTo>
                    <a:pt x="20" y="168"/>
                    <a:pt x="20" y="168"/>
                    <a:pt x="20" y="168"/>
                  </a:cubicBezTo>
                  <a:cubicBezTo>
                    <a:pt x="22" y="174"/>
                    <a:pt x="22" y="174"/>
                    <a:pt x="22" y="174"/>
                  </a:cubicBezTo>
                  <a:cubicBezTo>
                    <a:pt x="23" y="178"/>
                    <a:pt x="23" y="178"/>
                    <a:pt x="23" y="178"/>
                  </a:cubicBezTo>
                  <a:cubicBezTo>
                    <a:pt x="9" y="187"/>
                    <a:pt x="9" y="187"/>
                    <a:pt x="9" y="187"/>
                  </a:cubicBezTo>
                  <a:cubicBezTo>
                    <a:pt x="8" y="188"/>
                    <a:pt x="7" y="189"/>
                    <a:pt x="7" y="190"/>
                  </a:cubicBezTo>
                  <a:cubicBezTo>
                    <a:pt x="6" y="191"/>
                    <a:pt x="7" y="192"/>
                    <a:pt x="7" y="193"/>
                  </a:cubicBezTo>
                  <a:cubicBezTo>
                    <a:pt x="30" y="231"/>
                    <a:pt x="30" y="231"/>
                    <a:pt x="30" y="231"/>
                  </a:cubicBezTo>
                  <a:cubicBezTo>
                    <a:pt x="31" y="232"/>
                    <a:pt x="32" y="233"/>
                    <a:pt x="33" y="233"/>
                  </a:cubicBezTo>
                  <a:cubicBezTo>
                    <a:pt x="34" y="234"/>
                    <a:pt x="36" y="234"/>
                    <a:pt x="37" y="233"/>
                  </a:cubicBezTo>
                  <a:cubicBezTo>
                    <a:pt x="50" y="225"/>
                    <a:pt x="50" y="225"/>
                    <a:pt x="50" y="225"/>
                  </a:cubicBezTo>
                  <a:cubicBezTo>
                    <a:pt x="53" y="229"/>
                    <a:pt x="53" y="229"/>
                    <a:pt x="53" y="229"/>
                  </a:cubicBezTo>
                  <a:cubicBezTo>
                    <a:pt x="53" y="229"/>
                    <a:pt x="53" y="229"/>
                    <a:pt x="54" y="229"/>
                  </a:cubicBezTo>
                  <a:cubicBezTo>
                    <a:pt x="57" y="233"/>
                    <a:pt x="57" y="233"/>
                    <a:pt x="57" y="233"/>
                  </a:cubicBezTo>
                  <a:cubicBezTo>
                    <a:pt x="49" y="246"/>
                    <a:pt x="49" y="246"/>
                    <a:pt x="49" y="246"/>
                  </a:cubicBezTo>
                  <a:cubicBezTo>
                    <a:pt x="48" y="249"/>
                    <a:pt x="49" y="252"/>
                    <a:pt x="51" y="253"/>
                  </a:cubicBezTo>
                  <a:cubicBezTo>
                    <a:pt x="90" y="275"/>
                    <a:pt x="90" y="275"/>
                    <a:pt x="90" y="275"/>
                  </a:cubicBezTo>
                  <a:cubicBezTo>
                    <a:pt x="92" y="276"/>
                    <a:pt x="95" y="275"/>
                    <a:pt x="96" y="273"/>
                  </a:cubicBezTo>
                  <a:cubicBezTo>
                    <a:pt x="104" y="259"/>
                    <a:pt x="104" y="259"/>
                    <a:pt x="104" y="259"/>
                  </a:cubicBezTo>
                  <a:cubicBezTo>
                    <a:pt x="115" y="262"/>
                    <a:pt x="115" y="262"/>
                    <a:pt x="115" y="262"/>
                  </a:cubicBezTo>
                  <a:cubicBezTo>
                    <a:pt x="115" y="279"/>
                    <a:pt x="115" y="279"/>
                    <a:pt x="115" y="279"/>
                  </a:cubicBezTo>
                  <a:cubicBezTo>
                    <a:pt x="115" y="281"/>
                    <a:pt x="117" y="283"/>
                    <a:pt x="119" y="283"/>
                  </a:cubicBezTo>
                  <a:cubicBezTo>
                    <a:pt x="163" y="283"/>
                    <a:pt x="163" y="283"/>
                    <a:pt x="163" y="283"/>
                  </a:cubicBezTo>
                  <a:cubicBezTo>
                    <a:pt x="166" y="283"/>
                    <a:pt x="168" y="281"/>
                    <a:pt x="168" y="279"/>
                  </a:cubicBezTo>
                  <a:cubicBezTo>
                    <a:pt x="168" y="262"/>
                    <a:pt x="168" y="262"/>
                    <a:pt x="168" y="262"/>
                  </a:cubicBezTo>
                  <a:cubicBezTo>
                    <a:pt x="179" y="259"/>
                    <a:pt x="179" y="259"/>
                    <a:pt x="179" y="259"/>
                  </a:cubicBezTo>
                  <a:cubicBezTo>
                    <a:pt x="187" y="273"/>
                    <a:pt x="187" y="273"/>
                    <a:pt x="187" y="273"/>
                  </a:cubicBezTo>
                  <a:cubicBezTo>
                    <a:pt x="188" y="275"/>
                    <a:pt x="191" y="276"/>
                    <a:pt x="193" y="275"/>
                  </a:cubicBezTo>
                  <a:cubicBezTo>
                    <a:pt x="231" y="253"/>
                    <a:pt x="231" y="253"/>
                    <a:pt x="231" y="253"/>
                  </a:cubicBezTo>
                  <a:cubicBezTo>
                    <a:pt x="232" y="252"/>
                    <a:pt x="233" y="251"/>
                    <a:pt x="234" y="250"/>
                  </a:cubicBezTo>
                  <a:cubicBezTo>
                    <a:pt x="234" y="249"/>
                    <a:pt x="234" y="247"/>
                    <a:pt x="233" y="246"/>
                  </a:cubicBezTo>
                  <a:cubicBezTo>
                    <a:pt x="225" y="233"/>
                    <a:pt x="225" y="233"/>
                    <a:pt x="225" y="233"/>
                  </a:cubicBezTo>
                  <a:cubicBezTo>
                    <a:pt x="229" y="229"/>
                    <a:pt x="229" y="229"/>
                    <a:pt x="229" y="229"/>
                  </a:cubicBezTo>
                  <a:cubicBezTo>
                    <a:pt x="229" y="229"/>
                    <a:pt x="229" y="229"/>
                    <a:pt x="229" y="229"/>
                  </a:cubicBezTo>
                  <a:cubicBezTo>
                    <a:pt x="233" y="225"/>
                    <a:pt x="233" y="225"/>
                    <a:pt x="233" y="225"/>
                  </a:cubicBezTo>
                  <a:cubicBezTo>
                    <a:pt x="246" y="233"/>
                    <a:pt x="246" y="233"/>
                    <a:pt x="246" y="233"/>
                  </a:cubicBezTo>
                  <a:cubicBezTo>
                    <a:pt x="248" y="234"/>
                    <a:pt x="249" y="234"/>
                    <a:pt x="250" y="233"/>
                  </a:cubicBezTo>
                  <a:cubicBezTo>
                    <a:pt x="251" y="233"/>
                    <a:pt x="252" y="232"/>
                    <a:pt x="253" y="231"/>
                  </a:cubicBezTo>
                  <a:cubicBezTo>
                    <a:pt x="275" y="193"/>
                    <a:pt x="275" y="193"/>
                    <a:pt x="275" y="193"/>
                  </a:cubicBezTo>
                  <a:cubicBezTo>
                    <a:pt x="277" y="191"/>
                    <a:pt x="276" y="188"/>
                    <a:pt x="274" y="187"/>
                  </a:cubicBezTo>
                  <a:cubicBezTo>
                    <a:pt x="260" y="178"/>
                    <a:pt x="260" y="178"/>
                    <a:pt x="260" y="178"/>
                  </a:cubicBezTo>
                  <a:cubicBezTo>
                    <a:pt x="261" y="174"/>
                    <a:pt x="261" y="174"/>
                    <a:pt x="261" y="174"/>
                  </a:cubicBezTo>
                  <a:cubicBezTo>
                    <a:pt x="261" y="173"/>
                    <a:pt x="261" y="173"/>
                    <a:pt x="261" y="173"/>
                  </a:cubicBezTo>
                  <a:cubicBezTo>
                    <a:pt x="262" y="168"/>
                    <a:pt x="262" y="168"/>
                    <a:pt x="262" y="168"/>
                  </a:cubicBezTo>
                  <a:cubicBezTo>
                    <a:pt x="278" y="168"/>
                    <a:pt x="278" y="168"/>
                    <a:pt x="278" y="168"/>
                  </a:cubicBezTo>
                  <a:cubicBezTo>
                    <a:pt x="281" y="168"/>
                    <a:pt x="283" y="166"/>
                    <a:pt x="283" y="164"/>
                  </a:cubicBezTo>
                  <a:cubicBezTo>
                    <a:pt x="283" y="119"/>
                    <a:pt x="283" y="119"/>
                    <a:pt x="283" y="119"/>
                  </a:cubicBezTo>
                  <a:cubicBezTo>
                    <a:pt x="283" y="117"/>
                    <a:pt x="281" y="115"/>
                    <a:pt x="278" y="115"/>
                  </a:cubicBez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64"/>
            <p:cNvSpPr>
              <a:spLocks noEditPoints="1"/>
            </p:cNvSpPr>
            <p:nvPr/>
          </p:nvSpPr>
          <p:spPr bwMode="auto">
            <a:xfrm>
              <a:off x="-3238501" y="4470401"/>
              <a:ext cx="215900" cy="255588"/>
            </a:xfrm>
            <a:custGeom>
              <a:avLst/>
              <a:gdLst>
                <a:gd name="T0" fmla="*/ 94 w 165"/>
                <a:gd name="T1" fmla="*/ 19 h 197"/>
                <a:gd name="T2" fmla="*/ 87 w 165"/>
                <a:gd name="T3" fmla="*/ 2 h 197"/>
                <a:gd name="T4" fmla="*/ 84 w 165"/>
                <a:gd name="T5" fmla="*/ 0 h 197"/>
                <a:gd name="T6" fmla="*/ 82 w 165"/>
                <a:gd name="T7" fmla="*/ 0 h 197"/>
                <a:gd name="T8" fmla="*/ 82 w 165"/>
                <a:gd name="T9" fmla="*/ 0 h 197"/>
                <a:gd name="T10" fmla="*/ 78 w 165"/>
                <a:gd name="T11" fmla="*/ 2 h 197"/>
                <a:gd name="T12" fmla="*/ 71 w 165"/>
                <a:gd name="T13" fmla="*/ 19 h 197"/>
                <a:gd name="T14" fmla="*/ 0 w 165"/>
                <a:gd name="T15" fmla="*/ 101 h 197"/>
                <a:gd name="T16" fmla="*/ 23 w 165"/>
                <a:gd name="T17" fmla="*/ 158 h 197"/>
                <a:gd name="T18" fmla="*/ 33 w 165"/>
                <a:gd name="T19" fmla="*/ 174 h 197"/>
                <a:gd name="T20" fmla="*/ 82 w 165"/>
                <a:gd name="T21" fmla="*/ 197 h 197"/>
                <a:gd name="T22" fmla="*/ 82 w 165"/>
                <a:gd name="T23" fmla="*/ 197 h 197"/>
                <a:gd name="T24" fmla="*/ 82 w 165"/>
                <a:gd name="T25" fmla="*/ 197 h 197"/>
                <a:gd name="T26" fmla="*/ 132 w 165"/>
                <a:gd name="T27" fmla="*/ 174 h 197"/>
                <a:gd name="T28" fmla="*/ 142 w 165"/>
                <a:gd name="T29" fmla="*/ 158 h 197"/>
                <a:gd name="T30" fmla="*/ 165 w 165"/>
                <a:gd name="T31" fmla="*/ 101 h 197"/>
                <a:gd name="T32" fmla="*/ 94 w 165"/>
                <a:gd name="T33" fmla="*/ 19 h 197"/>
                <a:gd name="T34" fmla="*/ 9 w 165"/>
                <a:gd name="T35" fmla="*/ 101 h 197"/>
                <a:gd name="T36" fmla="*/ 65 w 165"/>
                <a:gd name="T37" fmla="*/ 29 h 197"/>
                <a:gd name="T38" fmla="*/ 48 w 165"/>
                <a:gd name="T39" fmla="*/ 61 h 197"/>
                <a:gd name="T40" fmla="*/ 19 w 165"/>
                <a:gd name="T41" fmla="*/ 129 h 197"/>
                <a:gd name="T42" fmla="*/ 18 w 165"/>
                <a:gd name="T43" fmla="*/ 136 h 197"/>
                <a:gd name="T44" fmla="*/ 9 w 165"/>
                <a:gd name="T45" fmla="*/ 101 h 197"/>
                <a:gd name="T46" fmla="*/ 125 w 165"/>
                <a:gd name="T47" fmla="*/ 168 h 197"/>
                <a:gd name="T48" fmla="*/ 82 w 165"/>
                <a:gd name="T49" fmla="*/ 187 h 197"/>
                <a:gd name="T50" fmla="*/ 82 w 165"/>
                <a:gd name="T51" fmla="*/ 187 h 197"/>
                <a:gd name="T52" fmla="*/ 82 w 165"/>
                <a:gd name="T53" fmla="*/ 187 h 197"/>
                <a:gd name="T54" fmla="*/ 40 w 165"/>
                <a:gd name="T55" fmla="*/ 168 h 197"/>
                <a:gd name="T56" fmla="*/ 28 w 165"/>
                <a:gd name="T57" fmla="*/ 130 h 197"/>
                <a:gd name="T58" fmla="*/ 56 w 165"/>
                <a:gd name="T59" fmla="*/ 66 h 197"/>
                <a:gd name="T60" fmla="*/ 82 w 165"/>
                <a:gd name="T61" fmla="*/ 16 h 197"/>
                <a:gd name="T62" fmla="*/ 109 w 165"/>
                <a:gd name="T63" fmla="*/ 66 h 197"/>
                <a:gd name="T64" fmla="*/ 137 w 165"/>
                <a:gd name="T65" fmla="*/ 130 h 197"/>
                <a:gd name="T66" fmla="*/ 125 w 165"/>
                <a:gd name="T67" fmla="*/ 168 h 197"/>
                <a:gd name="T68" fmla="*/ 146 w 165"/>
                <a:gd name="T69" fmla="*/ 136 h 197"/>
                <a:gd name="T70" fmla="*/ 146 w 165"/>
                <a:gd name="T71" fmla="*/ 129 h 197"/>
                <a:gd name="T72" fmla="*/ 117 w 165"/>
                <a:gd name="T73" fmla="*/ 61 h 197"/>
                <a:gd name="T74" fmla="*/ 99 w 165"/>
                <a:gd name="T75" fmla="*/ 29 h 197"/>
                <a:gd name="T76" fmla="*/ 156 w 165"/>
                <a:gd name="T77" fmla="*/ 101 h 197"/>
                <a:gd name="T78" fmla="*/ 146 w 165"/>
                <a:gd name="T79" fmla="*/ 136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65" h="197">
                  <a:moveTo>
                    <a:pt x="94" y="19"/>
                  </a:moveTo>
                  <a:cubicBezTo>
                    <a:pt x="91" y="14"/>
                    <a:pt x="89" y="8"/>
                    <a:pt x="87" y="2"/>
                  </a:cubicBezTo>
                  <a:cubicBezTo>
                    <a:pt x="86" y="1"/>
                    <a:pt x="85" y="0"/>
                    <a:pt x="84" y="0"/>
                  </a:cubicBezTo>
                  <a:cubicBezTo>
                    <a:pt x="83" y="0"/>
                    <a:pt x="83" y="0"/>
                    <a:pt x="82" y="0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80" y="0"/>
                    <a:pt x="79" y="1"/>
                    <a:pt x="78" y="2"/>
                  </a:cubicBezTo>
                  <a:cubicBezTo>
                    <a:pt x="76" y="8"/>
                    <a:pt x="73" y="14"/>
                    <a:pt x="71" y="19"/>
                  </a:cubicBezTo>
                  <a:cubicBezTo>
                    <a:pt x="30" y="25"/>
                    <a:pt x="0" y="59"/>
                    <a:pt x="0" y="101"/>
                  </a:cubicBezTo>
                  <a:cubicBezTo>
                    <a:pt x="0" y="122"/>
                    <a:pt x="8" y="142"/>
                    <a:pt x="23" y="158"/>
                  </a:cubicBezTo>
                  <a:cubicBezTo>
                    <a:pt x="25" y="164"/>
                    <a:pt x="29" y="169"/>
                    <a:pt x="33" y="174"/>
                  </a:cubicBezTo>
                  <a:cubicBezTo>
                    <a:pt x="45" y="188"/>
                    <a:pt x="64" y="197"/>
                    <a:pt x="82" y="197"/>
                  </a:cubicBezTo>
                  <a:cubicBezTo>
                    <a:pt x="82" y="197"/>
                    <a:pt x="82" y="197"/>
                    <a:pt x="82" y="197"/>
                  </a:cubicBezTo>
                  <a:cubicBezTo>
                    <a:pt x="82" y="197"/>
                    <a:pt x="82" y="197"/>
                    <a:pt x="82" y="197"/>
                  </a:cubicBezTo>
                  <a:cubicBezTo>
                    <a:pt x="101" y="197"/>
                    <a:pt x="119" y="188"/>
                    <a:pt x="132" y="174"/>
                  </a:cubicBezTo>
                  <a:cubicBezTo>
                    <a:pt x="136" y="169"/>
                    <a:pt x="139" y="164"/>
                    <a:pt x="142" y="158"/>
                  </a:cubicBezTo>
                  <a:cubicBezTo>
                    <a:pt x="157" y="142"/>
                    <a:pt x="165" y="122"/>
                    <a:pt x="165" y="101"/>
                  </a:cubicBezTo>
                  <a:cubicBezTo>
                    <a:pt x="165" y="59"/>
                    <a:pt x="135" y="25"/>
                    <a:pt x="94" y="19"/>
                  </a:cubicBezTo>
                  <a:close/>
                  <a:moveTo>
                    <a:pt x="9" y="101"/>
                  </a:moveTo>
                  <a:cubicBezTo>
                    <a:pt x="9" y="66"/>
                    <a:pt x="33" y="37"/>
                    <a:pt x="65" y="29"/>
                  </a:cubicBezTo>
                  <a:cubicBezTo>
                    <a:pt x="59" y="41"/>
                    <a:pt x="53" y="51"/>
                    <a:pt x="48" y="61"/>
                  </a:cubicBezTo>
                  <a:cubicBezTo>
                    <a:pt x="34" y="86"/>
                    <a:pt x="21" y="107"/>
                    <a:pt x="19" y="129"/>
                  </a:cubicBezTo>
                  <a:cubicBezTo>
                    <a:pt x="18" y="131"/>
                    <a:pt x="18" y="134"/>
                    <a:pt x="18" y="136"/>
                  </a:cubicBezTo>
                  <a:cubicBezTo>
                    <a:pt x="12" y="126"/>
                    <a:pt x="9" y="113"/>
                    <a:pt x="9" y="101"/>
                  </a:cubicBezTo>
                  <a:close/>
                  <a:moveTo>
                    <a:pt x="125" y="168"/>
                  </a:moveTo>
                  <a:cubicBezTo>
                    <a:pt x="114" y="180"/>
                    <a:pt x="98" y="187"/>
                    <a:pt x="82" y="187"/>
                  </a:cubicBezTo>
                  <a:cubicBezTo>
                    <a:pt x="82" y="187"/>
                    <a:pt x="82" y="187"/>
                    <a:pt x="82" y="187"/>
                  </a:cubicBezTo>
                  <a:cubicBezTo>
                    <a:pt x="82" y="187"/>
                    <a:pt x="82" y="187"/>
                    <a:pt x="82" y="187"/>
                  </a:cubicBezTo>
                  <a:cubicBezTo>
                    <a:pt x="66" y="187"/>
                    <a:pt x="51" y="180"/>
                    <a:pt x="40" y="168"/>
                  </a:cubicBezTo>
                  <a:cubicBezTo>
                    <a:pt x="30" y="157"/>
                    <a:pt x="26" y="143"/>
                    <a:pt x="28" y="130"/>
                  </a:cubicBezTo>
                  <a:cubicBezTo>
                    <a:pt x="30" y="110"/>
                    <a:pt x="42" y="90"/>
                    <a:pt x="56" y="66"/>
                  </a:cubicBezTo>
                  <a:cubicBezTo>
                    <a:pt x="64" y="51"/>
                    <a:pt x="74" y="34"/>
                    <a:pt x="82" y="16"/>
                  </a:cubicBezTo>
                  <a:cubicBezTo>
                    <a:pt x="91" y="34"/>
                    <a:pt x="100" y="51"/>
                    <a:pt x="109" y="66"/>
                  </a:cubicBezTo>
                  <a:cubicBezTo>
                    <a:pt x="122" y="90"/>
                    <a:pt x="134" y="110"/>
                    <a:pt x="137" y="130"/>
                  </a:cubicBezTo>
                  <a:cubicBezTo>
                    <a:pt x="138" y="143"/>
                    <a:pt x="134" y="157"/>
                    <a:pt x="125" y="168"/>
                  </a:cubicBezTo>
                  <a:close/>
                  <a:moveTo>
                    <a:pt x="146" y="136"/>
                  </a:moveTo>
                  <a:cubicBezTo>
                    <a:pt x="146" y="134"/>
                    <a:pt x="146" y="131"/>
                    <a:pt x="146" y="129"/>
                  </a:cubicBezTo>
                  <a:cubicBezTo>
                    <a:pt x="143" y="107"/>
                    <a:pt x="131" y="86"/>
                    <a:pt x="117" y="61"/>
                  </a:cubicBezTo>
                  <a:cubicBezTo>
                    <a:pt x="111" y="51"/>
                    <a:pt x="105" y="41"/>
                    <a:pt x="99" y="29"/>
                  </a:cubicBezTo>
                  <a:cubicBezTo>
                    <a:pt x="132" y="37"/>
                    <a:pt x="156" y="66"/>
                    <a:pt x="156" y="101"/>
                  </a:cubicBezTo>
                  <a:cubicBezTo>
                    <a:pt x="156" y="113"/>
                    <a:pt x="152" y="126"/>
                    <a:pt x="146" y="136"/>
                  </a:cubicBez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5" name="Прямоугольник 24"/>
          <p:cNvSpPr/>
          <p:nvPr/>
        </p:nvSpPr>
        <p:spPr>
          <a:xfrm>
            <a:off x="290662" y="3056121"/>
            <a:ext cx="5465245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defTabSz="914400">
              <a:spcBef>
                <a:spcPts val="300"/>
              </a:spcBef>
              <a:spcAft>
                <a:spcPts val="300"/>
              </a:spcAft>
            </a:pPr>
            <a:r>
              <a:rPr lang="ru-RU" sz="1600" b="1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Вид используемого топлива:</a:t>
            </a:r>
            <a:endParaRPr lang="ru-RU" sz="1600" b="1" dirty="0">
              <a:solidFill>
                <a:prstClr val="black"/>
              </a:solidFill>
              <a:cs typeface="Times New Roman" panose="02020603050405020304" pitchFamily="18" charset="0"/>
            </a:endParaRPr>
          </a:p>
          <a:p>
            <a:pPr lvl="0" algn="just" defTabSz="914400">
              <a:spcBef>
                <a:spcPts val="300"/>
              </a:spcBef>
              <a:spcAft>
                <a:spcPts val="300"/>
              </a:spcAft>
            </a:pPr>
            <a:r>
              <a:rPr lang="ru-RU" sz="16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Основное топливо – уголь </a:t>
            </a:r>
            <a:r>
              <a:rPr lang="ru-RU" sz="1600" dirty="0" err="1" smtClean="0">
                <a:solidFill>
                  <a:prstClr val="black"/>
                </a:solidFill>
                <a:cs typeface="Times New Roman" panose="02020603050405020304" pitchFamily="18" charset="0"/>
              </a:rPr>
              <a:t>экибастузского</a:t>
            </a:r>
            <a:r>
              <a:rPr lang="ru-RU" sz="16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 бассейна; </a:t>
            </a:r>
          </a:p>
          <a:p>
            <a:pPr lvl="0" algn="just" defTabSz="914400">
              <a:spcBef>
                <a:spcPts val="300"/>
              </a:spcBef>
              <a:spcAft>
                <a:spcPts val="300"/>
              </a:spcAft>
            </a:pPr>
            <a:r>
              <a:rPr lang="ru-RU" sz="16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Растопочное </a:t>
            </a:r>
            <a:r>
              <a:rPr lang="ru-RU" sz="1600" dirty="0">
                <a:solidFill>
                  <a:prstClr val="black"/>
                </a:solidFill>
                <a:cs typeface="Times New Roman" panose="02020603050405020304" pitchFamily="18" charset="0"/>
              </a:rPr>
              <a:t>топливо – топочный мазут </a:t>
            </a:r>
            <a:r>
              <a:rPr lang="ru-RU" sz="16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М-100.</a:t>
            </a:r>
            <a:endParaRPr lang="ru-RU" sz="1600" dirty="0">
              <a:solidFill>
                <a:prstClr val="black"/>
              </a:solidFill>
              <a:cs typeface="Times New Roman" panose="02020603050405020304" pitchFamily="18" charset="0"/>
            </a:endParaRPr>
          </a:p>
        </p:txBody>
      </p:sp>
      <p:grpSp>
        <p:nvGrpSpPr>
          <p:cNvPr id="26" name="Group 481"/>
          <p:cNvGrpSpPr/>
          <p:nvPr/>
        </p:nvGrpSpPr>
        <p:grpSpPr>
          <a:xfrm>
            <a:off x="519060" y="1830170"/>
            <a:ext cx="369888" cy="369888"/>
            <a:chOff x="-1550988" y="2722564"/>
            <a:chExt cx="369888" cy="369888"/>
          </a:xfrm>
        </p:grpSpPr>
        <p:sp>
          <p:nvSpPr>
            <p:cNvPr id="27" name="Freeform 397"/>
            <p:cNvSpPr>
              <a:spLocks noEditPoints="1"/>
            </p:cNvSpPr>
            <p:nvPr/>
          </p:nvSpPr>
          <p:spPr bwMode="auto">
            <a:xfrm>
              <a:off x="-1550988" y="2722564"/>
              <a:ext cx="369888" cy="369888"/>
            </a:xfrm>
            <a:custGeom>
              <a:avLst/>
              <a:gdLst>
                <a:gd name="T0" fmla="*/ 271 w 283"/>
                <a:gd name="T1" fmla="*/ 274 h 283"/>
                <a:gd name="T2" fmla="*/ 266 w 283"/>
                <a:gd name="T3" fmla="*/ 0 h 283"/>
                <a:gd name="T4" fmla="*/ 220 w 283"/>
                <a:gd name="T5" fmla="*/ 5 h 283"/>
                <a:gd name="T6" fmla="*/ 225 w 283"/>
                <a:gd name="T7" fmla="*/ 126 h 283"/>
                <a:gd name="T8" fmla="*/ 230 w 283"/>
                <a:gd name="T9" fmla="*/ 60 h 283"/>
                <a:gd name="T10" fmla="*/ 261 w 283"/>
                <a:gd name="T11" fmla="*/ 274 h 283"/>
                <a:gd name="T12" fmla="*/ 242 w 283"/>
                <a:gd name="T13" fmla="*/ 141 h 283"/>
                <a:gd name="T14" fmla="*/ 236 w 283"/>
                <a:gd name="T15" fmla="*/ 136 h 283"/>
                <a:gd name="T16" fmla="*/ 197 w 283"/>
                <a:gd name="T17" fmla="*/ 30 h 283"/>
                <a:gd name="T18" fmla="*/ 152 w 283"/>
                <a:gd name="T19" fmla="*/ 25 h 283"/>
                <a:gd name="T20" fmla="*/ 147 w 283"/>
                <a:gd name="T21" fmla="*/ 121 h 283"/>
                <a:gd name="T22" fmla="*/ 156 w 283"/>
                <a:gd name="T23" fmla="*/ 121 h 283"/>
                <a:gd name="T24" fmla="*/ 188 w 283"/>
                <a:gd name="T25" fmla="*/ 85 h 283"/>
                <a:gd name="T26" fmla="*/ 169 w 283"/>
                <a:gd name="T27" fmla="*/ 159 h 283"/>
                <a:gd name="T28" fmla="*/ 167 w 283"/>
                <a:gd name="T29" fmla="*/ 137 h 283"/>
                <a:gd name="T30" fmla="*/ 95 w 283"/>
                <a:gd name="T31" fmla="*/ 159 h 283"/>
                <a:gd name="T32" fmla="*/ 93 w 283"/>
                <a:gd name="T33" fmla="*/ 137 h 283"/>
                <a:gd name="T34" fmla="*/ 15 w 283"/>
                <a:gd name="T35" fmla="*/ 162 h 283"/>
                <a:gd name="T36" fmla="*/ 12 w 283"/>
                <a:gd name="T37" fmla="*/ 274 h 283"/>
                <a:gd name="T38" fmla="*/ 0 w 283"/>
                <a:gd name="T39" fmla="*/ 279 h 283"/>
                <a:gd name="T40" fmla="*/ 17 w 283"/>
                <a:gd name="T41" fmla="*/ 283 h 283"/>
                <a:gd name="T42" fmla="*/ 278 w 283"/>
                <a:gd name="T43" fmla="*/ 283 h 283"/>
                <a:gd name="T44" fmla="*/ 278 w 283"/>
                <a:gd name="T45" fmla="*/ 274 h 283"/>
                <a:gd name="T46" fmla="*/ 261 w 283"/>
                <a:gd name="T47" fmla="*/ 25 h 283"/>
                <a:gd name="T48" fmla="*/ 230 w 283"/>
                <a:gd name="T49" fmla="*/ 10 h 283"/>
                <a:gd name="T50" fmla="*/ 230 w 283"/>
                <a:gd name="T51" fmla="*/ 50 h 283"/>
                <a:gd name="T52" fmla="*/ 261 w 283"/>
                <a:gd name="T53" fmla="*/ 35 h 283"/>
                <a:gd name="T54" fmla="*/ 230 w 283"/>
                <a:gd name="T55" fmla="*/ 50 h 283"/>
                <a:gd name="T56" fmla="*/ 188 w 283"/>
                <a:gd name="T57" fmla="*/ 51 h 283"/>
                <a:gd name="T58" fmla="*/ 156 w 283"/>
                <a:gd name="T59" fmla="*/ 35 h 283"/>
                <a:gd name="T60" fmla="*/ 156 w 283"/>
                <a:gd name="T61" fmla="*/ 76 h 283"/>
                <a:gd name="T62" fmla="*/ 188 w 283"/>
                <a:gd name="T63" fmla="*/ 60 h 283"/>
                <a:gd name="T64" fmla="*/ 156 w 283"/>
                <a:gd name="T65" fmla="*/ 76 h 283"/>
                <a:gd name="T66" fmla="*/ 85 w 283"/>
                <a:gd name="T67" fmla="*/ 166 h 283"/>
                <a:gd name="T68" fmla="*/ 92 w 283"/>
                <a:gd name="T69" fmla="*/ 171 h 283"/>
                <a:gd name="T70" fmla="*/ 159 w 283"/>
                <a:gd name="T71" fmla="*/ 166 h 283"/>
                <a:gd name="T72" fmla="*/ 165 w 283"/>
                <a:gd name="T73" fmla="*/ 171 h 283"/>
                <a:gd name="T74" fmla="*/ 233 w 283"/>
                <a:gd name="T75" fmla="*/ 274 h 283"/>
                <a:gd name="T76" fmla="*/ 21 w 283"/>
                <a:gd name="T77" fmla="*/ 260 h 283"/>
                <a:gd name="T78" fmla="*/ 130 w 283"/>
                <a:gd name="T79" fmla="*/ 255 h 283"/>
                <a:gd name="T80" fmla="*/ 21 w 283"/>
                <a:gd name="T81" fmla="*/ 250 h 283"/>
                <a:gd name="T82" fmla="*/ 85 w 283"/>
                <a:gd name="T83" fmla="*/ 147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83" h="283">
                  <a:moveTo>
                    <a:pt x="278" y="274"/>
                  </a:moveTo>
                  <a:cubicBezTo>
                    <a:pt x="271" y="274"/>
                    <a:pt x="271" y="274"/>
                    <a:pt x="271" y="274"/>
                  </a:cubicBezTo>
                  <a:cubicBezTo>
                    <a:pt x="271" y="5"/>
                    <a:pt x="271" y="5"/>
                    <a:pt x="271" y="5"/>
                  </a:cubicBezTo>
                  <a:cubicBezTo>
                    <a:pt x="271" y="2"/>
                    <a:pt x="269" y="0"/>
                    <a:pt x="266" y="0"/>
                  </a:cubicBezTo>
                  <a:cubicBezTo>
                    <a:pt x="225" y="0"/>
                    <a:pt x="225" y="0"/>
                    <a:pt x="225" y="0"/>
                  </a:cubicBezTo>
                  <a:cubicBezTo>
                    <a:pt x="222" y="0"/>
                    <a:pt x="220" y="2"/>
                    <a:pt x="220" y="5"/>
                  </a:cubicBezTo>
                  <a:cubicBezTo>
                    <a:pt x="220" y="121"/>
                    <a:pt x="220" y="121"/>
                    <a:pt x="220" y="121"/>
                  </a:cubicBezTo>
                  <a:cubicBezTo>
                    <a:pt x="220" y="124"/>
                    <a:pt x="222" y="126"/>
                    <a:pt x="225" y="126"/>
                  </a:cubicBezTo>
                  <a:cubicBezTo>
                    <a:pt x="228" y="126"/>
                    <a:pt x="230" y="124"/>
                    <a:pt x="230" y="121"/>
                  </a:cubicBezTo>
                  <a:cubicBezTo>
                    <a:pt x="230" y="60"/>
                    <a:pt x="230" y="60"/>
                    <a:pt x="230" y="60"/>
                  </a:cubicBezTo>
                  <a:cubicBezTo>
                    <a:pt x="261" y="60"/>
                    <a:pt x="261" y="60"/>
                    <a:pt x="261" y="60"/>
                  </a:cubicBezTo>
                  <a:cubicBezTo>
                    <a:pt x="261" y="274"/>
                    <a:pt x="261" y="274"/>
                    <a:pt x="261" y="274"/>
                  </a:cubicBezTo>
                  <a:cubicBezTo>
                    <a:pt x="242" y="274"/>
                    <a:pt x="242" y="274"/>
                    <a:pt x="242" y="274"/>
                  </a:cubicBezTo>
                  <a:cubicBezTo>
                    <a:pt x="242" y="141"/>
                    <a:pt x="242" y="141"/>
                    <a:pt x="242" y="141"/>
                  </a:cubicBezTo>
                  <a:cubicBezTo>
                    <a:pt x="242" y="139"/>
                    <a:pt x="241" y="138"/>
                    <a:pt x="240" y="137"/>
                  </a:cubicBezTo>
                  <a:cubicBezTo>
                    <a:pt x="239" y="136"/>
                    <a:pt x="237" y="136"/>
                    <a:pt x="236" y="136"/>
                  </a:cubicBezTo>
                  <a:cubicBezTo>
                    <a:pt x="197" y="150"/>
                    <a:pt x="197" y="150"/>
                    <a:pt x="197" y="150"/>
                  </a:cubicBezTo>
                  <a:cubicBezTo>
                    <a:pt x="197" y="30"/>
                    <a:pt x="197" y="30"/>
                    <a:pt x="197" y="30"/>
                  </a:cubicBezTo>
                  <a:cubicBezTo>
                    <a:pt x="197" y="28"/>
                    <a:pt x="195" y="25"/>
                    <a:pt x="192" y="25"/>
                  </a:cubicBezTo>
                  <a:cubicBezTo>
                    <a:pt x="152" y="25"/>
                    <a:pt x="152" y="25"/>
                    <a:pt x="152" y="25"/>
                  </a:cubicBezTo>
                  <a:cubicBezTo>
                    <a:pt x="149" y="25"/>
                    <a:pt x="147" y="28"/>
                    <a:pt x="147" y="30"/>
                  </a:cubicBezTo>
                  <a:cubicBezTo>
                    <a:pt x="147" y="121"/>
                    <a:pt x="147" y="121"/>
                    <a:pt x="147" y="121"/>
                  </a:cubicBezTo>
                  <a:cubicBezTo>
                    <a:pt x="147" y="124"/>
                    <a:pt x="149" y="126"/>
                    <a:pt x="152" y="126"/>
                  </a:cubicBezTo>
                  <a:cubicBezTo>
                    <a:pt x="154" y="126"/>
                    <a:pt x="156" y="124"/>
                    <a:pt x="156" y="121"/>
                  </a:cubicBezTo>
                  <a:cubicBezTo>
                    <a:pt x="156" y="85"/>
                    <a:pt x="156" y="85"/>
                    <a:pt x="156" y="85"/>
                  </a:cubicBezTo>
                  <a:cubicBezTo>
                    <a:pt x="188" y="85"/>
                    <a:pt x="188" y="85"/>
                    <a:pt x="188" y="85"/>
                  </a:cubicBezTo>
                  <a:cubicBezTo>
                    <a:pt x="188" y="153"/>
                    <a:pt x="188" y="153"/>
                    <a:pt x="188" y="153"/>
                  </a:cubicBezTo>
                  <a:cubicBezTo>
                    <a:pt x="169" y="159"/>
                    <a:pt x="169" y="159"/>
                    <a:pt x="169" y="159"/>
                  </a:cubicBezTo>
                  <a:cubicBezTo>
                    <a:pt x="169" y="141"/>
                    <a:pt x="169" y="141"/>
                    <a:pt x="169" y="141"/>
                  </a:cubicBezTo>
                  <a:cubicBezTo>
                    <a:pt x="169" y="139"/>
                    <a:pt x="168" y="138"/>
                    <a:pt x="167" y="137"/>
                  </a:cubicBezTo>
                  <a:cubicBezTo>
                    <a:pt x="166" y="136"/>
                    <a:pt x="164" y="136"/>
                    <a:pt x="162" y="136"/>
                  </a:cubicBezTo>
                  <a:cubicBezTo>
                    <a:pt x="95" y="159"/>
                    <a:pt x="95" y="159"/>
                    <a:pt x="95" y="159"/>
                  </a:cubicBezTo>
                  <a:cubicBezTo>
                    <a:pt x="95" y="141"/>
                    <a:pt x="95" y="141"/>
                    <a:pt x="95" y="141"/>
                  </a:cubicBezTo>
                  <a:cubicBezTo>
                    <a:pt x="95" y="139"/>
                    <a:pt x="94" y="138"/>
                    <a:pt x="93" y="137"/>
                  </a:cubicBezTo>
                  <a:cubicBezTo>
                    <a:pt x="92" y="136"/>
                    <a:pt x="90" y="136"/>
                    <a:pt x="89" y="136"/>
                  </a:cubicBezTo>
                  <a:cubicBezTo>
                    <a:pt x="15" y="162"/>
                    <a:pt x="15" y="162"/>
                    <a:pt x="15" y="162"/>
                  </a:cubicBezTo>
                  <a:cubicBezTo>
                    <a:pt x="13" y="162"/>
                    <a:pt x="12" y="164"/>
                    <a:pt x="12" y="166"/>
                  </a:cubicBezTo>
                  <a:cubicBezTo>
                    <a:pt x="12" y="274"/>
                    <a:pt x="12" y="274"/>
                    <a:pt x="12" y="274"/>
                  </a:cubicBezTo>
                  <a:cubicBezTo>
                    <a:pt x="4" y="274"/>
                    <a:pt x="4" y="274"/>
                    <a:pt x="4" y="274"/>
                  </a:cubicBezTo>
                  <a:cubicBezTo>
                    <a:pt x="2" y="274"/>
                    <a:pt x="0" y="276"/>
                    <a:pt x="0" y="279"/>
                  </a:cubicBezTo>
                  <a:cubicBezTo>
                    <a:pt x="0" y="281"/>
                    <a:pt x="2" y="283"/>
                    <a:pt x="4" y="283"/>
                  </a:cubicBezTo>
                  <a:cubicBezTo>
                    <a:pt x="17" y="283"/>
                    <a:pt x="17" y="283"/>
                    <a:pt x="17" y="283"/>
                  </a:cubicBezTo>
                  <a:cubicBezTo>
                    <a:pt x="237" y="283"/>
                    <a:pt x="237" y="283"/>
                    <a:pt x="237" y="283"/>
                  </a:cubicBezTo>
                  <a:cubicBezTo>
                    <a:pt x="278" y="283"/>
                    <a:pt x="278" y="283"/>
                    <a:pt x="278" y="283"/>
                  </a:cubicBezTo>
                  <a:cubicBezTo>
                    <a:pt x="281" y="283"/>
                    <a:pt x="283" y="281"/>
                    <a:pt x="283" y="279"/>
                  </a:cubicBezTo>
                  <a:cubicBezTo>
                    <a:pt x="283" y="276"/>
                    <a:pt x="281" y="274"/>
                    <a:pt x="278" y="274"/>
                  </a:cubicBezTo>
                  <a:close/>
                  <a:moveTo>
                    <a:pt x="261" y="10"/>
                  </a:moveTo>
                  <a:cubicBezTo>
                    <a:pt x="261" y="25"/>
                    <a:pt x="261" y="25"/>
                    <a:pt x="261" y="25"/>
                  </a:cubicBezTo>
                  <a:cubicBezTo>
                    <a:pt x="230" y="25"/>
                    <a:pt x="230" y="25"/>
                    <a:pt x="230" y="25"/>
                  </a:cubicBezTo>
                  <a:cubicBezTo>
                    <a:pt x="230" y="10"/>
                    <a:pt x="230" y="10"/>
                    <a:pt x="230" y="10"/>
                  </a:cubicBezTo>
                  <a:lnTo>
                    <a:pt x="261" y="10"/>
                  </a:lnTo>
                  <a:close/>
                  <a:moveTo>
                    <a:pt x="230" y="50"/>
                  </a:moveTo>
                  <a:cubicBezTo>
                    <a:pt x="230" y="35"/>
                    <a:pt x="230" y="35"/>
                    <a:pt x="230" y="35"/>
                  </a:cubicBezTo>
                  <a:cubicBezTo>
                    <a:pt x="261" y="35"/>
                    <a:pt x="261" y="35"/>
                    <a:pt x="261" y="35"/>
                  </a:cubicBezTo>
                  <a:cubicBezTo>
                    <a:pt x="261" y="50"/>
                    <a:pt x="261" y="50"/>
                    <a:pt x="261" y="50"/>
                  </a:cubicBezTo>
                  <a:lnTo>
                    <a:pt x="230" y="50"/>
                  </a:lnTo>
                  <a:close/>
                  <a:moveTo>
                    <a:pt x="188" y="35"/>
                  </a:moveTo>
                  <a:cubicBezTo>
                    <a:pt x="188" y="51"/>
                    <a:pt x="188" y="51"/>
                    <a:pt x="188" y="51"/>
                  </a:cubicBezTo>
                  <a:cubicBezTo>
                    <a:pt x="156" y="51"/>
                    <a:pt x="156" y="51"/>
                    <a:pt x="156" y="51"/>
                  </a:cubicBezTo>
                  <a:cubicBezTo>
                    <a:pt x="156" y="35"/>
                    <a:pt x="156" y="35"/>
                    <a:pt x="156" y="35"/>
                  </a:cubicBezTo>
                  <a:lnTo>
                    <a:pt x="188" y="35"/>
                  </a:lnTo>
                  <a:close/>
                  <a:moveTo>
                    <a:pt x="156" y="76"/>
                  </a:moveTo>
                  <a:cubicBezTo>
                    <a:pt x="156" y="60"/>
                    <a:pt x="156" y="60"/>
                    <a:pt x="156" y="60"/>
                  </a:cubicBezTo>
                  <a:cubicBezTo>
                    <a:pt x="188" y="60"/>
                    <a:pt x="188" y="60"/>
                    <a:pt x="188" y="60"/>
                  </a:cubicBezTo>
                  <a:cubicBezTo>
                    <a:pt x="188" y="76"/>
                    <a:pt x="188" y="76"/>
                    <a:pt x="188" y="76"/>
                  </a:cubicBezTo>
                  <a:lnTo>
                    <a:pt x="156" y="76"/>
                  </a:lnTo>
                  <a:close/>
                  <a:moveTo>
                    <a:pt x="85" y="147"/>
                  </a:moveTo>
                  <a:cubicBezTo>
                    <a:pt x="85" y="166"/>
                    <a:pt x="85" y="166"/>
                    <a:pt x="85" y="166"/>
                  </a:cubicBezTo>
                  <a:cubicBezTo>
                    <a:pt x="85" y="168"/>
                    <a:pt x="86" y="169"/>
                    <a:pt x="87" y="170"/>
                  </a:cubicBezTo>
                  <a:cubicBezTo>
                    <a:pt x="89" y="171"/>
                    <a:pt x="90" y="171"/>
                    <a:pt x="92" y="171"/>
                  </a:cubicBezTo>
                  <a:cubicBezTo>
                    <a:pt x="159" y="147"/>
                    <a:pt x="159" y="147"/>
                    <a:pt x="159" y="147"/>
                  </a:cubicBezTo>
                  <a:cubicBezTo>
                    <a:pt x="159" y="166"/>
                    <a:pt x="159" y="166"/>
                    <a:pt x="159" y="166"/>
                  </a:cubicBezTo>
                  <a:cubicBezTo>
                    <a:pt x="159" y="168"/>
                    <a:pt x="160" y="169"/>
                    <a:pt x="161" y="170"/>
                  </a:cubicBezTo>
                  <a:cubicBezTo>
                    <a:pt x="162" y="171"/>
                    <a:pt x="164" y="171"/>
                    <a:pt x="165" y="171"/>
                  </a:cubicBezTo>
                  <a:cubicBezTo>
                    <a:pt x="233" y="147"/>
                    <a:pt x="233" y="147"/>
                    <a:pt x="233" y="147"/>
                  </a:cubicBezTo>
                  <a:cubicBezTo>
                    <a:pt x="233" y="274"/>
                    <a:pt x="233" y="274"/>
                    <a:pt x="233" y="274"/>
                  </a:cubicBezTo>
                  <a:cubicBezTo>
                    <a:pt x="21" y="274"/>
                    <a:pt x="21" y="274"/>
                    <a:pt x="21" y="274"/>
                  </a:cubicBezTo>
                  <a:cubicBezTo>
                    <a:pt x="21" y="260"/>
                    <a:pt x="21" y="260"/>
                    <a:pt x="21" y="260"/>
                  </a:cubicBezTo>
                  <a:cubicBezTo>
                    <a:pt x="126" y="260"/>
                    <a:pt x="126" y="260"/>
                    <a:pt x="126" y="260"/>
                  </a:cubicBezTo>
                  <a:cubicBezTo>
                    <a:pt x="128" y="260"/>
                    <a:pt x="130" y="257"/>
                    <a:pt x="130" y="255"/>
                  </a:cubicBezTo>
                  <a:cubicBezTo>
                    <a:pt x="130" y="252"/>
                    <a:pt x="128" y="250"/>
                    <a:pt x="126" y="250"/>
                  </a:cubicBezTo>
                  <a:cubicBezTo>
                    <a:pt x="21" y="250"/>
                    <a:pt x="21" y="250"/>
                    <a:pt x="21" y="250"/>
                  </a:cubicBezTo>
                  <a:cubicBezTo>
                    <a:pt x="21" y="169"/>
                    <a:pt x="21" y="169"/>
                    <a:pt x="21" y="169"/>
                  </a:cubicBezTo>
                  <a:lnTo>
                    <a:pt x="85" y="147"/>
                  </a:ln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398"/>
            <p:cNvSpPr>
              <a:spLocks noEditPoints="1"/>
            </p:cNvSpPr>
            <p:nvPr/>
          </p:nvSpPr>
          <p:spPr bwMode="auto">
            <a:xfrm>
              <a:off x="-1511301" y="2960689"/>
              <a:ext cx="80963" cy="41275"/>
            </a:xfrm>
            <a:custGeom>
              <a:avLst/>
              <a:gdLst>
                <a:gd name="T0" fmla="*/ 5 w 61"/>
                <a:gd name="T1" fmla="*/ 32 h 32"/>
                <a:gd name="T2" fmla="*/ 57 w 61"/>
                <a:gd name="T3" fmla="*/ 32 h 32"/>
                <a:gd name="T4" fmla="*/ 61 w 61"/>
                <a:gd name="T5" fmla="*/ 27 h 32"/>
                <a:gd name="T6" fmla="*/ 61 w 61"/>
                <a:gd name="T7" fmla="*/ 5 h 32"/>
                <a:gd name="T8" fmla="*/ 57 w 61"/>
                <a:gd name="T9" fmla="*/ 0 h 32"/>
                <a:gd name="T10" fmla="*/ 5 w 61"/>
                <a:gd name="T11" fmla="*/ 0 h 32"/>
                <a:gd name="T12" fmla="*/ 0 w 61"/>
                <a:gd name="T13" fmla="*/ 5 h 32"/>
                <a:gd name="T14" fmla="*/ 0 w 61"/>
                <a:gd name="T15" fmla="*/ 27 h 32"/>
                <a:gd name="T16" fmla="*/ 5 w 61"/>
                <a:gd name="T17" fmla="*/ 32 h 32"/>
                <a:gd name="T18" fmla="*/ 10 w 61"/>
                <a:gd name="T19" fmla="*/ 10 h 32"/>
                <a:gd name="T20" fmla="*/ 52 w 61"/>
                <a:gd name="T21" fmla="*/ 10 h 32"/>
                <a:gd name="T22" fmla="*/ 52 w 61"/>
                <a:gd name="T23" fmla="*/ 23 h 32"/>
                <a:gd name="T24" fmla="*/ 10 w 61"/>
                <a:gd name="T25" fmla="*/ 23 h 32"/>
                <a:gd name="T26" fmla="*/ 10 w 61"/>
                <a:gd name="T27" fmla="*/ 1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1" h="32">
                  <a:moveTo>
                    <a:pt x="5" y="32"/>
                  </a:moveTo>
                  <a:cubicBezTo>
                    <a:pt x="57" y="32"/>
                    <a:pt x="57" y="32"/>
                    <a:pt x="57" y="32"/>
                  </a:cubicBezTo>
                  <a:cubicBezTo>
                    <a:pt x="59" y="32"/>
                    <a:pt x="61" y="30"/>
                    <a:pt x="61" y="27"/>
                  </a:cubicBezTo>
                  <a:cubicBezTo>
                    <a:pt x="61" y="5"/>
                    <a:pt x="61" y="5"/>
                    <a:pt x="61" y="5"/>
                  </a:cubicBezTo>
                  <a:cubicBezTo>
                    <a:pt x="61" y="2"/>
                    <a:pt x="59" y="0"/>
                    <a:pt x="57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30"/>
                    <a:pt x="2" y="32"/>
                    <a:pt x="5" y="32"/>
                  </a:cubicBezTo>
                  <a:close/>
                  <a:moveTo>
                    <a:pt x="10" y="10"/>
                  </a:moveTo>
                  <a:cubicBezTo>
                    <a:pt x="52" y="10"/>
                    <a:pt x="52" y="10"/>
                    <a:pt x="52" y="10"/>
                  </a:cubicBezTo>
                  <a:cubicBezTo>
                    <a:pt x="52" y="23"/>
                    <a:pt x="52" y="23"/>
                    <a:pt x="52" y="23"/>
                  </a:cubicBezTo>
                  <a:cubicBezTo>
                    <a:pt x="10" y="23"/>
                    <a:pt x="10" y="23"/>
                    <a:pt x="10" y="23"/>
                  </a:cubicBezTo>
                  <a:lnTo>
                    <a:pt x="10" y="10"/>
                  </a:ln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399"/>
            <p:cNvSpPr>
              <a:spLocks noEditPoints="1"/>
            </p:cNvSpPr>
            <p:nvPr/>
          </p:nvSpPr>
          <p:spPr bwMode="auto">
            <a:xfrm>
              <a:off x="-1363663" y="3013076"/>
              <a:ext cx="98425" cy="60325"/>
            </a:xfrm>
            <a:custGeom>
              <a:avLst/>
              <a:gdLst>
                <a:gd name="T0" fmla="*/ 5 w 75"/>
                <a:gd name="T1" fmla="*/ 46 h 46"/>
                <a:gd name="T2" fmla="*/ 10 w 75"/>
                <a:gd name="T3" fmla="*/ 42 h 46"/>
                <a:gd name="T4" fmla="*/ 10 w 75"/>
                <a:gd name="T5" fmla="*/ 41 h 46"/>
                <a:gd name="T6" fmla="*/ 65 w 75"/>
                <a:gd name="T7" fmla="*/ 41 h 46"/>
                <a:gd name="T8" fmla="*/ 65 w 75"/>
                <a:gd name="T9" fmla="*/ 42 h 46"/>
                <a:gd name="T10" fmla="*/ 70 w 75"/>
                <a:gd name="T11" fmla="*/ 46 h 46"/>
                <a:gd name="T12" fmla="*/ 75 w 75"/>
                <a:gd name="T13" fmla="*/ 42 h 46"/>
                <a:gd name="T14" fmla="*/ 75 w 75"/>
                <a:gd name="T15" fmla="*/ 5 h 46"/>
                <a:gd name="T16" fmla="*/ 70 w 75"/>
                <a:gd name="T17" fmla="*/ 0 h 46"/>
                <a:gd name="T18" fmla="*/ 5 w 75"/>
                <a:gd name="T19" fmla="*/ 0 h 46"/>
                <a:gd name="T20" fmla="*/ 0 w 75"/>
                <a:gd name="T21" fmla="*/ 5 h 46"/>
                <a:gd name="T22" fmla="*/ 0 w 75"/>
                <a:gd name="T23" fmla="*/ 42 h 46"/>
                <a:gd name="T24" fmla="*/ 5 w 75"/>
                <a:gd name="T25" fmla="*/ 46 h 46"/>
                <a:gd name="T26" fmla="*/ 10 w 75"/>
                <a:gd name="T27" fmla="*/ 31 h 46"/>
                <a:gd name="T28" fmla="*/ 10 w 75"/>
                <a:gd name="T29" fmla="*/ 26 h 46"/>
                <a:gd name="T30" fmla="*/ 65 w 75"/>
                <a:gd name="T31" fmla="*/ 26 h 46"/>
                <a:gd name="T32" fmla="*/ 65 w 75"/>
                <a:gd name="T33" fmla="*/ 31 h 46"/>
                <a:gd name="T34" fmla="*/ 10 w 75"/>
                <a:gd name="T35" fmla="*/ 31 h 46"/>
                <a:gd name="T36" fmla="*/ 65 w 75"/>
                <a:gd name="T37" fmla="*/ 10 h 46"/>
                <a:gd name="T38" fmla="*/ 65 w 75"/>
                <a:gd name="T39" fmla="*/ 16 h 46"/>
                <a:gd name="T40" fmla="*/ 10 w 75"/>
                <a:gd name="T41" fmla="*/ 16 h 46"/>
                <a:gd name="T42" fmla="*/ 10 w 75"/>
                <a:gd name="T43" fmla="*/ 10 h 46"/>
                <a:gd name="T44" fmla="*/ 65 w 75"/>
                <a:gd name="T45" fmla="*/ 1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5" h="46">
                  <a:moveTo>
                    <a:pt x="5" y="46"/>
                  </a:moveTo>
                  <a:cubicBezTo>
                    <a:pt x="8" y="46"/>
                    <a:pt x="10" y="44"/>
                    <a:pt x="10" y="42"/>
                  </a:cubicBezTo>
                  <a:cubicBezTo>
                    <a:pt x="10" y="41"/>
                    <a:pt x="10" y="41"/>
                    <a:pt x="10" y="41"/>
                  </a:cubicBezTo>
                  <a:cubicBezTo>
                    <a:pt x="65" y="41"/>
                    <a:pt x="65" y="41"/>
                    <a:pt x="65" y="41"/>
                  </a:cubicBezTo>
                  <a:cubicBezTo>
                    <a:pt x="65" y="42"/>
                    <a:pt x="65" y="42"/>
                    <a:pt x="65" y="42"/>
                  </a:cubicBezTo>
                  <a:cubicBezTo>
                    <a:pt x="65" y="44"/>
                    <a:pt x="67" y="46"/>
                    <a:pt x="70" y="46"/>
                  </a:cubicBezTo>
                  <a:cubicBezTo>
                    <a:pt x="73" y="46"/>
                    <a:pt x="75" y="44"/>
                    <a:pt x="75" y="42"/>
                  </a:cubicBezTo>
                  <a:cubicBezTo>
                    <a:pt x="75" y="5"/>
                    <a:pt x="75" y="5"/>
                    <a:pt x="75" y="5"/>
                  </a:cubicBezTo>
                  <a:cubicBezTo>
                    <a:pt x="75" y="2"/>
                    <a:pt x="73" y="0"/>
                    <a:pt x="70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0" y="2"/>
                    <a:pt x="0" y="5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44"/>
                    <a:pt x="3" y="46"/>
                    <a:pt x="5" y="46"/>
                  </a:cubicBezTo>
                  <a:close/>
                  <a:moveTo>
                    <a:pt x="10" y="31"/>
                  </a:moveTo>
                  <a:cubicBezTo>
                    <a:pt x="10" y="26"/>
                    <a:pt x="10" y="26"/>
                    <a:pt x="10" y="26"/>
                  </a:cubicBezTo>
                  <a:cubicBezTo>
                    <a:pt x="65" y="26"/>
                    <a:pt x="65" y="26"/>
                    <a:pt x="65" y="26"/>
                  </a:cubicBezTo>
                  <a:cubicBezTo>
                    <a:pt x="65" y="31"/>
                    <a:pt x="65" y="31"/>
                    <a:pt x="65" y="31"/>
                  </a:cubicBezTo>
                  <a:lnTo>
                    <a:pt x="10" y="31"/>
                  </a:lnTo>
                  <a:close/>
                  <a:moveTo>
                    <a:pt x="65" y="10"/>
                  </a:moveTo>
                  <a:cubicBezTo>
                    <a:pt x="65" y="16"/>
                    <a:pt x="65" y="16"/>
                    <a:pt x="65" y="16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10" y="10"/>
                    <a:pt x="10" y="10"/>
                    <a:pt x="10" y="10"/>
                  </a:cubicBezTo>
                  <a:lnTo>
                    <a:pt x="65" y="10"/>
                  </a:ln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846258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78029345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166" name="Слайд think-cell" r:id="rId4" imgW="594" imgH="595" progId="TCLayout.ActiveDocument.1">
                  <p:embed/>
                </p:oleObj>
              </mc:Choice>
              <mc:Fallback>
                <p:oleObj name="Слайд think-cell" r:id="rId4" imgW="594" imgH="59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Заголовок 1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ru-RU" b="0" dirty="0" smtClean="0">
                <a:solidFill>
                  <a:schemeClr val="accent1"/>
                </a:solidFill>
              </a:rPr>
              <a:t>ЕЭК: Информация об исполнении утвержденной инвестиционной программы на  2025 год по итогам </a:t>
            </a:r>
            <a:r>
              <a:rPr lang="ru-RU" b="0" smtClean="0">
                <a:solidFill>
                  <a:schemeClr val="accent1"/>
                </a:solidFill>
              </a:rPr>
              <a:t>2025 года</a:t>
            </a:r>
            <a:endParaRPr lang="ru-RU" b="0" dirty="0">
              <a:solidFill>
                <a:schemeClr val="accent1"/>
              </a:solidFill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4932955"/>
              </p:ext>
            </p:extLst>
          </p:nvPr>
        </p:nvGraphicFramePr>
        <p:xfrm>
          <a:off x="63374" y="923452"/>
          <a:ext cx="12041111" cy="5765820"/>
        </p:xfrm>
        <a:graphic>
          <a:graphicData uri="http://schemas.openxmlformats.org/drawingml/2006/table">
            <a:tbl>
              <a:tblPr/>
              <a:tblGrid>
                <a:gridCol w="202097"/>
                <a:gridCol w="839970"/>
                <a:gridCol w="1274656"/>
                <a:gridCol w="390620"/>
                <a:gridCol w="411180"/>
                <a:gridCol w="442017"/>
                <a:gridCol w="462576"/>
                <a:gridCol w="555092"/>
                <a:gridCol w="516519"/>
                <a:gridCol w="511124"/>
                <a:gridCol w="495601"/>
                <a:gridCol w="656006"/>
                <a:gridCol w="596210"/>
                <a:gridCol w="318664"/>
                <a:gridCol w="339223"/>
                <a:gridCol w="318664"/>
                <a:gridCol w="328943"/>
                <a:gridCol w="267267"/>
                <a:gridCol w="308384"/>
                <a:gridCol w="328944"/>
                <a:gridCol w="246707"/>
                <a:gridCol w="277546"/>
                <a:gridCol w="267266"/>
                <a:gridCol w="267267"/>
                <a:gridCol w="503695"/>
                <a:gridCol w="914873"/>
              </a:tblGrid>
              <a:tr h="458221">
                <a:tc rowSpan="3">
                  <a:txBody>
                    <a:bodyPr/>
                    <a:lstStyle/>
                    <a:p>
                      <a:pPr algn="just" fontAlgn="ctr"/>
                      <a:r>
                        <a:rPr lang="ru-RU" sz="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№ п/п</a:t>
                      </a:r>
                      <a:endParaRPr lang="ru-RU" sz="6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just" fontAlgn="ctr"/>
                      <a:r>
                        <a:rPr lang="ru-RU" sz="600" b="0" i="0" u="none" strike="noStrike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Информация о плановых и фактических объемах предоставления регулируемых услуг</a:t>
                      </a:r>
                      <a:endParaRPr lang="ru-RU" sz="6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Отчет о прибылях и убытках*</a:t>
                      </a:r>
                      <a:endParaRPr lang="ru-RU" sz="6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just" fontAlgn="ctr"/>
                      <a:r>
                        <a:rPr lang="ru-RU" sz="600" b="0" i="0" u="none" strike="noStrike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Сумма инвестиционной программы</a:t>
                      </a:r>
                      <a:endParaRPr lang="ru-RU" sz="6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just" fontAlgn="ctr"/>
                      <a:r>
                        <a:rPr lang="ru-RU" sz="600" b="0" i="0" u="none" strike="noStrike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Информация о фактических условиях и размерах финансирования инвестиционной программы, тысяч тенге</a:t>
                      </a:r>
                      <a:endParaRPr lang="ru-RU" sz="6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Информация о сопоставлении фактических показателей исполнения инвестиционной программы с показателями, утвержденными в инвестиционной программе**</a:t>
                      </a:r>
                      <a:endParaRPr lang="ru-RU" sz="6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just" fontAlgn="ctr"/>
                      <a:r>
                        <a:rPr lang="ru-RU" sz="600" b="0" i="0" u="none" strike="noStrike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Разъяснение причин отклонения достигнутых фактических показателей от показателей в утвержденной инвестиционной программе</a:t>
                      </a:r>
                      <a:endParaRPr lang="ru-RU" sz="600" b="0" i="0" u="none" strike="noStrike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just" fontAlgn="ctr"/>
                      <a:r>
                        <a:rPr lang="ru-RU" sz="600" b="0" i="0" u="none" strike="noStrike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Оценка повышения качества и надежности предоставляемых регулируемых услуг и эффективности деятельности</a:t>
                      </a:r>
                      <a:endParaRPr lang="ru-RU" sz="6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155170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just" fontAlgn="ctr"/>
                      <a:r>
                        <a:rPr lang="ru-RU" sz="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Наименование регулируемых услуг и обслуживаемая территория</a:t>
                      </a:r>
                      <a:endParaRPr lang="ru-RU" sz="6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just" fontAlgn="ctr"/>
                      <a:r>
                        <a:rPr lang="ru-RU" sz="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Наименование мероприятий</a:t>
                      </a:r>
                      <a:endParaRPr lang="ru-RU" sz="6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just" fontAlgn="ctr"/>
                      <a:r>
                        <a:rPr lang="ru-RU" sz="600" b="0" i="0" u="none" strike="noStrike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Единица измерения</a:t>
                      </a:r>
                      <a:endParaRPr lang="ru-RU" sz="6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just" fontAlgn="ctr"/>
                      <a:r>
                        <a:rPr lang="ru-RU" sz="600" b="0" i="0" u="none" strike="noStrike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Количество в натуральных показателях</a:t>
                      </a:r>
                      <a:endParaRPr lang="ru-RU" sz="6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just" fontAlgn="ctr"/>
                      <a:r>
                        <a:rPr lang="ru-RU" sz="600" b="0" i="0" u="none" strike="noStrike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Период предоставления услуги в рамках инвестиционной программы</a:t>
                      </a:r>
                      <a:endParaRPr lang="ru-RU" sz="6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План</a:t>
                      </a:r>
                      <a:endParaRPr lang="ru-RU" sz="6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Факт</a:t>
                      </a:r>
                      <a:endParaRPr lang="ru-RU" sz="6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Отклонение</a:t>
                      </a:r>
                      <a:endParaRPr lang="ru-RU" sz="6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Причины отклонения</a:t>
                      </a:r>
                      <a:endParaRPr lang="ru-RU" sz="6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just" fontAlgn="ctr"/>
                      <a:r>
                        <a:rPr lang="ru-RU" sz="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Собственные средства (тыс. тенге)</a:t>
                      </a:r>
                      <a:endParaRPr lang="ru-RU" sz="6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just" fontAlgn="ctr"/>
                      <a:r>
                        <a:rPr lang="ru-RU" sz="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Заемные средства</a:t>
                      </a:r>
                      <a:endParaRPr lang="ru-RU" sz="6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just" fontAlgn="ctr"/>
                      <a:r>
                        <a:rPr lang="ru-RU" sz="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Бюджетные средства</a:t>
                      </a:r>
                      <a:endParaRPr lang="ru-RU" sz="6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algn="ctr" defTabSz="583170" rtl="0" eaLnBrk="1" fontAlgn="ctr" latinLnBrk="0" hangingPunct="1"/>
                      <a:r>
                        <a:rPr lang="ru-RU" sz="600" b="0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Улучшение </a:t>
                      </a:r>
                      <a:r>
                        <a:rPr lang="ru-RU" sz="600" b="0" i="0" u="none" strike="noStrike" kern="12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производствен</a:t>
                      </a:r>
                      <a:r>
                        <a:rPr lang="ru-RU" sz="600" b="0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600" b="0" i="0" u="none" strike="noStrike" kern="12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ных</a:t>
                      </a:r>
                      <a:r>
                        <a:rPr lang="ru-RU" sz="600" b="0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показателей, %, по годам реализации в зависимости о т утвержденной </a:t>
                      </a:r>
                      <a:r>
                        <a:rPr lang="ru-RU" sz="600" b="0" i="0" u="none" strike="noStrike" kern="12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инвестиционн</a:t>
                      </a:r>
                      <a:r>
                        <a:rPr lang="ru-RU" sz="600" b="0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ой программы</a:t>
                      </a:r>
                      <a:endParaRPr lang="ru-RU" sz="600" b="0" i="0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 fontAlgn="ctr"/>
                      <a:r>
                        <a:rPr lang="ru-RU" sz="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Снижение износа (физического) основных фондов (активов), %, по годам реализации в зависимости от утвержденной инвестиционной программы</a:t>
                      </a:r>
                      <a:endParaRPr lang="ru-RU" sz="6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 fontAlgn="ctr"/>
                      <a:r>
                        <a:rPr lang="ru-RU" sz="600" b="0" i="0" u="none" strike="noStrike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Снижение потерь, %, по годам реализации в зависимости от утвержденной инвестиционной программы</a:t>
                      </a:r>
                      <a:endParaRPr lang="ru-RU" sz="6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 fontAlgn="ctr"/>
                      <a:r>
                        <a:rPr lang="ru-RU" sz="600" b="0" i="0" u="none" strike="noStrike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Снижение аварийности, по годам реализации в зависимости от утвержденной инвестиционной программы</a:t>
                      </a:r>
                      <a:endParaRPr lang="ru-RU" sz="6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9749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600" b="0" i="0" u="none" strike="noStrike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План</a:t>
                      </a:r>
                      <a:endParaRPr lang="ru-RU" sz="6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600" b="0" i="0" u="none" strike="noStrike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Факт</a:t>
                      </a:r>
                      <a:endParaRPr lang="ru-RU" sz="6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600" b="0" i="0" u="none" strike="noStrike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Амортизация</a:t>
                      </a:r>
                      <a:endParaRPr lang="ru-RU" sz="6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600" b="0" i="0" u="none" strike="noStrike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Прибыль</a:t>
                      </a:r>
                      <a:endParaRPr lang="ru-RU" sz="6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600" b="0" i="0" u="none" strike="noStrike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Факт прошлого года</a:t>
                      </a:r>
                      <a:endParaRPr lang="ru-RU" sz="6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600" b="0" i="0" u="none" strike="noStrike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Факт текущего года</a:t>
                      </a:r>
                      <a:endParaRPr lang="ru-RU" sz="6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600" b="0" i="0" u="none" strike="noStrike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Факт прошлого года</a:t>
                      </a:r>
                      <a:endParaRPr lang="ru-RU" sz="6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600" b="0" i="0" u="none" strike="noStrike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Факт текущего года</a:t>
                      </a:r>
                      <a:endParaRPr lang="ru-RU" sz="6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600" b="0" i="0" u="none" strike="noStrike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План</a:t>
                      </a:r>
                      <a:endParaRPr lang="ru-RU" sz="6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600" b="0" i="0" u="none" strike="noStrike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Факт</a:t>
                      </a:r>
                      <a:endParaRPr lang="ru-RU" sz="6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600" b="0" i="0" u="none" strike="noStrike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Факт прошлого года</a:t>
                      </a:r>
                      <a:endParaRPr lang="ru-RU" sz="6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Факт текущего года</a:t>
                      </a:r>
                      <a:endParaRPr lang="ru-RU" sz="6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75888">
                <a:tc>
                  <a:txBody>
                    <a:bodyPr/>
                    <a:lstStyle/>
                    <a:p>
                      <a:pPr algn="ctr" fontAlgn="ctr"/>
                      <a:endParaRPr lang="ru-RU" sz="6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</a:t>
                      </a:r>
                      <a:endParaRPr lang="ru-RU" sz="6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3</a:t>
                      </a:r>
                      <a:endParaRPr lang="ru-RU" sz="6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4</a:t>
                      </a:r>
                      <a:endParaRPr lang="ru-RU" sz="6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5</a:t>
                      </a:r>
                      <a:endParaRPr lang="ru-RU" sz="6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6</a:t>
                      </a:r>
                      <a:endParaRPr lang="ru-RU" sz="6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7</a:t>
                      </a:r>
                      <a:endParaRPr lang="ru-RU" sz="6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8</a:t>
                      </a:r>
                      <a:endParaRPr lang="ru-RU" sz="6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9</a:t>
                      </a:r>
                      <a:endParaRPr lang="ru-RU" sz="6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10</a:t>
                      </a:r>
                      <a:endParaRPr lang="ru-RU" sz="6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11</a:t>
                      </a:r>
                      <a:endParaRPr lang="ru-RU" sz="6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12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13</a:t>
                      </a:r>
                      <a:endParaRPr lang="ru-RU" sz="6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14</a:t>
                      </a:r>
                      <a:endParaRPr lang="ru-RU" sz="6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15</a:t>
                      </a:r>
                      <a:endParaRPr lang="ru-RU" sz="6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16</a:t>
                      </a:r>
                      <a:endParaRPr lang="ru-RU" sz="6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17</a:t>
                      </a:r>
                      <a:endParaRPr lang="ru-RU" sz="6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18</a:t>
                      </a:r>
                      <a:endParaRPr lang="ru-RU" sz="6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19</a:t>
                      </a:r>
                      <a:endParaRPr lang="ru-RU" sz="6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20</a:t>
                      </a:r>
                      <a:endParaRPr lang="ru-RU" sz="6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21</a:t>
                      </a:r>
                      <a:endParaRPr lang="ru-RU" sz="6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22</a:t>
                      </a:r>
                      <a:endParaRPr lang="ru-RU" sz="6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23</a:t>
                      </a:r>
                      <a:endParaRPr lang="ru-RU" sz="6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24</a:t>
                      </a:r>
                      <a:endParaRPr lang="ru-RU" sz="6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25</a:t>
                      </a:r>
                      <a:endParaRPr lang="ru-RU" sz="6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26</a:t>
                      </a:r>
                      <a:endParaRPr lang="ru-RU" sz="6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439946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6"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Производство </a:t>
                      </a:r>
                    </a:p>
                    <a:p>
                      <a:pPr algn="l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тепловой энергии 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Капитальный ремонт основного и пикового бойлеров блоков № 2</a:t>
                      </a:r>
                      <a:endParaRPr lang="ru-RU" sz="9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800" b="0" i="0" u="none" strike="noStrike" kern="120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шт</a:t>
                      </a:r>
                      <a:endParaRPr lang="ru-RU" sz="8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800" b="0" i="0" u="none" strike="noStrike" kern="120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ru-RU" sz="8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800" b="0" i="0" u="none" strike="noStrike" kern="120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ru-RU" sz="8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2025</a:t>
                      </a:r>
                      <a:endParaRPr lang="ru-RU" sz="8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lang="ru-RU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94 234</a:t>
                      </a:r>
                      <a:endParaRPr lang="ru-RU" sz="8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9 461,60</a:t>
                      </a:r>
                      <a:endParaRPr lang="ru-RU" sz="8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 </a:t>
                      </a:r>
                      <a:r>
                        <a:rPr lang="ru-RU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684,75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 </a:t>
                      </a:r>
                      <a:r>
                        <a:rPr lang="ru-RU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223,15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увеличение объема работ, стоимости ТМЦ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13 810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не установлено утвержденной инвестиционной программой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не установлено утвержденной инвестиционной программой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583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i="0" u="none" strike="noStrike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10%</a:t>
                      </a:r>
                      <a:endParaRPr lang="ru-RU" sz="8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не установлено утвержденной инвестиционной программой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6">
                  <a:txBody>
                    <a:bodyPr/>
                    <a:lstStyle/>
                    <a:p>
                      <a:pPr marL="0" marR="0" lvl="0" indent="0" algn="ctr" defTabSz="583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b="0" i="0" u="none" strike="noStrike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583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b="0" i="0" u="none" strike="noStrike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583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  <a:p>
                      <a:pPr marL="0" marR="0" lvl="0" indent="0" algn="ctr" defTabSz="583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b="0" i="0" u="none" strike="noStrike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algn="ctr" fontAlgn="ctr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6">
                  <a:txBody>
                    <a:bodyPr/>
                    <a:lstStyle/>
                    <a:p>
                      <a:pPr algn="ctr" fontAlgn="ctr"/>
                      <a:endParaRPr lang="ru-RU" sz="800" b="0" i="0" u="none" strike="noStrike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algn="ctr" fontAlgn="ctr"/>
                      <a:r>
                        <a:rPr lang="ru-RU" sz="8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  <a:p>
                      <a:pPr algn="ctr" fontAlgn="ctr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Отклонения отсутствуют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Выполненные  работы направлены на поддержание основных средств Электрической станции в рабочем состоянии, что позволяет обеспечить бесперебойную подачу тепла потребителям</a:t>
                      </a:r>
                      <a:endParaRPr lang="ru-RU" sz="9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3620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Капитальный ремонт основного и пикового бойлеров блоков № 4</a:t>
                      </a:r>
                      <a:endParaRPr lang="ru-RU" sz="9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800" b="0" i="0" u="none" strike="noStrike" kern="120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шт</a:t>
                      </a:r>
                      <a:endParaRPr lang="ru-RU" sz="8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800" b="0" i="0" u="none" strike="noStrike" kern="120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ru-RU" sz="8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800" b="0" i="0" u="none" strike="noStrike" kern="120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ru-RU" sz="800" b="0" i="0" u="none" strike="noStrike" kern="120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just" fontAlgn="ctr"/>
                      <a:endParaRPr lang="ru-RU" sz="8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defTabSz="583170" rtl="0" eaLnBrk="1" fontAlgn="ctr" latinLnBrk="0" hangingPunct="1"/>
                      <a:r>
                        <a:rPr lang="ru-RU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9059,40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583170" rtl="0" eaLnBrk="1" fontAlgn="ctr" latinLnBrk="0" hangingPunct="1"/>
                      <a:r>
                        <a:rPr lang="ru-RU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 </a:t>
                      </a:r>
                      <a:r>
                        <a:rPr lang="ru-RU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217,49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583170" rtl="0" eaLnBrk="1" fontAlgn="ctr" latinLnBrk="0" hangingPunct="1"/>
                      <a:r>
                        <a:rPr lang="ru-RU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 </a:t>
                      </a:r>
                      <a:r>
                        <a:rPr lang="ru-RU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158,09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583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i="0" u="none" strike="noStrike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-24%</a:t>
                      </a:r>
                      <a:endParaRPr lang="ru-RU" sz="8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05203">
                <a:tc rowSpan="2"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Капитальный ремонт трубопроводов обвязки насоса и запорной арматуры СН-3</a:t>
                      </a:r>
                      <a:endParaRPr lang="ru-RU" sz="9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800" b="0" i="0" u="none" strike="noStrike" kern="120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шт</a:t>
                      </a:r>
                      <a:endParaRPr lang="ru-RU" sz="800" b="0" i="0" u="none" strike="noStrike" kern="120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ru-RU" sz="8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ru-RU" sz="8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just" fontAlgn="ctr"/>
                      <a:endParaRPr lang="ru-RU" sz="8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defTabSz="583170" rtl="0" eaLnBrk="1" fontAlgn="ctr" latinLnBrk="0" hangingPunct="1"/>
                      <a:r>
                        <a:rPr lang="ru-RU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1112,30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583170" rtl="0" eaLnBrk="1" fontAlgn="ctr" latinLnBrk="0" hangingPunct="1"/>
                      <a:r>
                        <a:rPr lang="ru-RU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1 751,25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583170" rtl="0" eaLnBrk="1" fontAlgn="ctr" latinLnBrk="0" hangingPunct="1"/>
                      <a:r>
                        <a:rPr lang="ru-RU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lang="ru-RU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638,95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83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i="0" u="none" strike="noStrike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2,7%</a:t>
                      </a:r>
                      <a:endParaRPr lang="ru-RU" sz="8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175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Капитальный ремонт сетевого насоса  №5. Капитальный ремонт трубопроводов обвязки насоса и запорной арматуры СН-5</a:t>
                      </a:r>
                      <a:endParaRPr lang="ru-RU" sz="9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just" fontAlgn="ctr"/>
                      <a:r>
                        <a:rPr lang="ru-RU" sz="800" b="0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шт</a:t>
                      </a:r>
                      <a:endParaRPr lang="ru-RU" sz="8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just" fontAlgn="ctr"/>
                      <a:r>
                        <a:rPr lang="ru-RU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ru-RU" sz="8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just" fontAlgn="ctr"/>
                      <a:r>
                        <a:rPr lang="ru-RU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ru-RU" sz="8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just" fontAlgn="ctr"/>
                      <a:endParaRPr lang="ru-RU" sz="8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8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</a:t>
                      </a:r>
                      <a:r>
                        <a:rPr lang="ru-RU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4 141,00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</a:t>
                      </a:r>
                      <a:r>
                        <a:rPr lang="ru-RU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 </a:t>
                      </a:r>
                      <a:r>
                        <a:rPr lang="ru-RU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437,26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 </a:t>
                      </a:r>
                      <a:r>
                        <a:rPr lang="ru-RU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296,26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583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i="0" u="none" strike="noStrike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37%</a:t>
                      </a:r>
                      <a:endParaRPr lang="ru-RU" sz="8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61208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34175">
                <a:tc>
                  <a:txBody>
                    <a:bodyPr/>
                    <a:lstStyle/>
                    <a:p>
                      <a:pPr marL="0" algn="l" defTabSz="583170" rtl="0" eaLnBrk="1" fontAlgn="ctr" latinLnBrk="0" hangingPunct="1"/>
                      <a:r>
                        <a:rPr lang="ru-RU" sz="9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endParaRPr lang="ru-RU" sz="9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Капитальный ремонт сетевого насоса  №6</a:t>
                      </a:r>
                      <a:endParaRPr lang="ru-RU" sz="9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800" b="0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шт</a:t>
                      </a:r>
                      <a:endParaRPr lang="ru-RU" sz="8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ru-RU" sz="8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ru-RU" sz="8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just" fontAlgn="ctr"/>
                      <a:endParaRPr lang="ru-RU" sz="8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8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lang="ru-RU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3 028,70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lang="ru-RU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 </a:t>
                      </a:r>
                      <a:r>
                        <a:rPr lang="ru-RU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686,02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2 </a:t>
                      </a:r>
                      <a:r>
                        <a:rPr lang="ru-RU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657,32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583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i="0" u="none" strike="noStrike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30.2%</a:t>
                      </a:r>
                      <a:endParaRPr lang="ru-RU" sz="8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93170">
                <a:tc>
                  <a:txBody>
                    <a:bodyPr/>
                    <a:lstStyle/>
                    <a:p>
                      <a:pPr algn="l" fontAlgn="ctr"/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ИТОГО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-94 234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26 803,00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41 776,8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14 973,8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-</a:t>
                      </a:r>
                    </a:p>
                    <a:p>
                      <a:pPr algn="l" fontAlgn="ctr"/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13 810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 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-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-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-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-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-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583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 -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83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 -</a:t>
                      </a:r>
                    </a:p>
                    <a:p>
                      <a:pPr algn="ctr" fontAlgn="ctr"/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83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 -</a:t>
                      </a:r>
                    </a:p>
                    <a:p>
                      <a:pPr algn="ctr" fontAlgn="ctr"/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1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1539089" y="6373640"/>
          <a:ext cx="208280" cy="266383"/>
        </p:xfrm>
        <a:graphic>
          <a:graphicData uri="http://schemas.openxmlformats.org/drawingml/2006/table">
            <a:tbl>
              <a:tblPr/>
              <a:tblGrid>
                <a:gridCol w="208280"/>
              </a:tblGrid>
              <a:tr h="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57817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34825141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220" name="Слайд think-cell" r:id="rId4" imgW="594" imgH="595" progId="TCLayout.ActiveDocument.1">
                  <p:embed/>
                </p:oleObj>
              </mc:Choice>
              <mc:Fallback>
                <p:oleObj name="Слайд think-cell" r:id="rId4" imgW="594" imgH="59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Заголовок 1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ru-RU" b="0" dirty="0">
                <a:solidFill>
                  <a:schemeClr val="accent1"/>
                </a:solidFill>
              </a:rPr>
              <a:t>ЕЭК: </a:t>
            </a:r>
            <a:r>
              <a:rPr lang="ru-RU" b="0" dirty="0" smtClean="0">
                <a:solidFill>
                  <a:schemeClr val="accent1"/>
                </a:solidFill>
              </a:rPr>
              <a:t>Информация о постатейном </a:t>
            </a:r>
            <a:r>
              <a:rPr lang="ru-RU" b="0" dirty="0">
                <a:solidFill>
                  <a:schemeClr val="accent1"/>
                </a:solidFill>
              </a:rPr>
              <a:t>исполнении </a:t>
            </a:r>
            <a:r>
              <a:rPr lang="ru-RU" b="0" dirty="0" smtClean="0">
                <a:solidFill>
                  <a:schemeClr val="accent1"/>
                </a:solidFill>
              </a:rPr>
              <a:t>утвержденной тарифной </a:t>
            </a:r>
            <a:r>
              <a:rPr lang="ru-RU" b="0" dirty="0">
                <a:solidFill>
                  <a:schemeClr val="accent1"/>
                </a:solidFill>
              </a:rPr>
              <a:t>сметы по производству тепловой энергии за </a:t>
            </a:r>
            <a:r>
              <a:rPr lang="ru-RU" b="0" dirty="0" smtClean="0">
                <a:solidFill>
                  <a:schemeClr val="accent1"/>
                </a:solidFill>
              </a:rPr>
              <a:t>2025 год</a:t>
            </a:r>
            <a:endParaRPr lang="ru-RU" b="0" dirty="0">
              <a:solidFill>
                <a:schemeClr val="accent1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2739111"/>
              </p:ext>
            </p:extLst>
          </p:nvPr>
        </p:nvGraphicFramePr>
        <p:xfrm>
          <a:off x="427091" y="901897"/>
          <a:ext cx="11170398" cy="4965736"/>
        </p:xfrm>
        <a:graphic>
          <a:graphicData uri="http://schemas.openxmlformats.org/drawingml/2006/table">
            <a:tbl>
              <a:tblPr/>
              <a:tblGrid>
                <a:gridCol w="34965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16598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9641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4702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8154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27587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3702186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64822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№</a:t>
                      </a: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Наименование показателей тарифной сметы </a:t>
                      </a: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Единица измерения</a:t>
                      </a: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583170" rtl="0" eaLnBrk="1" fontAlgn="ctr" latinLnBrk="0" hangingPunct="1"/>
                      <a:r>
                        <a:rPr lang="ru-RU" sz="9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 Предусмотрено в тарифной </a:t>
                      </a:r>
                      <a:r>
                        <a:rPr lang="ru-RU" sz="9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смете (приказ  </a:t>
                      </a:r>
                      <a:r>
                        <a:rPr lang="ru-RU" sz="9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№ </a:t>
                      </a:r>
                      <a:r>
                        <a:rPr lang="en-US" sz="9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105-</a:t>
                      </a:r>
                      <a:r>
                        <a:rPr lang="ru-RU" sz="9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ОД </a:t>
                      </a:r>
                      <a:r>
                        <a:rPr lang="ru-RU" sz="9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от </a:t>
                      </a:r>
                      <a:r>
                        <a:rPr lang="en-US" sz="9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27</a:t>
                      </a:r>
                      <a:r>
                        <a:rPr lang="ru-RU" sz="9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.11.202</a:t>
                      </a:r>
                      <a:r>
                        <a:rPr lang="en-US" sz="9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5</a:t>
                      </a:r>
                      <a:r>
                        <a:rPr lang="ru-RU" sz="9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) </a:t>
                      </a:r>
                      <a:endParaRPr lang="ru-RU" sz="900" b="1" i="0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Segoe UI Semibold" panose="020B0702040204020203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583170" rtl="0" eaLnBrk="1" fontAlgn="ctr" latinLnBrk="0" hangingPunct="1"/>
                      <a:r>
                        <a:rPr lang="ru-RU" sz="9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Фактически сложившиеся показатели тарифной сметы</a:t>
                      </a: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Отклонения, в %</a:t>
                      </a: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Причины отклонения</a:t>
                      </a: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5656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I</a:t>
                      </a: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Затраты на производство  товаров и предоставление услуг, всего</a:t>
                      </a: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тыс.тенге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Segoe UI Semibold" panose="020B0702040204020203" pitchFamily="34" charset="0"/>
                      </a:endParaRP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64 450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Segoe UI Semibold" panose="020B0702040204020203" pitchFamily="34" charset="0"/>
                      </a:endParaRP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166 </a:t>
                      </a: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902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Segoe UI Semibold" panose="020B0702040204020203" pitchFamily="34" charset="0"/>
                      </a:endParaRP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163</a:t>
                      </a:r>
                      <a:endParaRPr lang="ru-RU" sz="9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Segoe UI Semibold" panose="020B0702040204020203" pitchFamily="34" charset="0"/>
                      </a:endParaRP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 </a:t>
                      </a: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7828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1.</a:t>
                      </a: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Материальные затраты, всего</a:t>
                      </a: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тыс.тенге</a:t>
                      </a: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41</a:t>
                      </a:r>
                      <a:r>
                        <a:rPr lang="ru-RU" sz="9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 </a:t>
                      </a:r>
                      <a:r>
                        <a:rPr lang="en-US" sz="9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476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Segoe UI Semibold" panose="020B0702040204020203" pitchFamily="34" charset="0"/>
                      </a:endParaRP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79 714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Segoe UI Semibold" panose="020B0702040204020203" pitchFamily="34" charset="0"/>
                      </a:endParaRP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92                                  </a:t>
                      </a:r>
                      <a:endParaRPr lang="ru-RU" sz="9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Segoe UI Semibold" panose="020B0702040204020203" pitchFamily="34" charset="0"/>
                      </a:endParaRP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 </a:t>
                      </a: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7166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1.1.</a:t>
                      </a: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сырье и материалы</a:t>
                      </a: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тыс.тенге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Segoe UI Semibold" panose="020B0702040204020203" pitchFamily="34" charset="0"/>
                      </a:endParaRP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30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3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Segoe UI Semibold" panose="020B0702040204020203" pitchFamily="34" charset="0"/>
                      </a:endParaRP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885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Segoe UI Semibold" panose="020B0702040204020203" pitchFamily="34" charset="0"/>
                      </a:endParaRP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192</a:t>
                      </a:r>
                      <a:endParaRPr lang="ru-RU" sz="9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Segoe UI Semibold" panose="020B0702040204020203" pitchFamily="34" charset="0"/>
                      </a:endParaRP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583170" rtl="0" eaLnBrk="1" fontAlgn="ctr" latinLnBrk="0" hangingPunct="1"/>
                      <a:r>
                        <a:rPr lang="ru-RU" sz="9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Рост цен на сырье и материалы</a:t>
                      </a:r>
                      <a:endParaRPr lang="ru-RU" sz="9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Segoe UI Semibold" panose="020B0702040204020203" pitchFamily="34" charset="0"/>
                      </a:endParaRPr>
                    </a:p>
                  </a:txBody>
                  <a:tcPr marL="6559" marR="6559" marT="6559" marB="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2072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1.2.</a:t>
                      </a: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топливо</a:t>
                      </a: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тыс.тенге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Segoe UI Semibold" panose="020B0702040204020203" pitchFamily="34" charset="0"/>
                      </a:endParaRP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41 173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Segoe UI Semibold" panose="020B0702040204020203" pitchFamily="34" charset="0"/>
                      </a:endParaRP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78 829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Segoe UI Semibold" panose="020B0702040204020203" pitchFamily="34" charset="0"/>
                      </a:endParaRP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91</a:t>
                      </a:r>
                      <a:endParaRPr lang="ru-RU" sz="9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Segoe UI Semibold" panose="020B0702040204020203" pitchFamily="34" charset="0"/>
                      </a:endParaRP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583170" rtl="0" eaLnBrk="1" fontAlgn="ctr" latinLnBrk="0" hangingPunct="1"/>
                      <a:r>
                        <a:rPr lang="ru-RU" sz="9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У</a:t>
                      </a:r>
                      <a:r>
                        <a:rPr lang="ru-RU" sz="9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величение </a:t>
                      </a:r>
                      <a:r>
                        <a:rPr lang="ru-RU" sz="9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себестоимости добычи угля, </a:t>
                      </a:r>
                      <a:r>
                        <a:rPr lang="ru-RU" sz="900" b="0" i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жд</a:t>
                      </a:r>
                      <a:r>
                        <a:rPr lang="ru-RU" sz="9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 тарифа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9758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2.</a:t>
                      </a: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Затраты на оплату труда, всего</a:t>
                      </a: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тыс.тенге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Segoe UI Semibold" panose="020B0702040204020203" pitchFamily="34" charset="0"/>
                      </a:endParaRP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3 808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Segoe UI Semibold" panose="020B0702040204020203" pitchFamily="34" charset="0"/>
                      </a:endParaRP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9072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Segoe UI Semibold" panose="020B0702040204020203" pitchFamily="34" charset="0"/>
                      </a:endParaRP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                               138</a:t>
                      </a:r>
                      <a:endParaRPr lang="ru-RU" sz="9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Segoe UI Semibold" panose="020B0702040204020203" pitchFamily="34" charset="0"/>
                      </a:endParaRP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900" b="0" i="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7828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 </a:t>
                      </a: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в том числе:</a:t>
                      </a: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 </a:t>
                      </a: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Segoe UI Semibold" panose="020B0702040204020203" pitchFamily="34" charset="0"/>
                      </a:endParaRP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Segoe UI Semibold" panose="020B0702040204020203" pitchFamily="34" charset="0"/>
                      </a:endParaRP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 </a:t>
                      </a: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2260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2.1.</a:t>
                      </a: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заработная плата производственных рабочих</a:t>
                      </a: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тыс.тенге</a:t>
                      </a: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3 290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Segoe UI Semibold" panose="020B0702040204020203" pitchFamily="34" charset="0"/>
                      </a:endParaRP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7439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Segoe UI Semibold" panose="020B0702040204020203" pitchFamily="34" charset="0"/>
                      </a:endParaRP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126</a:t>
                      </a:r>
                      <a:endParaRPr lang="ru-RU" sz="9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Segoe UI Semibold" panose="020B0702040204020203" pitchFamily="34" charset="0"/>
                      </a:endParaRP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9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Увеличение произошло за счет роста  среднемесячной заработной платы в 2025 г </a:t>
                      </a:r>
                      <a:endParaRPr lang="ru-RU" sz="9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Segoe UI Semibold" panose="020B0702040204020203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9758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2.2.</a:t>
                      </a: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социальный налог и обязательное страхование</a:t>
                      </a: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тыс.тенге</a:t>
                      </a: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301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Segoe UI Semibold" panose="020B0702040204020203" pitchFamily="34" charset="0"/>
                      </a:endParaRP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684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Segoe UI Semibold" panose="020B0702040204020203" pitchFamily="34" charset="0"/>
                      </a:endParaRP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127</a:t>
                      </a:r>
                      <a:endParaRPr lang="ru-RU" sz="9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Segoe UI Semibold" panose="020B0702040204020203" pitchFamily="34" charset="0"/>
                      </a:endParaRP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9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Фактические затраты сложились исходя из фактической численности, не превышающей нормативную, и ставок согласно требованиям законодательства</a:t>
                      </a:r>
                      <a:endParaRPr lang="ru-RU" sz="9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Segoe UI Semibold" panose="020B0702040204020203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7391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2.3.</a:t>
                      </a: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Отчисления обязательные .профес.пенсион.взносы</a:t>
                      </a: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тыс.тенге</a:t>
                      </a: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1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3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3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Segoe UI Semibold" panose="020B0702040204020203" pitchFamily="34" charset="0"/>
                      </a:endParaRP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744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Segoe UI Semibold" panose="020B0702040204020203" pitchFamily="34" charset="0"/>
                      </a:endParaRP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459</a:t>
                      </a:r>
                      <a:endParaRPr lang="ru-RU" sz="9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Segoe UI Semibold" panose="020B0702040204020203" pitchFamily="34" charset="0"/>
                      </a:endParaRP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Увеличение </a:t>
                      </a:r>
                      <a:r>
                        <a:rPr lang="ru-RU" sz="9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произошло  за счет роста заработной платы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3191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2.4.</a:t>
                      </a: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Отчисления на обязательное медицинское страхования</a:t>
                      </a: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тыс.тенге</a:t>
                      </a: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83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Segoe UI Semibold" panose="020B0702040204020203" pitchFamily="34" charset="0"/>
                      </a:endParaRP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205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Segoe UI Semibold" panose="020B0702040204020203" pitchFamily="34" charset="0"/>
                      </a:endParaRP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146</a:t>
                      </a:r>
                      <a:endParaRPr lang="ru-RU" sz="9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Segoe UI Semibold" panose="020B0702040204020203" pitchFamily="34" charset="0"/>
                      </a:endParaRP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Увеличение </a:t>
                      </a:r>
                      <a:r>
                        <a:rPr lang="ru-RU" sz="9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произошло за счет роста ставки ОСМС с 1 января 2022 г.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31520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3.</a:t>
                      </a: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Амортизация</a:t>
                      </a: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тыс.тенге</a:t>
                      </a: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13 810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Segoe UI Semibold" panose="020B0702040204020203" pitchFamily="34" charset="0"/>
                      </a:endParaRP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70 019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Segoe UI Semibold" panose="020B0702040204020203" pitchFamily="34" charset="0"/>
                      </a:endParaRP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                                  </a:t>
                      </a:r>
                      <a:r>
                        <a:rPr lang="ru-RU" sz="9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407</a:t>
                      </a:r>
                      <a:endParaRPr lang="ru-RU" sz="9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Segoe UI Semibold" panose="020B0702040204020203" pitchFamily="34" charset="0"/>
                      </a:endParaRP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583170" rtl="0" eaLnBrk="1" fontAlgn="ctr" latinLnBrk="0" hangingPunct="1"/>
                      <a:r>
                        <a:rPr lang="ru-RU" sz="9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Увеличение </a:t>
                      </a:r>
                      <a:r>
                        <a:rPr lang="ru-RU" sz="9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произошло за счет </a:t>
                      </a:r>
                      <a:r>
                        <a:rPr lang="ru-RU" sz="9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ввода </a:t>
                      </a:r>
                      <a:r>
                        <a:rPr lang="ru-RU" sz="9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объектов в эксплуатацию после </a:t>
                      </a:r>
                      <a:r>
                        <a:rPr lang="ru-RU" sz="9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капитального ремонта</a:t>
                      </a:r>
                      <a:endParaRPr lang="ru-RU" sz="9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Segoe UI Semibold" panose="020B0702040204020203" pitchFamily="34" charset="0"/>
                      </a:endParaRPr>
                    </a:p>
                  </a:txBody>
                  <a:tcPr marL="6559" marR="6559" marT="6559" marB="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16390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4.</a:t>
                      </a: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Ремонт</a:t>
                      </a: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тыс.тенге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Segoe UI Semibold" panose="020B0702040204020203" pitchFamily="34" charset="0"/>
                      </a:endParaRP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4 </a:t>
                      </a:r>
                      <a:r>
                        <a:rPr lang="en-U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775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Segoe UI Semibold" panose="020B0702040204020203" pitchFamily="34" charset="0"/>
                      </a:endParaRP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chemeClr val="accent5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7 183</a:t>
                      </a:r>
                      <a:endParaRPr lang="ru-RU" sz="900" b="1" i="0" u="none" strike="noStrike" dirty="0">
                        <a:solidFill>
                          <a:schemeClr val="accent5"/>
                        </a:solidFill>
                        <a:effectLst/>
                        <a:latin typeface="+mn-lt"/>
                        <a:cs typeface="Segoe UI Semibold" panose="020B0702040204020203" pitchFamily="34" charset="0"/>
                      </a:endParaRP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50</a:t>
                      </a:r>
                      <a:endParaRPr lang="ru-RU" sz="9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Segoe UI Semibold" panose="020B0702040204020203" pitchFamily="34" charset="0"/>
                      </a:endParaRP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583170" rtl="0" eaLnBrk="1" fontAlgn="ctr" latinLnBrk="0" hangingPunct="1"/>
                      <a:r>
                        <a:rPr lang="ru-RU" sz="9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Увеличение связано с ростом цен на материалы, запчасти, услуги</a:t>
                      </a:r>
                      <a:endParaRPr lang="ru-RU" sz="9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Segoe UI Semibold" panose="020B0702040204020203" pitchFamily="34" charset="0"/>
                      </a:endParaRPr>
                    </a:p>
                  </a:txBody>
                  <a:tcPr marL="6559" marR="6559" marT="6559" marB="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17828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5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Segoe UI Semibold" panose="020B0702040204020203" pitchFamily="34" charset="0"/>
                      </a:endParaRP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Прочие затраты</a:t>
                      </a: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тыс.тенге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Segoe UI Semibold" panose="020B0702040204020203" pitchFamily="34" charset="0"/>
                      </a:endParaRP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581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Segoe UI Semibold" panose="020B0702040204020203" pitchFamily="34" charset="0"/>
                      </a:endParaRP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914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Segoe UI Semibold" panose="020B0702040204020203" pitchFamily="34" charset="0"/>
                      </a:endParaRP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57</a:t>
                      </a:r>
                      <a:endParaRPr lang="ru-RU" sz="9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Segoe UI Semibold" panose="020B0702040204020203" pitchFamily="34" charset="0"/>
                      </a:endParaRP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 </a:t>
                      </a: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35479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5.1.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Segoe UI Semibold" panose="020B0702040204020203" pitchFamily="34" charset="0"/>
                      </a:endParaRP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583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Аренда 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земли (плата за использование земельных ресурсов) </a:t>
                      </a:r>
                    </a:p>
                    <a:p>
                      <a:pPr algn="l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 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Segoe UI Semibold" panose="020B0702040204020203" pitchFamily="34" charset="0"/>
                      </a:endParaRP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тыс.тенге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Segoe UI Semibold" panose="020B0702040204020203" pitchFamily="34" charset="0"/>
                      </a:endParaRP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27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Segoe UI Semibold" panose="020B0702040204020203" pitchFamily="34" charset="0"/>
                      </a:endParaRP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63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Segoe UI Semibold" panose="020B0702040204020203" pitchFamily="34" charset="0"/>
                      </a:endParaRP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133</a:t>
                      </a:r>
                      <a:endParaRPr lang="ru-RU" sz="9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Segoe UI Semibold" panose="020B0702040204020203" pitchFamily="34" charset="0"/>
                      </a:endParaRP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583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 </a:t>
                      </a:r>
                      <a:r>
                        <a:rPr lang="ru-RU" sz="9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Рост связан с заключением новых договоров аренды земельных участков,</a:t>
                      </a:r>
                      <a:r>
                        <a:rPr lang="ru-RU" sz="900" b="0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 в связи с получением в аренду в 2024-2025 </a:t>
                      </a:r>
                      <a:r>
                        <a:rPr lang="ru-RU" sz="900" b="0" i="0" u="none" strike="noStrike" kern="1200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гг</a:t>
                      </a:r>
                      <a:r>
                        <a:rPr lang="ru-RU" sz="900" b="0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 году новых земельных участков</a:t>
                      </a:r>
                      <a:endParaRPr lang="ru-RU" sz="900" b="0" i="0" u="none" strike="noStrike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Segoe UI Semibold" panose="020B0702040204020203" pitchFamily="34" charset="0"/>
                      </a:endParaRP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16608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5.2.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Плата за воду 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(плата за использование водных ресурсов)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тыс.тенге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491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767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</a:t>
                      </a:r>
                      <a:endParaRPr lang="ru-RU" sz="9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Увеличение произошло за счет роста </a:t>
                      </a:r>
                      <a:r>
                        <a:rPr lang="ru-RU" sz="9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МРП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843539419"/>
                  </a:ext>
                </a:extLst>
              </a:tr>
              <a:tr h="16292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5.3.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налоговые платежи и сборы</a:t>
                      </a:r>
                    </a:p>
                  </a:txBody>
                  <a:tcPr marL="6735" marR="6735" marT="673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6735" marR="6735" marT="673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63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84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33</a:t>
                      </a:r>
                      <a:endParaRPr lang="ru-RU" sz="9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583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Рост налога на имущество произошел за счет капитализации стоимости  капитальных ремонтов зданий и сооружений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9221363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20059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96732169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1345" name="Слайд think-cell" r:id="rId4" imgW="395" imgH="396" progId="TCLayout.ActiveDocument.1">
                  <p:embed/>
                </p:oleObj>
              </mc:Choice>
              <mc:Fallback>
                <p:oleObj name="Слайд think-cell" r:id="rId4" imgW="395" imgH="39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ru-RU" dirty="0"/>
              <a:t>ЕЭК: Отчет </a:t>
            </a:r>
            <a:r>
              <a:rPr lang="ru-RU" dirty="0" smtClean="0"/>
              <a:t>о постатейном исполнении утвержденной тарифной </a:t>
            </a:r>
            <a:r>
              <a:rPr lang="ru-RU" dirty="0"/>
              <a:t>сметы по производству тепловой энергии за </a:t>
            </a:r>
            <a:r>
              <a:rPr lang="ru-RU" dirty="0" smtClean="0"/>
              <a:t>2025 </a:t>
            </a:r>
            <a:r>
              <a:rPr lang="ru-RU" dirty="0"/>
              <a:t>год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8689000"/>
              </p:ext>
            </p:extLst>
          </p:nvPr>
        </p:nvGraphicFramePr>
        <p:xfrm>
          <a:off x="248355" y="1783849"/>
          <a:ext cx="11535611" cy="3280902"/>
        </p:xfrm>
        <a:graphic>
          <a:graphicData uri="http://schemas.openxmlformats.org/drawingml/2006/table">
            <a:tbl>
              <a:tblPr/>
              <a:tblGrid>
                <a:gridCol w="34549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99883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47483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1775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3865087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26111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II</a:t>
                      </a: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Расходы периода, всего</a:t>
                      </a: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тыс.тенге</a:t>
                      </a: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4 288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7 562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76</a:t>
                      </a:r>
                      <a:endParaRPr lang="ru-RU" sz="9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6735" marR="6735" marT="67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6111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Общие и административные расходы, всего</a:t>
                      </a: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тыс.тенге</a:t>
                      </a: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4 275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7 228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69</a:t>
                      </a:r>
                      <a:endParaRPr lang="ru-RU" sz="9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6735" marR="6735" marT="67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1379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6.1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.</a:t>
                      </a: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заработная плата административного персонала</a:t>
                      </a: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тыс.тенге</a:t>
                      </a: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329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2 071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529</a:t>
                      </a:r>
                      <a:endParaRPr lang="ru-RU" sz="9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0" algn="l" defTabSz="583170" rtl="0" eaLnBrk="1" fontAlgn="ctr" latinLnBrk="0" hangingPunct="1"/>
                      <a:r>
                        <a:rPr lang="ru-RU" sz="9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Увеличение затрат произошло за счет повышения</a:t>
                      </a:r>
                      <a:r>
                        <a:rPr lang="ru-RU" sz="900" b="0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 заработной платы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6111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6.2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.</a:t>
                      </a: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соц. налог и социальные отчисления</a:t>
                      </a: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тыс.тенге</a:t>
                      </a: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197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535</a:t>
                      </a:r>
                      <a:endParaRPr lang="ru-RU" sz="9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fontAlgn="ctr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9565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6.3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.</a:t>
                      </a: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Отчисления на обязательное мед. страхование</a:t>
                      </a: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тыс.тенге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589</a:t>
                      </a:r>
                      <a:endParaRPr lang="ru-RU" sz="9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1100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6.4.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Услуги сторонних организаций</a:t>
                      </a: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тыс.тенге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 </a:t>
                      </a:r>
                      <a:r>
                        <a:rPr lang="en-U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906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4 498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25</a:t>
                      </a:r>
                      <a:endParaRPr lang="ru-RU" sz="9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583170" rtl="0" eaLnBrk="1" fontAlgn="ctr" latinLnBrk="0" hangingPunct="1"/>
                      <a:endParaRPr lang="ru-RU" sz="900" b="0" i="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735" marR="6735" marT="67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29156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6.4.1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Услуги по предоставлению ЭТП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583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тыс.тенге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416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4 408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29</a:t>
                      </a:r>
                      <a:endParaRPr lang="ru-RU" sz="9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583170" rtl="0" eaLnBrk="1" fontAlgn="ctr" latinLnBrk="0" hangingPunct="1"/>
                      <a:r>
                        <a:rPr lang="ru-RU" sz="9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Увеличение затрат произошло за счет увеличения стоимости услуг ЭТП</a:t>
                      </a:r>
                      <a:endParaRPr lang="ru-RU" sz="9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Segoe UI Semibold" panose="020B0702040204020203" pitchFamily="34" charset="0"/>
                      </a:endParaRPr>
                    </a:p>
                  </a:txBody>
                  <a:tcPr marL="6735" marR="6735" marT="67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29156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6.4.2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Услуги по технической экспертизы инвестиционной программы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583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тыс.тенге</a:t>
                      </a:r>
                      <a:endParaRPr lang="ru-RU" sz="9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490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490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ru-RU" sz="9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583170" rtl="0" eaLnBrk="1" fontAlgn="ctr" latinLnBrk="0" hangingPunct="1"/>
                      <a:r>
                        <a:rPr lang="ru-RU" sz="9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Отклонения отсутствуют</a:t>
                      </a:r>
                      <a:endParaRPr lang="ru-RU" sz="9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Segoe UI Semibold" panose="020B0702040204020203" pitchFamily="34" charset="0"/>
                      </a:endParaRPr>
                    </a:p>
                  </a:txBody>
                  <a:tcPr marL="6735" marR="6735" marT="67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15728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</a:t>
                      </a: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Расходы по реализации</a:t>
                      </a: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тыс.тенге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334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2469</a:t>
                      </a:r>
                      <a:endParaRPr lang="ru-RU" sz="9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583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Увеличение затрат произошло за счет увеличения численности персонала</a:t>
                      </a:r>
                      <a:endParaRPr lang="ru-RU" sz="9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Segoe UI Semibold" panose="020B0702040204020203" pitchFamily="34" charset="0"/>
                      </a:endParaRPr>
                    </a:p>
                  </a:txBody>
                  <a:tcPr marL="6735" marR="6735" marT="67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26371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III</a:t>
                      </a: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Всего затрат на предоставление услуг</a:t>
                      </a: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тыс.тенге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68 738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174 </a:t>
                      </a: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464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155</a:t>
                      </a:r>
                      <a:endParaRPr lang="ru-RU" sz="9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6735" marR="6735" marT="67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22074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IV</a:t>
                      </a: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Доход (РБА*СП)</a:t>
                      </a: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83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тыс.тенге</a:t>
                      </a:r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12 993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6735" marR="6735" marT="67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  <a:tr h="26111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Прибыль (убыток)</a:t>
                      </a: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тыс.тенге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- 94 236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1"/>
                  </a:ext>
                </a:extLst>
              </a:tr>
              <a:tr h="16732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VI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Всего доходов</a:t>
                      </a: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тыс.тенге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</a:t>
                      </a:r>
                      <a:r>
                        <a:rPr lang="en-U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  <a:r>
                        <a:rPr lang="en-US" sz="9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731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80</a:t>
                      </a:r>
                      <a:r>
                        <a:rPr lang="ru-RU" sz="9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228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-2 </a:t>
                      </a:r>
                      <a:endParaRPr lang="ru-RU" sz="9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6735" marR="6735" marT="67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2"/>
                  </a:ext>
                </a:extLst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0736433"/>
              </p:ext>
            </p:extLst>
          </p:nvPr>
        </p:nvGraphicFramePr>
        <p:xfrm>
          <a:off x="247224" y="1077910"/>
          <a:ext cx="11544300" cy="688064"/>
        </p:xfrm>
        <a:graphic>
          <a:graphicData uri="http://schemas.openxmlformats.org/drawingml/2006/table">
            <a:tbl>
              <a:tblPr/>
              <a:tblGrid>
                <a:gridCol w="354180">
                  <a:extLst>
                    <a:ext uri="{9D8B030D-6E8A-4147-A177-3AD203B41FA5}">
                      <a16:colId xmlns:a16="http://schemas.microsoft.com/office/drawing/2014/main" xmlns="" val="3873928305"/>
                    </a:ext>
                  </a:extLst>
                </a:gridCol>
                <a:gridCol w="2989007">
                  <a:extLst>
                    <a:ext uri="{9D8B030D-6E8A-4147-A177-3AD203B41FA5}">
                      <a16:colId xmlns:a16="http://schemas.microsoft.com/office/drawing/2014/main" xmlns="" val="693392545"/>
                    </a:ext>
                  </a:extLst>
                </a:gridCol>
                <a:gridCol w="924232">
                  <a:extLst>
                    <a:ext uri="{9D8B030D-6E8A-4147-A177-3AD203B41FA5}">
                      <a16:colId xmlns:a16="http://schemas.microsoft.com/office/drawing/2014/main" xmlns="" val="3514993770"/>
                    </a:ext>
                  </a:extLst>
                </a:gridCol>
                <a:gridCol w="1465007">
                  <a:extLst>
                    <a:ext uri="{9D8B030D-6E8A-4147-A177-3AD203B41FA5}">
                      <a16:colId xmlns:a16="http://schemas.microsoft.com/office/drawing/2014/main" xmlns="" val="3660104766"/>
                    </a:ext>
                  </a:extLst>
                </a:gridCol>
                <a:gridCol w="1236986">
                  <a:extLst>
                    <a:ext uri="{9D8B030D-6E8A-4147-A177-3AD203B41FA5}">
                      <a16:colId xmlns:a16="http://schemas.microsoft.com/office/drawing/2014/main" xmlns="" val="840944139"/>
                    </a:ext>
                  </a:extLst>
                </a:gridCol>
                <a:gridCol w="700982">
                  <a:extLst>
                    <a:ext uri="{9D8B030D-6E8A-4147-A177-3AD203B41FA5}">
                      <a16:colId xmlns:a16="http://schemas.microsoft.com/office/drawing/2014/main" xmlns="" val="3001708712"/>
                    </a:ext>
                  </a:extLst>
                </a:gridCol>
                <a:gridCol w="3873906">
                  <a:extLst>
                    <a:ext uri="{9D8B030D-6E8A-4147-A177-3AD203B41FA5}">
                      <a16:colId xmlns:a16="http://schemas.microsoft.com/office/drawing/2014/main" xmlns="" val="1747598430"/>
                    </a:ext>
                  </a:extLst>
                </a:gridCol>
              </a:tblGrid>
              <a:tr h="68806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№</a:t>
                      </a: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Наименование показателей тарифной сметы </a:t>
                      </a: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Единица измерения</a:t>
                      </a: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 Предусмотрено в тарифной </a:t>
                      </a:r>
                      <a:r>
                        <a:rPr lang="ru-RU" sz="9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смете (приказ  </a:t>
                      </a:r>
                      <a:r>
                        <a:rPr lang="ru-RU" sz="9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№ 85-ОД от 04.11.2024</a:t>
                      </a:r>
                      <a:r>
                        <a:rPr lang="ru-RU" sz="9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)</a:t>
                      </a:r>
                      <a:r>
                        <a:rPr lang="ru-RU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/>
                      </a:r>
                      <a:br>
                        <a:rPr lang="ru-RU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</a:br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Segoe UI Semibold" panose="020B0702040204020203" pitchFamily="34" charset="0"/>
                      </a:endParaRP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Фактически сложившиеся показатели тарифной сметы</a:t>
                      </a: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Отклонения, в %</a:t>
                      </a: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Причины отклонения</a:t>
                      </a: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96363508"/>
                  </a:ext>
                </a:extLst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3347250"/>
              </p:ext>
            </p:extLst>
          </p:nvPr>
        </p:nvGraphicFramePr>
        <p:xfrm>
          <a:off x="239668" y="5064751"/>
          <a:ext cx="11539378" cy="1299545"/>
        </p:xfrm>
        <a:graphic>
          <a:graphicData uri="http://schemas.openxmlformats.org/drawingml/2006/table">
            <a:tbl>
              <a:tblPr/>
              <a:tblGrid>
                <a:gridCol w="34391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00476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1409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48034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21670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1499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3864562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35737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VII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Объем предоставляемых услуг</a:t>
                      </a: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тыс.Гкал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.</a:t>
                      </a: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43,823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43</a:t>
                      </a:r>
                      <a:r>
                        <a:rPr lang="ru-RU" sz="9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,058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-2</a:t>
                      </a:r>
                      <a:endParaRPr lang="ru-RU" sz="9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Уменьшение  </a:t>
                      </a:r>
                      <a:r>
                        <a:rPr lang="ru-RU" sz="9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объемов произошло за счет </a:t>
                      </a:r>
                      <a:r>
                        <a:rPr lang="ru-RU" sz="9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уменьшения </a:t>
                      </a:r>
                      <a:r>
                        <a:rPr lang="ru-RU" sz="9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спроса потребителей тепловой энергии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45948">
                <a:tc rowSpan="2">
                  <a:txBody>
                    <a:bodyPr/>
                    <a:lstStyle/>
                    <a:p>
                      <a:pPr marL="0" marR="0" lvl="0" indent="0" algn="ctr" defTabSz="583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  <a:p>
                      <a:pPr marL="0" marR="0" lvl="0" indent="0" algn="ctr" defTabSz="583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VIII</a:t>
                      </a:r>
                    </a:p>
                    <a:p>
                      <a:pPr algn="ctr" fontAlgn="ctr"/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Средний</a:t>
                      </a:r>
                      <a:r>
                        <a:rPr lang="ru-RU" sz="9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т</a:t>
                      </a: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ариф 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(без НДС)</a:t>
                      </a: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тенге/Гкал</a:t>
                      </a: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1 865,03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1863,25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78766">
                <a:tc vMerge="1">
                  <a:txBody>
                    <a:bodyPr/>
                    <a:lstStyle/>
                    <a:p>
                      <a:pPr algn="ctr" fontAlgn="ctr"/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583170" rtl="0" eaLnBrk="1" fontAlgn="ctr" latinLnBrk="0" hangingPunct="1"/>
                      <a:r>
                        <a:rPr lang="ru-RU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Тариф (без НДС) по 31 декабря 2025 года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1908,69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1908,69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1745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справочно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: фактическая себестоимость</a:t>
                      </a: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тенге/Гкал</a:t>
                      </a: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4051,79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6735" marR="6735" marT="67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58550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05115753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241" name="Слайд think-cell" r:id="rId4" imgW="594" imgH="595" progId="TCLayout.ActiveDocument.1">
                  <p:embed/>
                </p:oleObj>
              </mc:Choice>
              <mc:Fallback>
                <p:oleObj name="Слайд think-cell" r:id="rId4" imgW="594" imgH="59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Заголовок 1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ru-RU" b="0" dirty="0" smtClean="0">
                <a:solidFill>
                  <a:schemeClr val="accent1"/>
                </a:solidFill>
              </a:rPr>
              <a:t>ЕЭК: Информация о </a:t>
            </a:r>
            <a:r>
              <a:rPr lang="ru-RU" b="0" dirty="0">
                <a:solidFill>
                  <a:schemeClr val="accent1"/>
                </a:solidFill>
              </a:rPr>
              <a:t>соблюдении показателей качества и надежности регулируемых услуг и достижении показателей эффективности деятельности за </a:t>
            </a:r>
            <a:r>
              <a:rPr lang="ru-RU" b="0" dirty="0" smtClean="0">
                <a:solidFill>
                  <a:schemeClr val="accent1"/>
                </a:solidFill>
              </a:rPr>
              <a:t>2025 год</a:t>
            </a:r>
            <a:endParaRPr lang="ru-RU" b="0" dirty="0">
              <a:solidFill>
                <a:schemeClr val="accent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17499" y="834732"/>
            <a:ext cx="1129284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9750" algn="just"/>
            <a:r>
              <a:rPr lang="ru-RU" sz="1600" dirty="0">
                <a:solidFill>
                  <a:prstClr val="black"/>
                </a:solidFill>
              </a:rPr>
              <a:t>Для АО «ЕЭК» показатели качества и надежности регулируемых услуг и показатели эффективности деятельности </a:t>
            </a:r>
            <a:r>
              <a:rPr lang="ru-RU" sz="1600" b="1" dirty="0">
                <a:solidFill>
                  <a:prstClr val="black"/>
                </a:solidFill>
              </a:rPr>
              <a:t>не разрабатывались и не  утверждались. </a:t>
            </a:r>
            <a:endParaRPr lang="ru-RU" sz="16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17500" y="1362389"/>
            <a:ext cx="1129284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/>
              <a:t>В результате проведенных капитальных ремонтов АО «ЕЭК» достигнуты следующие показатели</a:t>
            </a:r>
            <a:endParaRPr lang="ru-RU" sz="1600" dirty="0"/>
          </a:p>
        </p:txBody>
      </p:sp>
      <p:grpSp>
        <p:nvGrpSpPr>
          <p:cNvPr id="23" name="Group 481"/>
          <p:cNvGrpSpPr/>
          <p:nvPr/>
        </p:nvGrpSpPr>
        <p:grpSpPr>
          <a:xfrm>
            <a:off x="462199" y="757231"/>
            <a:ext cx="369888" cy="369888"/>
            <a:chOff x="-1550988" y="2722564"/>
            <a:chExt cx="369888" cy="369888"/>
          </a:xfrm>
        </p:grpSpPr>
        <p:sp>
          <p:nvSpPr>
            <p:cNvPr id="24" name="Freeform 397"/>
            <p:cNvSpPr>
              <a:spLocks noEditPoints="1"/>
            </p:cNvSpPr>
            <p:nvPr/>
          </p:nvSpPr>
          <p:spPr bwMode="auto">
            <a:xfrm>
              <a:off x="-1550988" y="2722564"/>
              <a:ext cx="369888" cy="369888"/>
            </a:xfrm>
            <a:custGeom>
              <a:avLst/>
              <a:gdLst>
                <a:gd name="T0" fmla="*/ 271 w 283"/>
                <a:gd name="T1" fmla="*/ 274 h 283"/>
                <a:gd name="T2" fmla="*/ 266 w 283"/>
                <a:gd name="T3" fmla="*/ 0 h 283"/>
                <a:gd name="T4" fmla="*/ 220 w 283"/>
                <a:gd name="T5" fmla="*/ 5 h 283"/>
                <a:gd name="T6" fmla="*/ 225 w 283"/>
                <a:gd name="T7" fmla="*/ 126 h 283"/>
                <a:gd name="T8" fmla="*/ 230 w 283"/>
                <a:gd name="T9" fmla="*/ 60 h 283"/>
                <a:gd name="T10" fmla="*/ 261 w 283"/>
                <a:gd name="T11" fmla="*/ 274 h 283"/>
                <a:gd name="T12" fmla="*/ 242 w 283"/>
                <a:gd name="T13" fmla="*/ 141 h 283"/>
                <a:gd name="T14" fmla="*/ 236 w 283"/>
                <a:gd name="T15" fmla="*/ 136 h 283"/>
                <a:gd name="T16" fmla="*/ 197 w 283"/>
                <a:gd name="T17" fmla="*/ 30 h 283"/>
                <a:gd name="T18" fmla="*/ 152 w 283"/>
                <a:gd name="T19" fmla="*/ 25 h 283"/>
                <a:gd name="T20" fmla="*/ 147 w 283"/>
                <a:gd name="T21" fmla="*/ 121 h 283"/>
                <a:gd name="T22" fmla="*/ 156 w 283"/>
                <a:gd name="T23" fmla="*/ 121 h 283"/>
                <a:gd name="T24" fmla="*/ 188 w 283"/>
                <a:gd name="T25" fmla="*/ 85 h 283"/>
                <a:gd name="T26" fmla="*/ 169 w 283"/>
                <a:gd name="T27" fmla="*/ 159 h 283"/>
                <a:gd name="T28" fmla="*/ 167 w 283"/>
                <a:gd name="T29" fmla="*/ 137 h 283"/>
                <a:gd name="T30" fmla="*/ 95 w 283"/>
                <a:gd name="T31" fmla="*/ 159 h 283"/>
                <a:gd name="T32" fmla="*/ 93 w 283"/>
                <a:gd name="T33" fmla="*/ 137 h 283"/>
                <a:gd name="T34" fmla="*/ 15 w 283"/>
                <a:gd name="T35" fmla="*/ 162 h 283"/>
                <a:gd name="T36" fmla="*/ 12 w 283"/>
                <a:gd name="T37" fmla="*/ 274 h 283"/>
                <a:gd name="T38" fmla="*/ 0 w 283"/>
                <a:gd name="T39" fmla="*/ 279 h 283"/>
                <a:gd name="T40" fmla="*/ 17 w 283"/>
                <a:gd name="T41" fmla="*/ 283 h 283"/>
                <a:gd name="T42" fmla="*/ 278 w 283"/>
                <a:gd name="T43" fmla="*/ 283 h 283"/>
                <a:gd name="T44" fmla="*/ 278 w 283"/>
                <a:gd name="T45" fmla="*/ 274 h 283"/>
                <a:gd name="T46" fmla="*/ 261 w 283"/>
                <a:gd name="T47" fmla="*/ 25 h 283"/>
                <a:gd name="T48" fmla="*/ 230 w 283"/>
                <a:gd name="T49" fmla="*/ 10 h 283"/>
                <a:gd name="T50" fmla="*/ 230 w 283"/>
                <a:gd name="T51" fmla="*/ 50 h 283"/>
                <a:gd name="T52" fmla="*/ 261 w 283"/>
                <a:gd name="T53" fmla="*/ 35 h 283"/>
                <a:gd name="T54" fmla="*/ 230 w 283"/>
                <a:gd name="T55" fmla="*/ 50 h 283"/>
                <a:gd name="T56" fmla="*/ 188 w 283"/>
                <a:gd name="T57" fmla="*/ 51 h 283"/>
                <a:gd name="T58" fmla="*/ 156 w 283"/>
                <a:gd name="T59" fmla="*/ 35 h 283"/>
                <a:gd name="T60" fmla="*/ 156 w 283"/>
                <a:gd name="T61" fmla="*/ 76 h 283"/>
                <a:gd name="T62" fmla="*/ 188 w 283"/>
                <a:gd name="T63" fmla="*/ 60 h 283"/>
                <a:gd name="T64" fmla="*/ 156 w 283"/>
                <a:gd name="T65" fmla="*/ 76 h 283"/>
                <a:gd name="T66" fmla="*/ 85 w 283"/>
                <a:gd name="T67" fmla="*/ 166 h 283"/>
                <a:gd name="T68" fmla="*/ 92 w 283"/>
                <a:gd name="T69" fmla="*/ 171 h 283"/>
                <a:gd name="T70" fmla="*/ 159 w 283"/>
                <a:gd name="T71" fmla="*/ 166 h 283"/>
                <a:gd name="T72" fmla="*/ 165 w 283"/>
                <a:gd name="T73" fmla="*/ 171 h 283"/>
                <a:gd name="T74" fmla="*/ 233 w 283"/>
                <a:gd name="T75" fmla="*/ 274 h 283"/>
                <a:gd name="T76" fmla="*/ 21 w 283"/>
                <a:gd name="T77" fmla="*/ 260 h 283"/>
                <a:gd name="T78" fmla="*/ 130 w 283"/>
                <a:gd name="T79" fmla="*/ 255 h 283"/>
                <a:gd name="T80" fmla="*/ 21 w 283"/>
                <a:gd name="T81" fmla="*/ 250 h 283"/>
                <a:gd name="T82" fmla="*/ 85 w 283"/>
                <a:gd name="T83" fmla="*/ 147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83" h="283">
                  <a:moveTo>
                    <a:pt x="278" y="274"/>
                  </a:moveTo>
                  <a:cubicBezTo>
                    <a:pt x="271" y="274"/>
                    <a:pt x="271" y="274"/>
                    <a:pt x="271" y="274"/>
                  </a:cubicBezTo>
                  <a:cubicBezTo>
                    <a:pt x="271" y="5"/>
                    <a:pt x="271" y="5"/>
                    <a:pt x="271" y="5"/>
                  </a:cubicBezTo>
                  <a:cubicBezTo>
                    <a:pt x="271" y="2"/>
                    <a:pt x="269" y="0"/>
                    <a:pt x="266" y="0"/>
                  </a:cubicBezTo>
                  <a:cubicBezTo>
                    <a:pt x="225" y="0"/>
                    <a:pt x="225" y="0"/>
                    <a:pt x="225" y="0"/>
                  </a:cubicBezTo>
                  <a:cubicBezTo>
                    <a:pt x="222" y="0"/>
                    <a:pt x="220" y="2"/>
                    <a:pt x="220" y="5"/>
                  </a:cubicBezTo>
                  <a:cubicBezTo>
                    <a:pt x="220" y="121"/>
                    <a:pt x="220" y="121"/>
                    <a:pt x="220" y="121"/>
                  </a:cubicBezTo>
                  <a:cubicBezTo>
                    <a:pt x="220" y="124"/>
                    <a:pt x="222" y="126"/>
                    <a:pt x="225" y="126"/>
                  </a:cubicBezTo>
                  <a:cubicBezTo>
                    <a:pt x="228" y="126"/>
                    <a:pt x="230" y="124"/>
                    <a:pt x="230" y="121"/>
                  </a:cubicBezTo>
                  <a:cubicBezTo>
                    <a:pt x="230" y="60"/>
                    <a:pt x="230" y="60"/>
                    <a:pt x="230" y="60"/>
                  </a:cubicBezTo>
                  <a:cubicBezTo>
                    <a:pt x="261" y="60"/>
                    <a:pt x="261" y="60"/>
                    <a:pt x="261" y="60"/>
                  </a:cubicBezTo>
                  <a:cubicBezTo>
                    <a:pt x="261" y="274"/>
                    <a:pt x="261" y="274"/>
                    <a:pt x="261" y="274"/>
                  </a:cubicBezTo>
                  <a:cubicBezTo>
                    <a:pt x="242" y="274"/>
                    <a:pt x="242" y="274"/>
                    <a:pt x="242" y="274"/>
                  </a:cubicBezTo>
                  <a:cubicBezTo>
                    <a:pt x="242" y="141"/>
                    <a:pt x="242" y="141"/>
                    <a:pt x="242" y="141"/>
                  </a:cubicBezTo>
                  <a:cubicBezTo>
                    <a:pt x="242" y="139"/>
                    <a:pt x="241" y="138"/>
                    <a:pt x="240" y="137"/>
                  </a:cubicBezTo>
                  <a:cubicBezTo>
                    <a:pt x="239" y="136"/>
                    <a:pt x="237" y="136"/>
                    <a:pt x="236" y="136"/>
                  </a:cubicBezTo>
                  <a:cubicBezTo>
                    <a:pt x="197" y="150"/>
                    <a:pt x="197" y="150"/>
                    <a:pt x="197" y="150"/>
                  </a:cubicBezTo>
                  <a:cubicBezTo>
                    <a:pt x="197" y="30"/>
                    <a:pt x="197" y="30"/>
                    <a:pt x="197" y="30"/>
                  </a:cubicBezTo>
                  <a:cubicBezTo>
                    <a:pt x="197" y="28"/>
                    <a:pt x="195" y="25"/>
                    <a:pt x="192" y="25"/>
                  </a:cubicBezTo>
                  <a:cubicBezTo>
                    <a:pt x="152" y="25"/>
                    <a:pt x="152" y="25"/>
                    <a:pt x="152" y="25"/>
                  </a:cubicBezTo>
                  <a:cubicBezTo>
                    <a:pt x="149" y="25"/>
                    <a:pt x="147" y="28"/>
                    <a:pt x="147" y="30"/>
                  </a:cubicBezTo>
                  <a:cubicBezTo>
                    <a:pt x="147" y="121"/>
                    <a:pt x="147" y="121"/>
                    <a:pt x="147" y="121"/>
                  </a:cubicBezTo>
                  <a:cubicBezTo>
                    <a:pt x="147" y="124"/>
                    <a:pt x="149" y="126"/>
                    <a:pt x="152" y="126"/>
                  </a:cubicBezTo>
                  <a:cubicBezTo>
                    <a:pt x="154" y="126"/>
                    <a:pt x="156" y="124"/>
                    <a:pt x="156" y="121"/>
                  </a:cubicBezTo>
                  <a:cubicBezTo>
                    <a:pt x="156" y="85"/>
                    <a:pt x="156" y="85"/>
                    <a:pt x="156" y="85"/>
                  </a:cubicBezTo>
                  <a:cubicBezTo>
                    <a:pt x="188" y="85"/>
                    <a:pt x="188" y="85"/>
                    <a:pt x="188" y="85"/>
                  </a:cubicBezTo>
                  <a:cubicBezTo>
                    <a:pt x="188" y="153"/>
                    <a:pt x="188" y="153"/>
                    <a:pt x="188" y="153"/>
                  </a:cubicBezTo>
                  <a:cubicBezTo>
                    <a:pt x="169" y="159"/>
                    <a:pt x="169" y="159"/>
                    <a:pt x="169" y="159"/>
                  </a:cubicBezTo>
                  <a:cubicBezTo>
                    <a:pt x="169" y="141"/>
                    <a:pt x="169" y="141"/>
                    <a:pt x="169" y="141"/>
                  </a:cubicBezTo>
                  <a:cubicBezTo>
                    <a:pt x="169" y="139"/>
                    <a:pt x="168" y="138"/>
                    <a:pt x="167" y="137"/>
                  </a:cubicBezTo>
                  <a:cubicBezTo>
                    <a:pt x="166" y="136"/>
                    <a:pt x="164" y="136"/>
                    <a:pt x="162" y="136"/>
                  </a:cubicBezTo>
                  <a:cubicBezTo>
                    <a:pt x="95" y="159"/>
                    <a:pt x="95" y="159"/>
                    <a:pt x="95" y="159"/>
                  </a:cubicBezTo>
                  <a:cubicBezTo>
                    <a:pt x="95" y="141"/>
                    <a:pt x="95" y="141"/>
                    <a:pt x="95" y="141"/>
                  </a:cubicBezTo>
                  <a:cubicBezTo>
                    <a:pt x="95" y="139"/>
                    <a:pt x="94" y="138"/>
                    <a:pt x="93" y="137"/>
                  </a:cubicBezTo>
                  <a:cubicBezTo>
                    <a:pt x="92" y="136"/>
                    <a:pt x="90" y="136"/>
                    <a:pt x="89" y="136"/>
                  </a:cubicBezTo>
                  <a:cubicBezTo>
                    <a:pt x="15" y="162"/>
                    <a:pt x="15" y="162"/>
                    <a:pt x="15" y="162"/>
                  </a:cubicBezTo>
                  <a:cubicBezTo>
                    <a:pt x="13" y="162"/>
                    <a:pt x="12" y="164"/>
                    <a:pt x="12" y="166"/>
                  </a:cubicBezTo>
                  <a:cubicBezTo>
                    <a:pt x="12" y="274"/>
                    <a:pt x="12" y="274"/>
                    <a:pt x="12" y="274"/>
                  </a:cubicBezTo>
                  <a:cubicBezTo>
                    <a:pt x="4" y="274"/>
                    <a:pt x="4" y="274"/>
                    <a:pt x="4" y="274"/>
                  </a:cubicBezTo>
                  <a:cubicBezTo>
                    <a:pt x="2" y="274"/>
                    <a:pt x="0" y="276"/>
                    <a:pt x="0" y="279"/>
                  </a:cubicBezTo>
                  <a:cubicBezTo>
                    <a:pt x="0" y="281"/>
                    <a:pt x="2" y="283"/>
                    <a:pt x="4" y="283"/>
                  </a:cubicBezTo>
                  <a:cubicBezTo>
                    <a:pt x="17" y="283"/>
                    <a:pt x="17" y="283"/>
                    <a:pt x="17" y="283"/>
                  </a:cubicBezTo>
                  <a:cubicBezTo>
                    <a:pt x="237" y="283"/>
                    <a:pt x="237" y="283"/>
                    <a:pt x="237" y="283"/>
                  </a:cubicBezTo>
                  <a:cubicBezTo>
                    <a:pt x="278" y="283"/>
                    <a:pt x="278" y="283"/>
                    <a:pt x="278" y="283"/>
                  </a:cubicBezTo>
                  <a:cubicBezTo>
                    <a:pt x="281" y="283"/>
                    <a:pt x="283" y="281"/>
                    <a:pt x="283" y="279"/>
                  </a:cubicBezTo>
                  <a:cubicBezTo>
                    <a:pt x="283" y="276"/>
                    <a:pt x="281" y="274"/>
                    <a:pt x="278" y="274"/>
                  </a:cubicBezTo>
                  <a:close/>
                  <a:moveTo>
                    <a:pt x="261" y="10"/>
                  </a:moveTo>
                  <a:cubicBezTo>
                    <a:pt x="261" y="25"/>
                    <a:pt x="261" y="25"/>
                    <a:pt x="261" y="25"/>
                  </a:cubicBezTo>
                  <a:cubicBezTo>
                    <a:pt x="230" y="25"/>
                    <a:pt x="230" y="25"/>
                    <a:pt x="230" y="25"/>
                  </a:cubicBezTo>
                  <a:cubicBezTo>
                    <a:pt x="230" y="10"/>
                    <a:pt x="230" y="10"/>
                    <a:pt x="230" y="10"/>
                  </a:cubicBezTo>
                  <a:lnTo>
                    <a:pt x="261" y="10"/>
                  </a:lnTo>
                  <a:close/>
                  <a:moveTo>
                    <a:pt x="230" y="50"/>
                  </a:moveTo>
                  <a:cubicBezTo>
                    <a:pt x="230" y="35"/>
                    <a:pt x="230" y="35"/>
                    <a:pt x="230" y="35"/>
                  </a:cubicBezTo>
                  <a:cubicBezTo>
                    <a:pt x="261" y="35"/>
                    <a:pt x="261" y="35"/>
                    <a:pt x="261" y="35"/>
                  </a:cubicBezTo>
                  <a:cubicBezTo>
                    <a:pt x="261" y="50"/>
                    <a:pt x="261" y="50"/>
                    <a:pt x="261" y="50"/>
                  </a:cubicBezTo>
                  <a:lnTo>
                    <a:pt x="230" y="50"/>
                  </a:lnTo>
                  <a:close/>
                  <a:moveTo>
                    <a:pt x="188" y="35"/>
                  </a:moveTo>
                  <a:cubicBezTo>
                    <a:pt x="188" y="51"/>
                    <a:pt x="188" y="51"/>
                    <a:pt x="188" y="51"/>
                  </a:cubicBezTo>
                  <a:cubicBezTo>
                    <a:pt x="156" y="51"/>
                    <a:pt x="156" y="51"/>
                    <a:pt x="156" y="51"/>
                  </a:cubicBezTo>
                  <a:cubicBezTo>
                    <a:pt x="156" y="35"/>
                    <a:pt x="156" y="35"/>
                    <a:pt x="156" y="35"/>
                  </a:cubicBezTo>
                  <a:lnTo>
                    <a:pt x="188" y="35"/>
                  </a:lnTo>
                  <a:close/>
                  <a:moveTo>
                    <a:pt x="156" y="76"/>
                  </a:moveTo>
                  <a:cubicBezTo>
                    <a:pt x="156" y="60"/>
                    <a:pt x="156" y="60"/>
                    <a:pt x="156" y="60"/>
                  </a:cubicBezTo>
                  <a:cubicBezTo>
                    <a:pt x="188" y="60"/>
                    <a:pt x="188" y="60"/>
                    <a:pt x="188" y="60"/>
                  </a:cubicBezTo>
                  <a:cubicBezTo>
                    <a:pt x="188" y="76"/>
                    <a:pt x="188" y="76"/>
                    <a:pt x="188" y="76"/>
                  </a:cubicBezTo>
                  <a:lnTo>
                    <a:pt x="156" y="76"/>
                  </a:lnTo>
                  <a:close/>
                  <a:moveTo>
                    <a:pt x="85" y="147"/>
                  </a:moveTo>
                  <a:cubicBezTo>
                    <a:pt x="85" y="166"/>
                    <a:pt x="85" y="166"/>
                    <a:pt x="85" y="166"/>
                  </a:cubicBezTo>
                  <a:cubicBezTo>
                    <a:pt x="85" y="168"/>
                    <a:pt x="86" y="169"/>
                    <a:pt x="87" y="170"/>
                  </a:cubicBezTo>
                  <a:cubicBezTo>
                    <a:pt x="89" y="171"/>
                    <a:pt x="90" y="171"/>
                    <a:pt x="92" y="171"/>
                  </a:cubicBezTo>
                  <a:cubicBezTo>
                    <a:pt x="159" y="147"/>
                    <a:pt x="159" y="147"/>
                    <a:pt x="159" y="147"/>
                  </a:cubicBezTo>
                  <a:cubicBezTo>
                    <a:pt x="159" y="166"/>
                    <a:pt x="159" y="166"/>
                    <a:pt x="159" y="166"/>
                  </a:cubicBezTo>
                  <a:cubicBezTo>
                    <a:pt x="159" y="168"/>
                    <a:pt x="160" y="169"/>
                    <a:pt x="161" y="170"/>
                  </a:cubicBezTo>
                  <a:cubicBezTo>
                    <a:pt x="162" y="171"/>
                    <a:pt x="164" y="171"/>
                    <a:pt x="165" y="171"/>
                  </a:cubicBezTo>
                  <a:cubicBezTo>
                    <a:pt x="233" y="147"/>
                    <a:pt x="233" y="147"/>
                    <a:pt x="233" y="147"/>
                  </a:cubicBezTo>
                  <a:cubicBezTo>
                    <a:pt x="233" y="274"/>
                    <a:pt x="233" y="274"/>
                    <a:pt x="233" y="274"/>
                  </a:cubicBezTo>
                  <a:cubicBezTo>
                    <a:pt x="21" y="274"/>
                    <a:pt x="21" y="274"/>
                    <a:pt x="21" y="274"/>
                  </a:cubicBezTo>
                  <a:cubicBezTo>
                    <a:pt x="21" y="260"/>
                    <a:pt x="21" y="260"/>
                    <a:pt x="21" y="260"/>
                  </a:cubicBezTo>
                  <a:cubicBezTo>
                    <a:pt x="126" y="260"/>
                    <a:pt x="126" y="260"/>
                    <a:pt x="126" y="260"/>
                  </a:cubicBezTo>
                  <a:cubicBezTo>
                    <a:pt x="128" y="260"/>
                    <a:pt x="130" y="257"/>
                    <a:pt x="130" y="255"/>
                  </a:cubicBezTo>
                  <a:cubicBezTo>
                    <a:pt x="130" y="252"/>
                    <a:pt x="128" y="250"/>
                    <a:pt x="126" y="250"/>
                  </a:cubicBezTo>
                  <a:cubicBezTo>
                    <a:pt x="21" y="250"/>
                    <a:pt x="21" y="250"/>
                    <a:pt x="21" y="250"/>
                  </a:cubicBezTo>
                  <a:cubicBezTo>
                    <a:pt x="21" y="169"/>
                    <a:pt x="21" y="169"/>
                    <a:pt x="21" y="169"/>
                  </a:cubicBezTo>
                  <a:lnTo>
                    <a:pt x="85" y="147"/>
                  </a:ln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25" name="Freeform 398"/>
            <p:cNvSpPr>
              <a:spLocks noEditPoints="1"/>
            </p:cNvSpPr>
            <p:nvPr/>
          </p:nvSpPr>
          <p:spPr bwMode="auto">
            <a:xfrm>
              <a:off x="-1511301" y="2960689"/>
              <a:ext cx="80963" cy="41275"/>
            </a:xfrm>
            <a:custGeom>
              <a:avLst/>
              <a:gdLst>
                <a:gd name="T0" fmla="*/ 5 w 61"/>
                <a:gd name="T1" fmla="*/ 32 h 32"/>
                <a:gd name="T2" fmla="*/ 57 w 61"/>
                <a:gd name="T3" fmla="*/ 32 h 32"/>
                <a:gd name="T4" fmla="*/ 61 w 61"/>
                <a:gd name="T5" fmla="*/ 27 h 32"/>
                <a:gd name="T6" fmla="*/ 61 w 61"/>
                <a:gd name="T7" fmla="*/ 5 h 32"/>
                <a:gd name="T8" fmla="*/ 57 w 61"/>
                <a:gd name="T9" fmla="*/ 0 h 32"/>
                <a:gd name="T10" fmla="*/ 5 w 61"/>
                <a:gd name="T11" fmla="*/ 0 h 32"/>
                <a:gd name="T12" fmla="*/ 0 w 61"/>
                <a:gd name="T13" fmla="*/ 5 h 32"/>
                <a:gd name="T14" fmla="*/ 0 w 61"/>
                <a:gd name="T15" fmla="*/ 27 h 32"/>
                <a:gd name="T16" fmla="*/ 5 w 61"/>
                <a:gd name="T17" fmla="*/ 32 h 32"/>
                <a:gd name="T18" fmla="*/ 10 w 61"/>
                <a:gd name="T19" fmla="*/ 10 h 32"/>
                <a:gd name="T20" fmla="*/ 52 w 61"/>
                <a:gd name="T21" fmla="*/ 10 h 32"/>
                <a:gd name="T22" fmla="*/ 52 w 61"/>
                <a:gd name="T23" fmla="*/ 23 h 32"/>
                <a:gd name="T24" fmla="*/ 10 w 61"/>
                <a:gd name="T25" fmla="*/ 23 h 32"/>
                <a:gd name="T26" fmla="*/ 10 w 61"/>
                <a:gd name="T27" fmla="*/ 1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1" h="32">
                  <a:moveTo>
                    <a:pt x="5" y="32"/>
                  </a:moveTo>
                  <a:cubicBezTo>
                    <a:pt x="57" y="32"/>
                    <a:pt x="57" y="32"/>
                    <a:pt x="57" y="32"/>
                  </a:cubicBezTo>
                  <a:cubicBezTo>
                    <a:pt x="59" y="32"/>
                    <a:pt x="61" y="30"/>
                    <a:pt x="61" y="27"/>
                  </a:cubicBezTo>
                  <a:cubicBezTo>
                    <a:pt x="61" y="5"/>
                    <a:pt x="61" y="5"/>
                    <a:pt x="61" y="5"/>
                  </a:cubicBezTo>
                  <a:cubicBezTo>
                    <a:pt x="61" y="2"/>
                    <a:pt x="59" y="0"/>
                    <a:pt x="57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30"/>
                    <a:pt x="2" y="32"/>
                    <a:pt x="5" y="32"/>
                  </a:cubicBezTo>
                  <a:close/>
                  <a:moveTo>
                    <a:pt x="10" y="10"/>
                  </a:moveTo>
                  <a:cubicBezTo>
                    <a:pt x="52" y="10"/>
                    <a:pt x="52" y="10"/>
                    <a:pt x="52" y="10"/>
                  </a:cubicBezTo>
                  <a:cubicBezTo>
                    <a:pt x="52" y="23"/>
                    <a:pt x="52" y="23"/>
                    <a:pt x="52" y="23"/>
                  </a:cubicBezTo>
                  <a:cubicBezTo>
                    <a:pt x="10" y="23"/>
                    <a:pt x="10" y="23"/>
                    <a:pt x="10" y="23"/>
                  </a:cubicBezTo>
                  <a:lnTo>
                    <a:pt x="10" y="10"/>
                  </a:ln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26" name="Freeform 399"/>
            <p:cNvSpPr>
              <a:spLocks noEditPoints="1"/>
            </p:cNvSpPr>
            <p:nvPr/>
          </p:nvSpPr>
          <p:spPr bwMode="auto">
            <a:xfrm>
              <a:off x="-1363663" y="3013076"/>
              <a:ext cx="98425" cy="60325"/>
            </a:xfrm>
            <a:custGeom>
              <a:avLst/>
              <a:gdLst>
                <a:gd name="T0" fmla="*/ 5 w 75"/>
                <a:gd name="T1" fmla="*/ 46 h 46"/>
                <a:gd name="T2" fmla="*/ 10 w 75"/>
                <a:gd name="T3" fmla="*/ 42 h 46"/>
                <a:gd name="T4" fmla="*/ 10 w 75"/>
                <a:gd name="T5" fmla="*/ 41 h 46"/>
                <a:gd name="T6" fmla="*/ 65 w 75"/>
                <a:gd name="T7" fmla="*/ 41 h 46"/>
                <a:gd name="T8" fmla="*/ 65 w 75"/>
                <a:gd name="T9" fmla="*/ 42 h 46"/>
                <a:gd name="T10" fmla="*/ 70 w 75"/>
                <a:gd name="T11" fmla="*/ 46 h 46"/>
                <a:gd name="T12" fmla="*/ 75 w 75"/>
                <a:gd name="T13" fmla="*/ 42 h 46"/>
                <a:gd name="T14" fmla="*/ 75 w 75"/>
                <a:gd name="T15" fmla="*/ 5 h 46"/>
                <a:gd name="T16" fmla="*/ 70 w 75"/>
                <a:gd name="T17" fmla="*/ 0 h 46"/>
                <a:gd name="T18" fmla="*/ 5 w 75"/>
                <a:gd name="T19" fmla="*/ 0 h 46"/>
                <a:gd name="T20" fmla="*/ 0 w 75"/>
                <a:gd name="T21" fmla="*/ 5 h 46"/>
                <a:gd name="T22" fmla="*/ 0 w 75"/>
                <a:gd name="T23" fmla="*/ 42 h 46"/>
                <a:gd name="T24" fmla="*/ 5 w 75"/>
                <a:gd name="T25" fmla="*/ 46 h 46"/>
                <a:gd name="T26" fmla="*/ 10 w 75"/>
                <a:gd name="T27" fmla="*/ 31 h 46"/>
                <a:gd name="T28" fmla="*/ 10 w 75"/>
                <a:gd name="T29" fmla="*/ 26 h 46"/>
                <a:gd name="T30" fmla="*/ 65 w 75"/>
                <a:gd name="T31" fmla="*/ 26 h 46"/>
                <a:gd name="T32" fmla="*/ 65 w 75"/>
                <a:gd name="T33" fmla="*/ 31 h 46"/>
                <a:gd name="T34" fmla="*/ 10 w 75"/>
                <a:gd name="T35" fmla="*/ 31 h 46"/>
                <a:gd name="T36" fmla="*/ 65 w 75"/>
                <a:gd name="T37" fmla="*/ 10 h 46"/>
                <a:gd name="T38" fmla="*/ 65 w 75"/>
                <a:gd name="T39" fmla="*/ 16 h 46"/>
                <a:gd name="T40" fmla="*/ 10 w 75"/>
                <a:gd name="T41" fmla="*/ 16 h 46"/>
                <a:gd name="T42" fmla="*/ 10 w 75"/>
                <a:gd name="T43" fmla="*/ 10 h 46"/>
                <a:gd name="T44" fmla="*/ 65 w 75"/>
                <a:gd name="T45" fmla="*/ 1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5" h="46">
                  <a:moveTo>
                    <a:pt x="5" y="46"/>
                  </a:moveTo>
                  <a:cubicBezTo>
                    <a:pt x="8" y="46"/>
                    <a:pt x="10" y="44"/>
                    <a:pt x="10" y="42"/>
                  </a:cubicBezTo>
                  <a:cubicBezTo>
                    <a:pt x="10" y="41"/>
                    <a:pt x="10" y="41"/>
                    <a:pt x="10" y="41"/>
                  </a:cubicBezTo>
                  <a:cubicBezTo>
                    <a:pt x="65" y="41"/>
                    <a:pt x="65" y="41"/>
                    <a:pt x="65" y="41"/>
                  </a:cubicBezTo>
                  <a:cubicBezTo>
                    <a:pt x="65" y="42"/>
                    <a:pt x="65" y="42"/>
                    <a:pt x="65" y="42"/>
                  </a:cubicBezTo>
                  <a:cubicBezTo>
                    <a:pt x="65" y="44"/>
                    <a:pt x="67" y="46"/>
                    <a:pt x="70" y="46"/>
                  </a:cubicBezTo>
                  <a:cubicBezTo>
                    <a:pt x="73" y="46"/>
                    <a:pt x="75" y="44"/>
                    <a:pt x="75" y="42"/>
                  </a:cubicBezTo>
                  <a:cubicBezTo>
                    <a:pt x="75" y="5"/>
                    <a:pt x="75" y="5"/>
                    <a:pt x="75" y="5"/>
                  </a:cubicBezTo>
                  <a:cubicBezTo>
                    <a:pt x="75" y="2"/>
                    <a:pt x="73" y="0"/>
                    <a:pt x="70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0" y="2"/>
                    <a:pt x="0" y="5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44"/>
                    <a:pt x="3" y="46"/>
                    <a:pt x="5" y="46"/>
                  </a:cubicBezTo>
                  <a:close/>
                  <a:moveTo>
                    <a:pt x="10" y="31"/>
                  </a:moveTo>
                  <a:cubicBezTo>
                    <a:pt x="10" y="26"/>
                    <a:pt x="10" y="26"/>
                    <a:pt x="10" y="26"/>
                  </a:cubicBezTo>
                  <a:cubicBezTo>
                    <a:pt x="65" y="26"/>
                    <a:pt x="65" y="26"/>
                    <a:pt x="65" y="26"/>
                  </a:cubicBezTo>
                  <a:cubicBezTo>
                    <a:pt x="65" y="31"/>
                    <a:pt x="65" y="31"/>
                    <a:pt x="65" y="31"/>
                  </a:cubicBezTo>
                  <a:lnTo>
                    <a:pt x="10" y="31"/>
                  </a:lnTo>
                  <a:close/>
                  <a:moveTo>
                    <a:pt x="65" y="10"/>
                  </a:moveTo>
                  <a:cubicBezTo>
                    <a:pt x="65" y="16"/>
                    <a:pt x="65" y="16"/>
                    <a:pt x="65" y="16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10" y="10"/>
                    <a:pt x="10" y="10"/>
                    <a:pt x="10" y="10"/>
                  </a:cubicBezTo>
                  <a:lnTo>
                    <a:pt x="65" y="10"/>
                  </a:ln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</p:grp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3294885"/>
              </p:ext>
            </p:extLst>
          </p:nvPr>
        </p:nvGraphicFramePr>
        <p:xfrm>
          <a:off x="392528" y="1700943"/>
          <a:ext cx="11280028" cy="2159403"/>
        </p:xfrm>
        <a:graphic>
          <a:graphicData uri="http://schemas.openxmlformats.org/drawingml/2006/table">
            <a:tbl>
              <a:tblPr/>
              <a:tblGrid>
                <a:gridCol w="25158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37776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6635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32411">
                  <a:extLst>
                    <a:ext uri="{9D8B030D-6E8A-4147-A177-3AD203B41FA5}">
                      <a16:colId xmlns:a16="http://schemas.microsoft.com/office/drawing/2014/main" xmlns="" val="1317127961"/>
                    </a:ext>
                  </a:extLst>
                </a:gridCol>
                <a:gridCol w="126274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7536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309154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22227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64515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№ п/п</a:t>
                      </a:r>
                    </a:p>
                  </a:txBody>
                  <a:tcPr marL="8601" marR="8601" marT="8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Показатель </a:t>
                      </a: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надежности и качества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601" marR="8601" marT="8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Единица</a:t>
                      </a:r>
                      <a:r>
                        <a:rPr lang="ru-RU" sz="10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измерения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601" marR="8601" marT="8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Факт года, предшествующего отчетному периоду</a:t>
                      </a:r>
                      <a:endParaRPr lang="ru-RU" sz="1000" b="1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601" marR="8601" marT="8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План  </a:t>
                      </a: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2025 </a:t>
                      </a: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года</a:t>
                      </a:r>
                    </a:p>
                  </a:txBody>
                  <a:tcPr marL="8601" marR="8601" marT="8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Факт </a:t>
                      </a: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2025 года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601" marR="8601" marT="8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83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Оценка </a:t>
                      </a: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соблюдения показателей надежности и качества </a:t>
                      </a:r>
                    </a:p>
                  </a:txBody>
                  <a:tcPr marL="8601" marR="8601" marT="8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83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Причины (обоснование) </a:t>
                      </a: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несоблюдения </a:t>
                      </a: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надежности и качества </a:t>
                      </a:r>
                    </a:p>
                  </a:txBody>
                  <a:tcPr marL="8601" marR="8601" marT="8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4471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8601" marR="8601" marT="8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8601" marR="8601" marT="8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8601" marR="8601" marT="8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601" marR="8601" marT="8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8601" marR="8601" marT="8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8601" marR="8601" marT="8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8601" marR="8601" marT="8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L="8601" marR="8601" marT="8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2714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601" marR="8601" marT="8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583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Снижение износа основных средств, %</a:t>
                      </a:r>
                    </a:p>
                    <a:p>
                      <a:pPr marL="0" marR="0" indent="0" algn="l" defTabSz="583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dirty="0" smtClean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8601" marR="8601" marT="8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%</a:t>
                      </a:r>
                      <a:endParaRPr lang="ru-RU" sz="1000" b="0" i="0" u="none" strike="noStrike" kern="120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601" marR="8601" marT="8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  <a:endParaRPr lang="ru-RU" sz="1000" b="0" i="0" u="none" strike="noStrike" kern="120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601" marR="8601" marT="8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не утверждался</a:t>
                      </a:r>
                      <a:endParaRPr lang="ru-RU" sz="1000" b="0" i="0" u="none" strike="noStrike" kern="120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601" marR="8601" marT="8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83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-20,8%</a:t>
                      </a:r>
                    </a:p>
                  </a:txBody>
                  <a:tcPr marL="8601" marR="8601" marT="8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выполнение мероприятий, предусмотренных в утвержденной инвестиционной программе позволили снизить уровень износа: </a:t>
                      </a:r>
                    </a:p>
                    <a:p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основного и пикового бойлеров блока №2 </a:t>
                      </a:r>
                      <a:r>
                        <a:rPr lang="kk-KZ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 10%, </a:t>
                      </a:r>
                      <a:endParaRPr lang="ru-RU" sz="10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основного и пикового бойлеров блока №4 </a:t>
                      </a:r>
                      <a:r>
                        <a:rPr lang="kk-KZ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 24%, </a:t>
                      </a:r>
                      <a:endParaRPr lang="ru-RU" sz="10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kk-KZ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сетевого насоса СН-3 на 2,7 %, </a:t>
                      </a:r>
                      <a:endParaRPr lang="ru-RU" sz="10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kk-KZ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сетевого насоса № 5 на 37%, </a:t>
                      </a:r>
                      <a:endParaRPr lang="ru-RU" sz="10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kk-KZ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сетевого насоса № 6 на 30,2%</a:t>
                      </a:r>
                      <a:endParaRPr lang="ru-RU" sz="10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601" marR="8601" marT="8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достигнут</a:t>
                      </a:r>
                      <a:endParaRPr lang="ru-RU" dirty="0"/>
                    </a:p>
                  </a:txBody>
                  <a:tcPr marL="8601" marR="8601" marT="8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287061338"/>
                  </a:ext>
                </a:extLst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5176605"/>
              </p:ext>
            </p:extLst>
          </p:nvPr>
        </p:nvGraphicFramePr>
        <p:xfrm>
          <a:off x="392528" y="4153036"/>
          <a:ext cx="11280027" cy="2159403"/>
        </p:xfrm>
        <a:graphic>
          <a:graphicData uri="http://schemas.openxmlformats.org/drawingml/2006/table">
            <a:tbl>
              <a:tblPr/>
              <a:tblGrid>
                <a:gridCol w="25124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36939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7506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41120">
                  <a:extLst>
                    <a:ext uri="{9D8B030D-6E8A-4147-A177-3AD203B41FA5}">
                      <a16:colId xmlns:a16="http://schemas.microsoft.com/office/drawing/2014/main" xmlns="" val="2777463631"/>
                    </a:ext>
                  </a:extLst>
                </a:gridCol>
                <a:gridCol w="125403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7536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3100251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213561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71917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№ п/п</a:t>
                      </a:r>
                    </a:p>
                  </a:txBody>
                  <a:tcPr marL="8601" marR="8601" marT="8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Показатель </a:t>
                      </a: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эффективности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601" marR="8601" marT="8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Единица</a:t>
                      </a:r>
                      <a:r>
                        <a:rPr lang="ru-RU" sz="10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измерения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601" marR="8601" marT="8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83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Факт года, предшествующего отчетному периоду</a:t>
                      </a:r>
                    </a:p>
                    <a:p>
                      <a:pPr algn="ctr" fontAlgn="ctr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601" marR="8601" marT="8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План  </a:t>
                      </a: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2025 </a:t>
                      </a: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года</a:t>
                      </a:r>
                    </a:p>
                  </a:txBody>
                  <a:tcPr marL="8601" marR="8601" marT="8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Факт </a:t>
                      </a: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2025 года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601" marR="8601" marT="8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83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Оценка </a:t>
                      </a: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достижения показателей эффективности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601" marR="8601" marT="8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83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Причины (обоснование</a:t>
                      </a: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ru-RU" sz="10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algn="ctr" fontAlgn="ctr"/>
                      <a:r>
                        <a:rPr lang="ru-RU" sz="1000" b="1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недостижения</a:t>
                      </a:r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показателей </a:t>
                      </a: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эффективности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601" marR="8601" marT="8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4471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8601" marR="8601" marT="8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8601" marR="8601" marT="8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8601" marR="8601" marT="8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601" marR="8601" marT="8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8601" marR="8601" marT="8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8601" marR="8601" marT="8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8601" marR="8601" marT="8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L="8601" marR="8601" marT="8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2714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601" marR="8601" marT="8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583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Снижение износа основных средств, %</a:t>
                      </a:r>
                    </a:p>
                    <a:p>
                      <a:pPr marL="0" marR="0" indent="0" algn="l" defTabSz="583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dirty="0" smtClean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8601" marR="8601" marT="8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%</a:t>
                      </a:r>
                      <a:endParaRPr lang="ru-RU" sz="1000" b="0" i="0" u="none" strike="noStrike" kern="120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601" marR="8601" marT="8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  <a:endParaRPr lang="ru-RU" sz="1000" b="0" i="0" u="none" strike="noStrike" kern="120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601" marR="8601" marT="8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не утверждался</a:t>
                      </a:r>
                      <a:endParaRPr lang="ru-RU" sz="1000" b="0" i="0" u="none" strike="noStrike" kern="120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601" marR="8601" marT="8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83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-20,8%</a:t>
                      </a:r>
                    </a:p>
                  </a:txBody>
                  <a:tcPr marL="8601" marR="8601" marT="8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выполнение мероприятий, предусмотренных в утвержденной инвестиционной программе позволили снизить уровень износа: </a:t>
                      </a:r>
                    </a:p>
                    <a:p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основного и пикового бойлеров блока №2 </a:t>
                      </a:r>
                      <a:r>
                        <a:rPr lang="kk-KZ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 10%, </a:t>
                      </a:r>
                      <a:endParaRPr lang="ru-RU" sz="10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основного и пикового бойлеров блока №4 </a:t>
                      </a:r>
                      <a:r>
                        <a:rPr lang="kk-KZ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 24%, </a:t>
                      </a:r>
                      <a:endParaRPr lang="ru-RU" sz="10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kk-KZ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сетевого насоса СН-3 на 2,7 %, </a:t>
                      </a:r>
                      <a:endParaRPr lang="ru-RU" sz="10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kk-KZ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сетевого насоса № 5 на 37%, </a:t>
                      </a:r>
                      <a:endParaRPr lang="ru-RU" sz="10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kk-KZ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сетевого насоса № 6 на 30,2%</a:t>
                      </a:r>
                      <a:endParaRPr lang="ru-RU" sz="10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601" marR="8601" marT="8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достигнут</a:t>
                      </a:r>
                      <a:endParaRPr lang="ru-RU" dirty="0"/>
                    </a:p>
                  </a:txBody>
                  <a:tcPr marL="8601" marR="8601" marT="8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2870613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79703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74118113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2468" name="Слайд think-cell" r:id="rId26" imgW="594" imgH="595" progId="TCLayout.ActiveDocument.1">
                  <p:embed/>
                </p:oleObj>
              </mc:Choice>
              <mc:Fallback>
                <p:oleObj name="Слайд think-cell" r:id="rId26" imgW="594" imgH="595" progId="TCLayout.ActiveDocument.1">
                  <p:embed/>
                  <p:pic>
                    <p:nvPicPr>
                      <p:cNvPr id="6" name="Object 5" hidden="1"/>
                      <p:cNvPicPr/>
                      <p:nvPr/>
                    </p:nvPicPr>
                    <p:blipFill>
                      <a:blip r:embed="rId2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Заголовок 1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pPr lvl="0"/>
            <a:r>
              <a:rPr lang="ru-RU" b="0" dirty="0" smtClean="0">
                <a:solidFill>
                  <a:schemeClr val="accent1"/>
                </a:solidFill>
              </a:rPr>
              <a:t>ЕЭК: Информация об основных финансово-экономических показателях и </a:t>
            </a:r>
            <a:r>
              <a:rPr lang="ru-RU" dirty="0" smtClean="0"/>
              <a:t>об </a:t>
            </a:r>
            <a:r>
              <a:rPr lang="ru-RU" dirty="0"/>
              <a:t>объемах предоставленных услуг по </a:t>
            </a:r>
            <a:r>
              <a:rPr lang="ru-RU" b="0" dirty="0" smtClean="0">
                <a:solidFill>
                  <a:schemeClr val="accent1"/>
                </a:solidFill>
              </a:rPr>
              <a:t>производству тепловой энергии за 2025 год</a:t>
            </a:r>
            <a:endParaRPr lang="ru-RU" b="0" dirty="0">
              <a:solidFill>
                <a:schemeClr val="accent1"/>
              </a:solidFill>
            </a:endParaRPr>
          </a:p>
        </p:txBody>
      </p:sp>
      <p:sp>
        <p:nvSpPr>
          <p:cNvPr id="31" name="Freeform 140"/>
          <p:cNvSpPr/>
          <p:nvPr/>
        </p:nvSpPr>
        <p:spPr>
          <a:xfrm>
            <a:off x="341312" y="1450644"/>
            <a:ext cx="5475290" cy="4357688"/>
          </a:xfrm>
          <a:custGeom>
            <a:avLst/>
            <a:gdLst>
              <a:gd name="connsiteX0" fmla="*/ 0 w 937260"/>
              <a:gd name="connsiteY0" fmla="*/ 0 h 350520"/>
              <a:gd name="connsiteX1" fmla="*/ 0 w 937260"/>
              <a:gd name="connsiteY1" fmla="*/ 350520 h 350520"/>
              <a:gd name="connsiteX2" fmla="*/ 937260 w 937260"/>
              <a:gd name="connsiteY2" fmla="*/ 350520 h 350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37260" h="350520">
                <a:moveTo>
                  <a:pt x="0" y="0"/>
                </a:moveTo>
                <a:lnTo>
                  <a:pt x="0" y="350520"/>
                </a:lnTo>
                <a:lnTo>
                  <a:pt x="937260" y="350520"/>
                </a:lnTo>
              </a:path>
            </a:pathLst>
          </a:custGeom>
          <a:noFill/>
          <a:ln w="95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t"/>
          <a:lstStyle/>
          <a:p>
            <a:pPr defTabSz="583170">
              <a:spcAft>
                <a:spcPts val="300"/>
              </a:spcAft>
              <a:buFont typeface="Arial" panose="020B0604020202020204" pitchFamily="34" charset="0"/>
              <a:buNone/>
            </a:pPr>
            <a:r>
              <a:rPr lang="ru-RU" sz="1200" dirty="0" smtClean="0">
                <a:solidFill>
                  <a:schemeClr val="accent1"/>
                </a:solidFill>
              </a:rPr>
              <a:t>показатели</a:t>
            </a:r>
            <a:endParaRPr lang="da-DK" sz="1200" dirty="0">
              <a:solidFill>
                <a:schemeClr val="accent1"/>
              </a:solidFill>
            </a:endParaRPr>
          </a:p>
        </p:txBody>
      </p:sp>
      <p:graphicFrame>
        <p:nvGraphicFramePr>
          <p:cNvPr id="68" name="Chart 3"/>
          <p:cNvGraphicFramePr/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1589376158"/>
              </p:ext>
            </p:extLst>
          </p:nvPr>
        </p:nvGraphicFramePr>
        <p:xfrm>
          <a:off x="2141538" y="2343150"/>
          <a:ext cx="3803650" cy="14462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8"/>
          </a:graphicData>
        </a:graphic>
      </p:graphicFrame>
      <p:graphicFrame>
        <p:nvGraphicFramePr>
          <p:cNvPr id="105" name="Chart 3"/>
          <p:cNvGraphicFramePr/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2215261216"/>
              </p:ext>
            </p:extLst>
          </p:nvPr>
        </p:nvGraphicFramePr>
        <p:xfrm>
          <a:off x="2089150" y="1495425"/>
          <a:ext cx="2166938" cy="866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9"/>
          </a:graphicData>
        </a:graphic>
      </p:graphicFrame>
      <p:sp>
        <p:nvSpPr>
          <p:cNvPr id="39" name="TextBox 38"/>
          <p:cNvSpPr txBox="1"/>
          <p:nvPr/>
        </p:nvSpPr>
        <p:spPr>
          <a:xfrm>
            <a:off x="468313" y="1787278"/>
            <a:ext cx="1524000" cy="369888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r>
              <a:rPr lang="ru-RU" sz="1200" dirty="0" smtClean="0">
                <a:latin typeface="+mn-lt"/>
              </a:rPr>
              <a:t>Объем оказываемых услуг, тыс. Гкал</a:t>
            </a:r>
            <a:endParaRPr lang="ru-RU" sz="1200" dirty="0">
              <a:latin typeface="+mn-lt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81013" y="2713322"/>
            <a:ext cx="1668463" cy="184666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r>
              <a:rPr lang="ru-RU" sz="1200" dirty="0" smtClean="0">
                <a:latin typeface="+mn-lt"/>
              </a:rPr>
              <a:t>Доход, млн. тенге</a:t>
            </a:r>
            <a:endParaRPr lang="ru-RU" sz="1200" dirty="0">
              <a:latin typeface="+mn-lt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81012" y="3268469"/>
            <a:ext cx="1770482" cy="184666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r>
              <a:rPr lang="ru-RU" sz="1200" dirty="0" smtClean="0">
                <a:latin typeface="+mn-lt"/>
              </a:rPr>
              <a:t>Затраты, млн. тенге</a:t>
            </a:r>
            <a:endParaRPr lang="ru-RU" sz="1200" dirty="0">
              <a:latin typeface="+mn-lt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68313" y="4606925"/>
            <a:ext cx="1508125" cy="368300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r>
              <a:rPr lang="ru-RU" sz="1200" dirty="0" smtClean="0">
                <a:latin typeface="+mn-lt"/>
              </a:rPr>
              <a:t>Себестоимость, </a:t>
            </a:r>
          </a:p>
          <a:p>
            <a:r>
              <a:rPr lang="ru-RU" sz="1200" dirty="0" smtClean="0">
                <a:latin typeface="+mn-lt"/>
              </a:rPr>
              <a:t>тенге/ Гкал</a:t>
            </a:r>
            <a:endParaRPr lang="ru-RU" sz="1200" dirty="0">
              <a:latin typeface="+mn-lt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55613" y="3941763"/>
            <a:ext cx="1528763" cy="184666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r>
              <a:rPr lang="ru-RU" sz="1200" dirty="0" smtClean="0"/>
              <a:t>Убыток, млн</a:t>
            </a:r>
            <a:r>
              <a:rPr lang="ru-RU" sz="1200" dirty="0"/>
              <a:t>. </a:t>
            </a:r>
            <a:r>
              <a:rPr lang="ru-RU" sz="1200" dirty="0" smtClean="0"/>
              <a:t>тенге</a:t>
            </a:r>
            <a:endParaRPr lang="ru-RU" sz="1200" dirty="0" smtClean="0">
              <a:latin typeface="+mn-lt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461963" y="5210454"/>
            <a:ext cx="1522413" cy="369332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r>
              <a:rPr lang="ru-RU" sz="1200" dirty="0" smtClean="0">
                <a:latin typeface="+mn-lt"/>
              </a:rPr>
              <a:t>Тариф, </a:t>
            </a:r>
          </a:p>
          <a:p>
            <a:r>
              <a:rPr lang="ru-RU" sz="1200" dirty="0" smtClean="0">
                <a:latin typeface="+mn-lt"/>
              </a:rPr>
              <a:t>тенге/ Гкал</a:t>
            </a:r>
            <a:endParaRPr lang="ru-RU" sz="1200" dirty="0">
              <a:latin typeface="+mn-lt"/>
            </a:endParaRPr>
          </a:p>
        </p:txBody>
      </p:sp>
      <p:graphicFrame>
        <p:nvGraphicFramePr>
          <p:cNvPr id="69" name="Chart 3"/>
          <p:cNvGraphicFramePr/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2423830601"/>
              </p:ext>
            </p:extLst>
          </p:nvPr>
        </p:nvGraphicFramePr>
        <p:xfrm>
          <a:off x="1654175" y="4284663"/>
          <a:ext cx="2960688" cy="895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0"/>
          </a:graphicData>
        </a:graphic>
      </p:graphicFrame>
      <p:sp>
        <p:nvSpPr>
          <p:cNvPr id="48" name="Rectangle 119"/>
          <p:cNvSpPr/>
          <p:nvPr/>
        </p:nvSpPr>
        <p:spPr>
          <a:xfrm>
            <a:off x="-1587" y="5963906"/>
            <a:ext cx="12192000" cy="564780"/>
          </a:xfrm>
          <a:prstGeom prst="rect">
            <a:avLst/>
          </a:prstGeom>
          <a:gradFill flip="none" rotWithShape="1">
            <a:gsLst>
              <a:gs pos="15000">
                <a:schemeClr val="accent1"/>
              </a:gs>
              <a:gs pos="100000">
                <a:schemeClr val="accent2"/>
              </a:gs>
            </a:gsLst>
            <a:lin ang="0" scaled="1"/>
            <a:tileRect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dirty="0" smtClean="0"/>
              <a:t>Действующие тарифы </a:t>
            </a:r>
            <a:r>
              <a:rPr lang="ru-RU" dirty="0"/>
              <a:t>не </a:t>
            </a:r>
            <a:r>
              <a:rPr lang="ru-RU" dirty="0" smtClean="0"/>
              <a:t>компенсируют </a:t>
            </a:r>
            <a:r>
              <a:rPr lang="ru-RU" dirty="0"/>
              <a:t>затраты на </a:t>
            </a:r>
            <a:r>
              <a:rPr lang="ru-RU" dirty="0" smtClean="0"/>
              <a:t>регулируемые услуги </a:t>
            </a:r>
            <a:endParaRPr lang="ru-RU" sz="1600" dirty="0">
              <a:solidFill>
                <a:schemeClr val="bg1"/>
              </a:solidFill>
            </a:endParaRPr>
          </a:p>
        </p:txBody>
      </p:sp>
      <p:graphicFrame>
        <p:nvGraphicFramePr>
          <p:cNvPr id="86" name="Chart 3"/>
          <p:cNvGraphicFramePr/>
          <p:nvPr>
            <p:custDataLst>
              <p:tags r:id="rId6"/>
            </p:custDataLst>
            <p:extLst>
              <p:ext uri="{D42A27DB-BD31-4B8C-83A1-F6EECF244321}">
                <p14:modId xmlns:p14="http://schemas.microsoft.com/office/powerpoint/2010/main" val="678973670"/>
              </p:ext>
            </p:extLst>
          </p:nvPr>
        </p:nvGraphicFramePr>
        <p:xfrm>
          <a:off x="1366838" y="4859338"/>
          <a:ext cx="2960687" cy="10715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1"/>
          </a:graphicData>
        </a:graphic>
      </p:graphicFrame>
      <p:sp>
        <p:nvSpPr>
          <p:cNvPr id="22" name="Прямоугольник 21"/>
          <p:cNvSpPr/>
          <p:nvPr>
            <p:custDataLst>
              <p:tags r:id="rId7"/>
            </p:custDataLst>
          </p:nvPr>
        </p:nvSpPr>
        <p:spPr bwMode="auto">
          <a:xfrm>
            <a:off x="1504950" y="5160964"/>
            <a:ext cx="660400" cy="136525"/>
          </a:xfrm>
          <a:prstGeom prst="rect">
            <a:avLst/>
          </a:prstGeom>
          <a:noFill/>
          <a:ln w="9525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4">
                    <a:lumMod val="20000"/>
                    <a:lumOff val="80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>
              <a:spcBef>
                <a:spcPct val="0"/>
              </a:spcBef>
              <a:spcAft>
                <a:spcPct val="0"/>
              </a:spcAft>
            </a:pPr>
            <a:fld id="{5C64EE96-DD66-433C-B31B-48950CE5CF10}" type="datetime'''c'''''' 0''''1''.0''''''1''''''.''''''''''''2''''''025'''">
              <a:rPr lang="en-US" altLang="en-US" sz="900" smtClean="0">
                <a:solidFill>
                  <a:schemeClr val="tx1"/>
                </a:solidFill>
                <a:sym typeface="Arial" panose="020B0604020202020204" pitchFamily="34" charset="0"/>
              </a:rPr>
              <a:pPr algn="r">
                <a:spcBef>
                  <a:spcPct val="0"/>
                </a:spcBef>
                <a:spcAft>
                  <a:spcPct val="0"/>
                </a:spcAft>
              </a:pPr>
              <a:t>c 01.01.2025</a:t>
            </a:fld>
            <a:endParaRPr lang="ru-RU" sz="900" dirty="0">
              <a:solidFill>
                <a:schemeClr val="tx1"/>
              </a:solidFill>
              <a:sym typeface="Arial" panose="020B0604020202020204" pitchFamily="34" charset="0"/>
            </a:endParaRPr>
          </a:p>
        </p:txBody>
      </p:sp>
      <p:sp>
        <p:nvSpPr>
          <p:cNvPr id="25" name="Прямоугольник 24"/>
          <p:cNvSpPr/>
          <p:nvPr>
            <p:custDataLst>
              <p:tags r:id="rId8"/>
            </p:custDataLst>
          </p:nvPr>
        </p:nvSpPr>
        <p:spPr bwMode="auto">
          <a:xfrm>
            <a:off x="1504950" y="5492751"/>
            <a:ext cx="660400" cy="136525"/>
          </a:xfrm>
          <a:prstGeom prst="rect">
            <a:avLst/>
          </a:prstGeom>
          <a:noFill/>
          <a:ln w="9525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4">
                    <a:lumMod val="20000"/>
                    <a:lumOff val="80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>
              <a:spcBef>
                <a:spcPct val="0"/>
              </a:spcBef>
              <a:spcAft>
                <a:spcPct val="0"/>
              </a:spcAft>
            </a:pPr>
            <a:fld id="{46CD9EC9-D177-4513-9CD0-17505D316C57}" type="datetime'''c'' ''''''''''''''0''''1''.0''''''8''''.2''02''''''''5'">
              <a:rPr lang="en-US" altLang="en-US" sz="900" smtClean="0">
                <a:solidFill>
                  <a:schemeClr val="tx1"/>
                </a:solidFill>
                <a:sym typeface="Arial" panose="020B0604020202020204" pitchFamily="34" charset="0"/>
              </a:rPr>
              <a:pPr algn="r">
                <a:spcBef>
                  <a:spcPct val="0"/>
                </a:spcBef>
                <a:spcAft>
                  <a:spcPct val="0"/>
                </a:spcAft>
              </a:pPr>
              <a:t>c 01.08.2025</a:t>
            </a:fld>
            <a:endParaRPr lang="ru-RU" sz="900" dirty="0">
              <a:solidFill>
                <a:schemeClr val="tx1"/>
              </a:solidFill>
              <a:sym typeface="Arial" panose="020B060402020202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10787" y="1070700"/>
            <a:ext cx="4765778" cy="215900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r>
              <a:rPr lang="ru-RU" sz="1400" b="1" dirty="0" smtClean="0">
                <a:solidFill>
                  <a:schemeClr val="accent1"/>
                </a:solidFill>
              </a:rPr>
              <a:t>Основные финансово-экономические показатели</a:t>
            </a:r>
            <a:endParaRPr lang="ru-RU" sz="1400" b="1" dirty="0">
              <a:solidFill>
                <a:schemeClr val="accent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801868" y="1091338"/>
            <a:ext cx="5191432" cy="215900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r>
              <a:rPr lang="ru-RU" sz="1400" b="1" dirty="0" smtClean="0">
                <a:solidFill>
                  <a:schemeClr val="accent1"/>
                </a:solidFill>
              </a:rPr>
              <a:t>Объемы предоставленных регулируемых услуг</a:t>
            </a:r>
            <a:endParaRPr lang="ru-RU" sz="1400" b="1" dirty="0">
              <a:solidFill>
                <a:schemeClr val="accent1"/>
              </a:solidFill>
            </a:endParaRPr>
          </a:p>
        </p:txBody>
      </p:sp>
      <p:grpSp>
        <p:nvGrpSpPr>
          <p:cNvPr id="37" name="Group 3407"/>
          <p:cNvGrpSpPr/>
          <p:nvPr/>
        </p:nvGrpSpPr>
        <p:grpSpPr>
          <a:xfrm>
            <a:off x="317499" y="973863"/>
            <a:ext cx="369887" cy="369888"/>
            <a:chOff x="6277590" y="1074738"/>
            <a:chExt cx="369887" cy="369888"/>
          </a:xfrm>
          <a:solidFill>
            <a:schemeClr val="tx2"/>
          </a:solidFill>
        </p:grpSpPr>
        <p:sp>
          <p:nvSpPr>
            <p:cNvPr id="38" name="Freeform 2647"/>
            <p:cNvSpPr>
              <a:spLocks noEditPoints="1"/>
            </p:cNvSpPr>
            <p:nvPr/>
          </p:nvSpPr>
          <p:spPr bwMode="auto">
            <a:xfrm>
              <a:off x="6301402" y="1098551"/>
              <a:ext cx="61913" cy="63500"/>
            </a:xfrm>
            <a:custGeom>
              <a:avLst/>
              <a:gdLst>
                <a:gd name="T0" fmla="*/ 24 w 48"/>
                <a:gd name="T1" fmla="*/ 48 h 48"/>
                <a:gd name="T2" fmla="*/ 48 w 48"/>
                <a:gd name="T3" fmla="*/ 24 h 48"/>
                <a:gd name="T4" fmla="*/ 24 w 48"/>
                <a:gd name="T5" fmla="*/ 0 h 48"/>
                <a:gd name="T6" fmla="*/ 0 w 48"/>
                <a:gd name="T7" fmla="*/ 24 h 48"/>
                <a:gd name="T8" fmla="*/ 24 w 48"/>
                <a:gd name="T9" fmla="*/ 48 h 48"/>
                <a:gd name="T10" fmla="*/ 24 w 48"/>
                <a:gd name="T11" fmla="*/ 9 h 48"/>
                <a:gd name="T12" fmla="*/ 39 w 48"/>
                <a:gd name="T13" fmla="*/ 24 h 48"/>
                <a:gd name="T14" fmla="*/ 24 w 48"/>
                <a:gd name="T15" fmla="*/ 39 h 48"/>
                <a:gd name="T16" fmla="*/ 9 w 48"/>
                <a:gd name="T17" fmla="*/ 24 h 48"/>
                <a:gd name="T18" fmla="*/ 24 w 48"/>
                <a:gd name="T19" fmla="*/ 9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8" h="48">
                  <a:moveTo>
                    <a:pt x="24" y="48"/>
                  </a:moveTo>
                  <a:cubicBezTo>
                    <a:pt x="38" y="48"/>
                    <a:pt x="48" y="37"/>
                    <a:pt x="48" y="24"/>
                  </a:cubicBezTo>
                  <a:cubicBezTo>
                    <a:pt x="48" y="11"/>
                    <a:pt x="38" y="0"/>
                    <a:pt x="24" y="0"/>
                  </a:cubicBezTo>
                  <a:cubicBezTo>
                    <a:pt x="11" y="0"/>
                    <a:pt x="0" y="11"/>
                    <a:pt x="0" y="24"/>
                  </a:cubicBezTo>
                  <a:cubicBezTo>
                    <a:pt x="0" y="37"/>
                    <a:pt x="11" y="48"/>
                    <a:pt x="24" y="48"/>
                  </a:cubicBezTo>
                  <a:close/>
                  <a:moveTo>
                    <a:pt x="24" y="9"/>
                  </a:moveTo>
                  <a:cubicBezTo>
                    <a:pt x="33" y="9"/>
                    <a:pt x="39" y="16"/>
                    <a:pt x="39" y="24"/>
                  </a:cubicBezTo>
                  <a:cubicBezTo>
                    <a:pt x="39" y="32"/>
                    <a:pt x="33" y="39"/>
                    <a:pt x="24" y="39"/>
                  </a:cubicBezTo>
                  <a:cubicBezTo>
                    <a:pt x="16" y="39"/>
                    <a:pt x="9" y="32"/>
                    <a:pt x="9" y="24"/>
                  </a:cubicBezTo>
                  <a:cubicBezTo>
                    <a:pt x="9" y="16"/>
                    <a:pt x="16" y="9"/>
                    <a:pt x="24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2648"/>
            <p:cNvSpPr>
              <a:spLocks noEditPoints="1"/>
            </p:cNvSpPr>
            <p:nvPr/>
          </p:nvSpPr>
          <p:spPr bwMode="auto">
            <a:xfrm>
              <a:off x="6277590" y="1328738"/>
              <a:ext cx="88900" cy="88900"/>
            </a:xfrm>
            <a:custGeom>
              <a:avLst/>
              <a:gdLst>
                <a:gd name="T0" fmla="*/ 34 w 68"/>
                <a:gd name="T1" fmla="*/ 0 h 68"/>
                <a:gd name="T2" fmla="*/ 0 w 68"/>
                <a:gd name="T3" fmla="*/ 34 h 68"/>
                <a:gd name="T4" fmla="*/ 34 w 68"/>
                <a:gd name="T5" fmla="*/ 68 h 68"/>
                <a:gd name="T6" fmla="*/ 68 w 68"/>
                <a:gd name="T7" fmla="*/ 34 h 68"/>
                <a:gd name="T8" fmla="*/ 34 w 68"/>
                <a:gd name="T9" fmla="*/ 0 h 68"/>
                <a:gd name="T10" fmla="*/ 34 w 68"/>
                <a:gd name="T11" fmla="*/ 59 h 68"/>
                <a:gd name="T12" fmla="*/ 9 w 68"/>
                <a:gd name="T13" fmla="*/ 34 h 68"/>
                <a:gd name="T14" fmla="*/ 34 w 68"/>
                <a:gd name="T15" fmla="*/ 9 h 68"/>
                <a:gd name="T16" fmla="*/ 59 w 68"/>
                <a:gd name="T17" fmla="*/ 34 h 68"/>
                <a:gd name="T18" fmla="*/ 34 w 68"/>
                <a:gd name="T19" fmla="*/ 59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8" h="68">
                  <a:moveTo>
                    <a:pt x="34" y="0"/>
                  </a:moveTo>
                  <a:cubicBezTo>
                    <a:pt x="16" y="0"/>
                    <a:pt x="0" y="16"/>
                    <a:pt x="0" y="34"/>
                  </a:cubicBezTo>
                  <a:cubicBezTo>
                    <a:pt x="0" y="53"/>
                    <a:pt x="16" y="68"/>
                    <a:pt x="34" y="68"/>
                  </a:cubicBezTo>
                  <a:cubicBezTo>
                    <a:pt x="53" y="68"/>
                    <a:pt x="68" y="53"/>
                    <a:pt x="68" y="34"/>
                  </a:cubicBezTo>
                  <a:cubicBezTo>
                    <a:pt x="68" y="16"/>
                    <a:pt x="53" y="0"/>
                    <a:pt x="34" y="0"/>
                  </a:cubicBezTo>
                  <a:close/>
                  <a:moveTo>
                    <a:pt x="34" y="59"/>
                  </a:moveTo>
                  <a:cubicBezTo>
                    <a:pt x="21" y="59"/>
                    <a:pt x="9" y="48"/>
                    <a:pt x="9" y="34"/>
                  </a:cubicBezTo>
                  <a:cubicBezTo>
                    <a:pt x="9" y="21"/>
                    <a:pt x="21" y="9"/>
                    <a:pt x="34" y="9"/>
                  </a:cubicBezTo>
                  <a:cubicBezTo>
                    <a:pt x="48" y="9"/>
                    <a:pt x="59" y="21"/>
                    <a:pt x="59" y="34"/>
                  </a:cubicBezTo>
                  <a:cubicBezTo>
                    <a:pt x="59" y="48"/>
                    <a:pt x="48" y="59"/>
                    <a:pt x="34" y="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2649"/>
            <p:cNvSpPr>
              <a:spLocks noEditPoints="1"/>
            </p:cNvSpPr>
            <p:nvPr/>
          </p:nvSpPr>
          <p:spPr bwMode="auto">
            <a:xfrm>
              <a:off x="6533177" y="1328738"/>
              <a:ext cx="114300" cy="115888"/>
            </a:xfrm>
            <a:custGeom>
              <a:avLst/>
              <a:gdLst>
                <a:gd name="T0" fmla="*/ 44 w 88"/>
                <a:gd name="T1" fmla="*/ 0 h 88"/>
                <a:gd name="T2" fmla="*/ 0 w 88"/>
                <a:gd name="T3" fmla="*/ 44 h 88"/>
                <a:gd name="T4" fmla="*/ 44 w 88"/>
                <a:gd name="T5" fmla="*/ 88 h 88"/>
                <a:gd name="T6" fmla="*/ 88 w 88"/>
                <a:gd name="T7" fmla="*/ 44 h 88"/>
                <a:gd name="T8" fmla="*/ 44 w 88"/>
                <a:gd name="T9" fmla="*/ 0 h 88"/>
                <a:gd name="T10" fmla="*/ 44 w 88"/>
                <a:gd name="T11" fmla="*/ 79 h 88"/>
                <a:gd name="T12" fmla="*/ 9 w 88"/>
                <a:gd name="T13" fmla="*/ 44 h 88"/>
                <a:gd name="T14" fmla="*/ 44 w 88"/>
                <a:gd name="T15" fmla="*/ 9 h 88"/>
                <a:gd name="T16" fmla="*/ 79 w 88"/>
                <a:gd name="T17" fmla="*/ 44 h 88"/>
                <a:gd name="T18" fmla="*/ 44 w 88"/>
                <a:gd name="T19" fmla="*/ 79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8" h="88">
                  <a:moveTo>
                    <a:pt x="44" y="0"/>
                  </a:moveTo>
                  <a:cubicBezTo>
                    <a:pt x="20" y="0"/>
                    <a:pt x="0" y="20"/>
                    <a:pt x="0" y="44"/>
                  </a:cubicBezTo>
                  <a:cubicBezTo>
                    <a:pt x="0" y="68"/>
                    <a:pt x="20" y="88"/>
                    <a:pt x="44" y="88"/>
                  </a:cubicBezTo>
                  <a:cubicBezTo>
                    <a:pt x="68" y="88"/>
                    <a:pt x="88" y="68"/>
                    <a:pt x="88" y="44"/>
                  </a:cubicBezTo>
                  <a:cubicBezTo>
                    <a:pt x="88" y="20"/>
                    <a:pt x="68" y="0"/>
                    <a:pt x="44" y="0"/>
                  </a:cubicBezTo>
                  <a:close/>
                  <a:moveTo>
                    <a:pt x="44" y="79"/>
                  </a:moveTo>
                  <a:cubicBezTo>
                    <a:pt x="25" y="79"/>
                    <a:pt x="9" y="63"/>
                    <a:pt x="9" y="44"/>
                  </a:cubicBezTo>
                  <a:cubicBezTo>
                    <a:pt x="9" y="25"/>
                    <a:pt x="25" y="9"/>
                    <a:pt x="44" y="9"/>
                  </a:cubicBezTo>
                  <a:cubicBezTo>
                    <a:pt x="63" y="9"/>
                    <a:pt x="79" y="25"/>
                    <a:pt x="79" y="44"/>
                  </a:cubicBezTo>
                  <a:cubicBezTo>
                    <a:pt x="79" y="63"/>
                    <a:pt x="63" y="79"/>
                    <a:pt x="44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2650"/>
            <p:cNvSpPr>
              <a:spLocks noEditPoints="1"/>
            </p:cNvSpPr>
            <p:nvPr/>
          </p:nvSpPr>
          <p:spPr bwMode="auto">
            <a:xfrm>
              <a:off x="6558577" y="1074738"/>
              <a:ext cx="88900" cy="88900"/>
            </a:xfrm>
            <a:custGeom>
              <a:avLst/>
              <a:gdLst>
                <a:gd name="T0" fmla="*/ 34 w 68"/>
                <a:gd name="T1" fmla="*/ 68 h 68"/>
                <a:gd name="T2" fmla="*/ 68 w 68"/>
                <a:gd name="T3" fmla="*/ 34 h 68"/>
                <a:gd name="T4" fmla="*/ 34 w 68"/>
                <a:gd name="T5" fmla="*/ 0 h 68"/>
                <a:gd name="T6" fmla="*/ 0 w 68"/>
                <a:gd name="T7" fmla="*/ 34 h 68"/>
                <a:gd name="T8" fmla="*/ 34 w 68"/>
                <a:gd name="T9" fmla="*/ 68 h 68"/>
                <a:gd name="T10" fmla="*/ 34 w 68"/>
                <a:gd name="T11" fmla="*/ 10 h 68"/>
                <a:gd name="T12" fmla="*/ 59 w 68"/>
                <a:gd name="T13" fmla="*/ 34 h 68"/>
                <a:gd name="T14" fmla="*/ 34 w 68"/>
                <a:gd name="T15" fmla="*/ 59 h 68"/>
                <a:gd name="T16" fmla="*/ 9 w 68"/>
                <a:gd name="T17" fmla="*/ 34 h 68"/>
                <a:gd name="T18" fmla="*/ 34 w 68"/>
                <a:gd name="T19" fmla="*/ 1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8" h="68">
                  <a:moveTo>
                    <a:pt x="34" y="68"/>
                  </a:moveTo>
                  <a:cubicBezTo>
                    <a:pt x="53" y="68"/>
                    <a:pt x="68" y="53"/>
                    <a:pt x="68" y="34"/>
                  </a:cubicBezTo>
                  <a:cubicBezTo>
                    <a:pt x="68" y="16"/>
                    <a:pt x="53" y="0"/>
                    <a:pt x="34" y="0"/>
                  </a:cubicBezTo>
                  <a:cubicBezTo>
                    <a:pt x="15" y="0"/>
                    <a:pt x="0" y="16"/>
                    <a:pt x="0" y="34"/>
                  </a:cubicBezTo>
                  <a:cubicBezTo>
                    <a:pt x="0" y="53"/>
                    <a:pt x="15" y="68"/>
                    <a:pt x="34" y="68"/>
                  </a:cubicBezTo>
                  <a:close/>
                  <a:moveTo>
                    <a:pt x="34" y="10"/>
                  </a:moveTo>
                  <a:cubicBezTo>
                    <a:pt x="48" y="10"/>
                    <a:pt x="59" y="21"/>
                    <a:pt x="59" y="34"/>
                  </a:cubicBezTo>
                  <a:cubicBezTo>
                    <a:pt x="59" y="48"/>
                    <a:pt x="48" y="59"/>
                    <a:pt x="34" y="59"/>
                  </a:cubicBezTo>
                  <a:cubicBezTo>
                    <a:pt x="20" y="59"/>
                    <a:pt x="9" y="48"/>
                    <a:pt x="9" y="34"/>
                  </a:cubicBezTo>
                  <a:cubicBezTo>
                    <a:pt x="9" y="21"/>
                    <a:pt x="20" y="10"/>
                    <a:pt x="34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2651"/>
            <p:cNvSpPr>
              <a:spLocks/>
            </p:cNvSpPr>
            <p:nvPr/>
          </p:nvSpPr>
          <p:spPr bwMode="auto">
            <a:xfrm>
              <a:off x="6361727" y="1152526"/>
              <a:ext cx="203200" cy="195263"/>
            </a:xfrm>
            <a:custGeom>
              <a:avLst/>
              <a:gdLst>
                <a:gd name="T0" fmla="*/ 108 w 157"/>
                <a:gd name="T1" fmla="*/ 119 h 150"/>
                <a:gd name="T2" fmla="*/ 133 w 157"/>
                <a:gd name="T3" fmla="*/ 144 h 150"/>
                <a:gd name="T4" fmla="*/ 136 w 157"/>
                <a:gd name="T5" fmla="*/ 145 h 150"/>
                <a:gd name="T6" fmla="*/ 139 w 157"/>
                <a:gd name="T7" fmla="*/ 144 h 150"/>
                <a:gd name="T8" fmla="*/ 139 w 157"/>
                <a:gd name="T9" fmla="*/ 138 h 150"/>
                <a:gd name="T10" fmla="*/ 114 w 157"/>
                <a:gd name="T11" fmla="*/ 113 h 150"/>
                <a:gd name="T12" fmla="*/ 129 w 157"/>
                <a:gd name="T13" fmla="*/ 79 h 150"/>
                <a:gd name="T14" fmla="*/ 125 w 157"/>
                <a:gd name="T15" fmla="*/ 74 h 150"/>
                <a:gd name="T16" fmla="*/ 120 w 157"/>
                <a:gd name="T17" fmla="*/ 78 h 150"/>
                <a:gd name="T18" fmla="*/ 66 w 157"/>
                <a:gd name="T19" fmla="*/ 126 h 150"/>
                <a:gd name="T20" fmla="*/ 39 w 157"/>
                <a:gd name="T21" fmla="*/ 119 h 150"/>
                <a:gd name="T22" fmla="*/ 39 w 157"/>
                <a:gd name="T23" fmla="*/ 119 h 150"/>
                <a:gd name="T24" fmla="*/ 37 w 157"/>
                <a:gd name="T25" fmla="*/ 118 h 150"/>
                <a:gd name="T26" fmla="*/ 12 w 157"/>
                <a:gd name="T27" fmla="*/ 72 h 150"/>
                <a:gd name="T28" fmla="*/ 66 w 157"/>
                <a:gd name="T29" fmla="*/ 17 h 150"/>
                <a:gd name="T30" fmla="*/ 117 w 157"/>
                <a:gd name="T31" fmla="*/ 55 h 150"/>
                <a:gd name="T32" fmla="*/ 123 w 157"/>
                <a:gd name="T33" fmla="*/ 58 h 150"/>
                <a:gd name="T34" fmla="*/ 126 w 157"/>
                <a:gd name="T35" fmla="*/ 52 h 150"/>
                <a:gd name="T36" fmla="*/ 122 w 157"/>
                <a:gd name="T37" fmla="*/ 42 h 150"/>
                <a:gd name="T38" fmla="*/ 155 w 157"/>
                <a:gd name="T39" fmla="*/ 9 h 150"/>
                <a:gd name="T40" fmla="*/ 155 w 157"/>
                <a:gd name="T41" fmla="*/ 2 h 150"/>
                <a:gd name="T42" fmla="*/ 149 w 157"/>
                <a:gd name="T43" fmla="*/ 2 h 150"/>
                <a:gd name="T44" fmla="*/ 117 w 157"/>
                <a:gd name="T45" fmla="*/ 34 h 150"/>
                <a:gd name="T46" fmla="*/ 66 w 157"/>
                <a:gd name="T47" fmla="*/ 8 h 150"/>
                <a:gd name="T48" fmla="*/ 25 w 157"/>
                <a:gd name="T49" fmla="*/ 23 h 150"/>
                <a:gd name="T50" fmla="*/ 8 w 157"/>
                <a:gd name="T51" fmla="*/ 7 h 150"/>
                <a:gd name="T52" fmla="*/ 2 w 157"/>
                <a:gd name="T53" fmla="*/ 7 h 150"/>
                <a:gd name="T54" fmla="*/ 2 w 157"/>
                <a:gd name="T55" fmla="*/ 13 h 150"/>
                <a:gd name="T56" fmla="*/ 19 w 157"/>
                <a:gd name="T57" fmla="*/ 30 h 150"/>
                <a:gd name="T58" fmla="*/ 3 w 157"/>
                <a:gd name="T59" fmla="*/ 72 h 150"/>
                <a:gd name="T60" fmla="*/ 28 w 157"/>
                <a:gd name="T61" fmla="*/ 123 h 150"/>
                <a:gd name="T62" fmla="*/ 9 w 157"/>
                <a:gd name="T63" fmla="*/ 142 h 150"/>
                <a:gd name="T64" fmla="*/ 9 w 157"/>
                <a:gd name="T65" fmla="*/ 148 h 150"/>
                <a:gd name="T66" fmla="*/ 12 w 157"/>
                <a:gd name="T67" fmla="*/ 150 h 150"/>
                <a:gd name="T68" fmla="*/ 16 w 157"/>
                <a:gd name="T69" fmla="*/ 148 h 150"/>
                <a:gd name="T70" fmla="*/ 36 w 157"/>
                <a:gd name="T71" fmla="*/ 128 h 150"/>
                <a:gd name="T72" fmla="*/ 66 w 157"/>
                <a:gd name="T73" fmla="*/ 135 h 150"/>
                <a:gd name="T74" fmla="*/ 108 w 157"/>
                <a:gd name="T75" fmla="*/ 119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7" h="150">
                  <a:moveTo>
                    <a:pt x="108" y="119"/>
                  </a:moveTo>
                  <a:cubicBezTo>
                    <a:pt x="133" y="144"/>
                    <a:pt x="133" y="144"/>
                    <a:pt x="133" y="144"/>
                  </a:cubicBezTo>
                  <a:cubicBezTo>
                    <a:pt x="134" y="145"/>
                    <a:pt x="135" y="145"/>
                    <a:pt x="136" y="145"/>
                  </a:cubicBezTo>
                  <a:cubicBezTo>
                    <a:pt x="137" y="145"/>
                    <a:pt x="138" y="145"/>
                    <a:pt x="139" y="144"/>
                  </a:cubicBezTo>
                  <a:cubicBezTo>
                    <a:pt x="141" y="142"/>
                    <a:pt x="141" y="140"/>
                    <a:pt x="139" y="138"/>
                  </a:cubicBezTo>
                  <a:cubicBezTo>
                    <a:pt x="114" y="113"/>
                    <a:pt x="114" y="113"/>
                    <a:pt x="114" y="113"/>
                  </a:cubicBezTo>
                  <a:cubicBezTo>
                    <a:pt x="122" y="103"/>
                    <a:pt x="127" y="92"/>
                    <a:pt x="129" y="79"/>
                  </a:cubicBezTo>
                  <a:cubicBezTo>
                    <a:pt x="129" y="77"/>
                    <a:pt x="127" y="75"/>
                    <a:pt x="125" y="74"/>
                  </a:cubicBezTo>
                  <a:cubicBezTo>
                    <a:pt x="122" y="74"/>
                    <a:pt x="120" y="76"/>
                    <a:pt x="120" y="78"/>
                  </a:cubicBezTo>
                  <a:cubicBezTo>
                    <a:pt x="116" y="106"/>
                    <a:pt x="93" y="126"/>
                    <a:pt x="66" y="126"/>
                  </a:cubicBezTo>
                  <a:cubicBezTo>
                    <a:pt x="56" y="126"/>
                    <a:pt x="47" y="124"/>
                    <a:pt x="39" y="119"/>
                  </a:cubicBezTo>
                  <a:cubicBezTo>
                    <a:pt x="39" y="119"/>
                    <a:pt x="39" y="119"/>
                    <a:pt x="39" y="119"/>
                  </a:cubicBezTo>
                  <a:cubicBezTo>
                    <a:pt x="38" y="118"/>
                    <a:pt x="38" y="118"/>
                    <a:pt x="37" y="118"/>
                  </a:cubicBezTo>
                  <a:cubicBezTo>
                    <a:pt x="22" y="108"/>
                    <a:pt x="12" y="91"/>
                    <a:pt x="12" y="72"/>
                  </a:cubicBezTo>
                  <a:cubicBezTo>
                    <a:pt x="12" y="42"/>
                    <a:pt x="36" y="17"/>
                    <a:pt x="66" y="17"/>
                  </a:cubicBezTo>
                  <a:cubicBezTo>
                    <a:pt x="89" y="17"/>
                    <a:pt x="110" y="32"/>
                    <a:pt x="117" y="55"/>
                  </a:cubicBezTo>
                  <a:cubicBezTo>
                    <a:pt x="118" y="57"/>
                    <a:pt x="121" y="58"/>
                    <a:pt x="123" y="58"/>
                  </a:cubicBezTo>
                  <a:cubicBezTo>
                    <a:pt x="125" y="57"/>
                    <a:pt x="127" y="54"/>
                    <a:pt x="126" y="52"/>
                  </a:cubicBezTo>
                  <a:cubicBezTo>
                    <a:pt x="125" y="49"/>
                    <a:pt x="123" y="45"/>
                    <a:pt x="122" y="42"/>
                  </a:cubicBezTo>
                  <a:cubicBezTo>
                    <a:pt x="155" y="9"/>
                    <a:pt x="155" y="9"/>
                    <a:pt x="155" y="9"/>
                  </a:cubicBezTo>
                  <a:cubicBezTo>
                    <a:pt x="157" y="7"/>
                    <a:pt x="157" y="4"/>
                    <a:pt x="155" y="2"/>
                  </a:cubicBezTo>
                  <a:cubicBezTo>
                    <a:pt x="154" y="0"/>
                    <a:pt x="151" y="0"/>
                    <a:pt x="149" y="2"/>
                  </a:cubicBezTo>
                  <a:cubicBezTo>
                    <a:pt x="117" y="34"/>
                    <a:pt x="117" y="34"/>
                    <a:pt x="117" y="34"/>
                  </a:cubicBezTo>
                  <a:cubicBezTo>
                    <a:pt x="105" y="18"/>
                    <a:pt x="86" y="8"/>
                    <a:pt x="66" y="8"/>
                  </a:cubicBezTo>
                  <a:cubicBezTo>
                    <a:pt x="50" y="8"/>
                    <a:pt x="36" y="14"/>
                    <a:pt x="25" y="23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7" y="5"/>
                    <a:pt x="4" y="5"/>
                    <a:pt x="2" y="7"/>
                  </a:cubicBezTo>
                  <a:cubicBezTo>
                    <a:pt x="0" y="8"/>
                    <a:pt x="0" y="11"/>
                    <a:pt x="2" y="13"/>
                  </a:cubicBezTo>
                  <a:cubicBezTo>
                    <a:pt x="19" y="30"/>
                    <a:pt x="19" y="30"/>
                    <a:pt x="19" y="30"/>
                  </a:cubicBezTo>
                  <a:cubicBezTo>
                    <a:pt x="9" y="41"/>
                    <a:pt x="3" y="56"/>
                    <a:pt x="3" y="72"/>
                  </a:cubicBezTo>
                  <a:cubicBezTo>
                    <a:pt x="3" y="93"/>
                    <a:pt x="13" y="111"/>
                    <a:pt x="28" y="123"/>
                  </a:cubicBezTo>
                  <a:cubicBezTo>
                    <a:pt x="9" y="142"/>
                    <a:pt x="9" y="142"/>
                    <a:pt x="9" y="142"/>
                  </a:cubicBezTo>
                  <a:cubicBezTo>
                    <a:pt x="8" y="144"/>
                    <a:pt x="8" y="147"/>
                    <a:pt x="9" y="148"/>
                  </a:cubicBezTo>
                  <a:cubicBezTo>
                    <a:pt x="10" y="149"/>
                    <a:pt x="11" y="150"/>
                    <a:pt x="12" y="150"/>
                  </a:cubicBezTo>
                  <a:cubicBezTo>
                    <a:pt x="14" y="150"/>
                    <a:pt x="15" y="149"/>
                    <a:pt x="16" y="148"/>
                  </a:cubicBezTo>
                  <a:cubicBezTo>
                    <a:pt x="36" y="128"/>
                    <a:pt x="36" y="128"/>
                    <a:pt x="36" y="128"/>
                  </a:cubicBezTo>
                  <a:cubicBezTo>
                    <a:pt x="45" y="133"/>
                    <a:pt x="55" y="135"/>
                    <a:pt x="66" y="135"/>
                  </a:cubicBezTo>
                  <a:cubicBezTo>
                    <a:pt x="82" y="135"/>
                    <a:pt x="97" y="129"/>
                    <a:pt x="108" y="1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2652"/>
            <p:cNvSpPr>
              <a:spLocks noEditPoints="1"/>
            </p:cNvSpPr>
            <p:nvPr/>
          </p:nvSpPr>
          <p:spPr bwMode="auto">
            <a:xfrm>
              <a:off x="6422052" y="1201738"/>
              <a:ext cx="49213" cy="87313"/>
            </a:xfrm>
            <a:custGeom>
              <a:avLst/>
              <a:gdLst>
                <a:gd name="T0" fmla="*/ 21 w 37"/>
                <a:gd name="T1" fmla="*/ 67 h 67"/>
                <a:gd name="T2" fmla="*/ 21 w 37"/>
                <a:gd name="T3" fmla="*/ 57 h 67"/>
                <a:gd name="T4" fmla="*/ 33 w 37"/>
                <a:gd name="T5" fmla="*/ 53 h 67"/>
                <a:gd name="T6" fmla="*/ 37 w 37"/>
                <a:gd name="T7" fmla="*/ 43 h 67"/>
                <a:gd name="T8" fmla="*/ 37 w 37"/>
                <a:gd name="T9" fmla="*/ 40 h 67"/>
                <a:gd name="T10" fmla="*/ 34 w 37"/>
                <a:gd name="T11" fmla="*/ 31 h 67"/>
                <a:gd name="T12" fmla="*/ 23 w 37"/>
                <a:gd name="T13" fmla="*/ 28 h 67"/>
                <a:gd name="T14" fmla="*/ 21 w 37"/>
                <a:gd name="T15" fmla="*/ 28 h 67"/>
                <a:gd name="T16" fmla="*/ 21 w 37"/>
                <a:gd name="T17" fmla="*/ 11 h 67"/>
                <a:gd name="T18" fmla="*/ 34 w 37"/>
                <a:gd name="T19" fmla="*/ 12 h 67"/>
                <a:gd name="T20" fmla="*/ 34 w 37"/>
                <a:gd name="T21" fmla="*/ 7 h 67"/>
                <a:gd name="T22" fmla="*/ 21 w 37"/>
                <a:gd name="T23" fmla="*/ 6 h 67"/>
                <a:gd name="T24" fmla="*/ 21 w 37"/>
                <a:gd name="T25" fmla="*/ 0 h 67"/>
                <a:gd name="T26" fmla="*/ 16 w 37"/>
                <a:gd name="T27" fmla="*/ 0 h 67"/>
                <a:gd name="T28" fmla="*/ 16 w 37"/>
                <a:gd name="T29" fmla="*/ 6 h 67"/>
                <a:gd name="T30" fmla="*/ 4 w 37"/>
                <a:gd name="T31" fmla="*/ 9 h 67"/>
                <a:gd name="T32" fmla="*/ 0 w 37"/>
                <a:gd name="T33" fmla="*/ 18 h 67"/>
                <a:gd name="T34" fmla="*/ 0 w 37"/>
                <a:gd name="T35" fmla="*/ 21 h 67"/>
                <a:gd name="T36" fmla="*/ 3 w 37"/>
                <a:gd name="T37" fmla="*/ 30 h 67"/>
                <a:gd name="T38" fmla="*/ 14 w 37"/>
                <a:gd name="T39" fmla="*/ 33 h 67"/>
                <a:gd name="T40" fmla="*/ 16 w 37"/>
                <a:gd name="T41" fmla="*/ 33 h 67"/>
                <a:gd name="T42" fmla="*/ 16 w 37"/>
                <a:gd name="T43" fmla="*/ 51 h 67"/>
                <a:gd name="T44" fmla="*/ 12 w 37"/>
                <a:gd name="T45" fmla="*/ 51 h 67"/>
                <a:gd name="T46" fmla="*/ 8 w 37"/>
                <a:gd name="T47" fmla="*/ 51 h 67"/>
                <a:gd name="T48" fmla="*/ 4 w 37"/>
                <a:gd name="T49" fmla="*/ 50 h 67"/>
                <a:gd name="T50" fmla="*/ 1 w 37"/>
                <a:gd name="T51" fmla="*/ 50 h 67"/>
                <a:gd name="T52" fmla="*/ 1 w 37"/>
                <a:gd name="T53" fmla="*/ 56 h 67"/>
                <a:gd name="T54" fmla="*/ 16 w 37"/>
                <a:gd name="T55" fmla="*/ 57 h 67"/>
                <a:gd name="T56" fmla="*/ 16 w 37"/>
                <a:gd name="T57" fmla="*/ 67 h 67"/>
                <a:gd name="T58" fmla="*/ 21 w 37"/>
                <a:gd name="T59" fmla="*/ 67 h 67"/>
                <a:gd name="T60" fmla="*/ 21 w 37"/>
                <a:gd name="T61" fmla="*/ 33 h 67"/>
                <a:gd name="T62" fmla="*/ 28 w 37"/>
                <a:gd name="T63" fmla="*/ 35 h 67"/>
                <a:gd name="T64" fmla="*/ 29 w 37"/>
                <a:gd name="T65" fmla="*/ 39 h 67"/>
                <a:gd name="T66" fmla="*/ 29 w 37"/>
                <a:gd name="T67" fmla="*/ 45 h 67"/>
                <a:gd name="T68" fmla="*/ 27 w 37"/>
                <a:gd name="T69" fmla="*/ 50 h 67"/>
                <a:gd name="T70" fmla="*/ 21 w 37"/>
                <a:gd name="T71" fmla="*/ 51 h 67"/>
                <a:gd name="T72" fmla="*/ 21 w 37"/>
                <a:gd name="T73" fmla="*/ 33 h 67"/>
                <a:gd name="T74" fmla="*/ 10 w 37"/>
                <a:gd name="T75" fmla="*/ 26 h 67"/>
                <a:gd name="T76" fmla="*/ 8 w 37"/>
                <a:gd name="T77" fmla="*/ 23 h 67"/>
                <a:gd name="T78" fmla="*/ 8 w 37"/>
                <a:gd name="T79" fmla="*/ 18 h 67"/>
                <a:gd name="T80" fmla="*/ 9 w 37"/>
                <a:gd name="T81" fmla="*/ 13 h 67"/>
                <a:gd name="T82" fmla="*/ 16 w 37"/>
                <a:gd name="T83" fmla="*/ 11 h 67"/>
                <a:gd name="T84" fmla="*/ 16 w 37"/>
                <a:gd name="T85" fmla="*/ 28 h 67"/>
                <a:gd name="T86" fmla="*/ 10 w 37"/>
                <a:gd name="T87" fmla="*/ 26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7" h="67">
                  <a:moveTo>
                    <a:pt x="21" y="67"/>
                  </a:moveTo>
                  <a:cubicBezTo>
                    <a:pt x="21" y="57"/>
                    <a:pt x="21" y="57"/>
                    <a:pt x="21" y="57"/>
                  </a:cubicBezTo>
                  <a:cubicBezTo>
                    <a:pt x="26" y="57"/>
                    <a:pt x="30" y="55"/>
                    <a:pt x="33" y="53"/>
                  </a:cubicBezTo>
                  <a:cubicBezTo>
                    <a:pt x="36" y="51"/>
                    <a:pt x="37" y="47"/>
                    <a:pt x="37" y="43"/>
                  </a:cubicBezTo>
                  <a:cubicBezTo>
                    <a:pt x="37" y="40"/>
                    <a:pt x="37" y="40"/>
                    <a:pt x="37" y="40"/>
                  </a:cubicBezTo>
                  <a:cubicBezTo>
                    <a:pt x="37" y="36"/>
                    <a:pt x="36" y="32"/>
                    <a:pt x="34" y="31"/>
                  </a:cubicBezTo>
                  <a:cubicBezTo>
                    <a:pt x="32" y="29"/>
                    <a:pt x="29" y="28"/>
                    <a:pt x="23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11"/>
                    <a:pt x="21" y="11"/>
                    <a:pt x="21" y="11"/>
                  </a:cubicBezTo>
                  <a:cubicBezTo>
                    <a:pt x="23" y="11"/>
                    <a:pt x="27" y="12"/>
                    <a:pt x="34" y="12"/>
                  </a:cubicBezTo>
                  <a:cubicBezTo>
                    <a:pt x="34" y="7"/>
                    <a:pt x="34" y="7"/>
                    <a:pt x="34" y="7"/>
                  </a:cubicBezTo>
                  <a:cubicBezTo>
                    <a:pt x="29" y="6"/>
                    <a:pt x="24" y="6"/>
                    <a:pt x="21" y="6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0" y="6"/>
                    <a:pt x="6" y="7"/>
                    <a:pt x="4" y="9"/>
                  </a:cubicBezTo>
                  <a:cubicBezTo>
                    <a:pt x="2" y="11"/>
                    <a:pt x="0" y="14"/>
                    <a:pt x="0" y="18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5"/>
                    <a:pt x="1" y="28"/>
                    <a:pt x="3" y="30"/>
                  </a:cubicBezTo>
                  <a:cubicBezTo>
                    <a:pt x="5" y="32"/>
                    <a:pt x="9" y="33"/>
                    <a:pt x="14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51"/>
                    <a:pt x="16" y="51"/>
                    <a:pt x="16" y="51"/>
                  </a:cubicBezTo>
                  <a:cubicBezTo>
                    <a:pt x="15" y="51"/>
                    <a:pt x="13" y="51"/>
                    <a:pt x="12" y="51"/>
                  </a:cubicBezTo>
                  <a:cubicBezTo>
                    <a:pt x="10" y="51"/>
                    <a:pt x="9" y="51"/>
                    <a:pt x="8" y="51"/>
                  </a:cubicBezTo>
                  <a:cubicBezTo>
                    <a:pt x="7" y="51"/>
                    <a:pt x="6" y="50"/>
                    <a:pt x="4" y="50"/>
                  </a:cubicBezTo>
                  <a:cubicBezTo>
                    <a:pt x="2" y="50"/>
                    <a:pt x="1" y="50"/>
                    <a:pt x="1" y="50"/>
                  </a:cubicBezTo>
                  <a:cubicBezTo>
                    <a:pt x="1" y="56"/>
                    <a:pt x="1" y="56"/>
                    <a:pt x="1" y="56"/>
                  </a:cubicBezTo>
                  <a:cubicBezTo>
                    <a:pt x="8" y="57"/>
                    <a:pt x="13" y="57"/>
                    <a:pt x="16" y="57"/>
                  </a:cubicBezTo>
                  <a:cubicBezTo>
                    <a:pt x="16" y="67"/>
                    <a:pt x="16" y="67"/>
                    <a:pt x="16" y="67"/>
                  </a:cubicBezTo>
                  <a:lnTo>
                    <a:pt x="21" y="67"/>
                  </a:lnTo>
                  <a:close/>
                  <a:moveTo>
                    <a:pt x="21" y="33"/>
                  </a:moveTo>
                  <a:cubicBezTo>
                    <a:pt x="24" y="33"/>
                    <a:pt x="26" y="34"/>
                    <a:pt x="28" y="35"/>
                  </a:cubicBezTo>
                  <a:cubicBezTo>
                    <a:pt x="29" y="36"/>
                    <a:pt x="29" y="37"/>
                    <a:pt x="29" y="39"/>
                  </a:cubicBezTo>
                  <a:cubicBezTo>
                    <a:pt x="29" y="45"/>
                    <a:pt x="29" y="45"/>
                    <a:pt x="29" y="45"/>
                  </a:cubicBezTo>
                  <a:cubicBezTo>
                    <a:pt x="29" y="47"/>
                    <a:pt x="29" y="49"/>
                    <a:pt x="27" y="50"/>
                  </a:cubicBezTo>
                  <a:cubicBezTo>
                    <a:pt x="26" y="50"/>
                    <a:pt x="24" y="51"/>
                    <a:pt x="21" y="51"/>
                  </a:cubicBezTo>
                  <a:lnTo>
                    <a:pt x="21" y="33"/>
                  </a:lnTo>
                  <a:close/>
                  <a:moveTo>
                    <a:pt x="10" y="26"/>
                  </a:moveTo>
                  <a:cubicBezTo>
                    <a:pt x="8" y="26"/>
                    <a:pt x="8" y="24"/>
                    <a:pt x="8" y="23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8" y="15"/>
                    <a:pt x="8" y="14"/>
                    <a:pt x="9" y="13"/>
                  </a:cubicBezTo>
                  <a:cubicBezTo>
                    <a:pt x="11" y="12"/>
                    <a:pt x="13" y="11"/>
                    <a:pt x="16" y="11"/>
                  </a:cubicBezTo>
                  <a:cubicBezTo>
                    <a:pt x="16" y="28"/>
                    <a:pt x="16" y="28"/>
                    <a:pt x="16" y="28"/>
                  </a:cubicBezTo>
                  <a:cubicBezTo>
                    <a:pt x="13" y="28"/>
                    <a:pt x="11" y="27"/>
                    <a:pt x="10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1" name="Group 488"/>
          <p:cNvGrpSpPr/>
          <p:nvPr/>
        </p:nvGrpSpPr>
        <p:grpSpPr>
          <a:xfrm>
            <a:off x="6388918" y="973862"/>
            <a:ext cx="346845" cy="327457"/>
            <a:chOff x="-2103438" y="3878264"/>
            <a:chExt cx="371475" cy="371475"/>
          </a:xfrm>
          <a:solidFill>
            <a:schemeClr val="tx2"/>
          </a:solidFill>
        </p:grpSpPr>
        <p:sp>
          <p:nvSpPr>
            <p:cNvPr id="52" name="Freeform 231"/>
            <p:cNvSpPr>
              <a:spLocks/>
            </p:cNvSpPr>
            <p:nvPr/>
          </p:nvSpPr>
          <p:spPr bwMode="auto">
            <a:xfrm>
              <a:off x="-2103438" y="4238626"/>
              <a:ext cx="101600" cy="11113"/>
            </a:xfrm>
            <a:custGeom>
              <a:avLst/>
              <a:gdLst>
                <a:gd name="T0" fmla="*/ 73 w 78"/>
                <a:gd name="T1" fmla="*/ 0 h 9"/>
                <a:gd name="T2" fmla="*/ 5 w 78"/>
                <a:gd name="T3" fmla="*/ 0 h 9"/>
                <a:gd name="T4" fmla="*/ 0 w 78"/>
                <a:gd name="T5" fmla="*/ 5 h 9"/>
                <a:gd name="T6" fmla="*/ 5 w 78"/>
                <a:gd name="T7" fmla="*/ 9 h 9"/>
                <a:gd name="T8" fmla="*/ 73 w 78"/>
                <a:gd name="T9" fmla="*/ 9 h 9"/>
                <a:gd name="T10" fmla="*/ 78 w 78"/>
                <a:gd name="T11" fmla="*/ 5 h 9"/>
                <a:gd name="T12" fmla="*/ 73 w 78"/>
                <a:gd name="T1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8" h="9">
                  <a:moveTo>
                    <a:pt x="73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7"/>
                    <a:pt x="2" y="9"/>
                    <a:pt x="5" y="9"/>
                  </a:cubicBezTo>
                  <a:cubicBezTo>
                    <a:pt x="73" y="9"/>
                    <a:pt x="73" y="9"/>
                    <a:pt x="73" y="9"/>
                  </a:cubicBezTo>
                  <a:cubicBezTo>
                    <a:pt x="76" y="9"/>
                    <a:pt x="78" y="7"/>
                    <a:pt x="78" y="5"/>
                  </a:cubicBezTo>
                  <a:cubicBezTo>
                    <a:pt x="78" y="2"/>
                    <a:pt x="76" y="0"/>
                    <a:pt x="7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232"/>
            <p:cNvSpPr>
              <a:spLocks/>
            </p:cNvSpPr>
            <p:nvPr/>
          </p:nvSpPr>
          <p:spPr bwMode="auto">
            <a:xfrm>
              <a:off x="-1984376" y="4238626"/>
              <a:ext cx="82550" cy="11113"/>
            </a:xfrm>
            <a:custGeom>
              <a:avLst/>
              <a:gdLst>
                <a:gd name="T0" fmla="*/ 60 w 64"/>
                <a:gd name="T1" fmla="*/ 0 h 9"/>
                <a:gd name="T2" fmla="*/ 5 w 64"/>
                <a:gd name="T3" fmla="*/ 0 h 9"/>
                <a:gd name="T4" fmla="*/ 0 w 64"/>
                <a:gd name="T5" fmla="*/ 5 h 9"/>
                <a:gd name="T6" fmla="*/ 5 w 64"/>
                <a:gd name="T7" fmla="*/ 9 h 9"/>
                <a:gd name="T8" fmla="*/ 60 w 64"/>
                <a:gd name="T9" fmla="*/ 9 h 9"/>
                <a:gd name="T10" fmla="*/ 64 w 64"/>
                <a:gd name="T11" fmla="*/ 5 h 9"/>
                <a:gd name="T12" fmla="*/ 60 w 64"/>
                <a:gd name="T1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9">
                  <a:moveTo>
                    <a:pt x="60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7"/>
                    <a:pt x="2" y="9"/>
                    <a:pt x="5" y="9"/>
                  </a:cubicBezTo>
                  <a:cubicBezTo>
                    <a:pt x="60" y="9"/>
                    <a:pt x="60" y="9"/>
                    <a:pt x="60" y="9"/>
                  </a:cubicBezTo>
                  <a:cubicBezTo>
                    <a:pt x="62" y="9"/>
                    <a:pt x="64" y="7"/>
                    <a:pt x="64" y="5"/>
                  </a:cubicBezTo>
                  <a:cubicBezTo>
                    <a:pt x="64" y="2"/>
                    <a:pt x="62" y="0"/>
                    <a:pt x="6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233"/>
            <p:cNvSpPr>
              <a:spLocks/>
            </p:cNvSpPr>
            <p:nvPr/>
          </p:nvSpPr>
          <p:spPr bwMode="auto">
            <a:xfrm>
              <a:off x="-1827213" y="4238626"/>
              <a:ext cx="95250" cy="11113"/>
            </a:xfrm>
            <a:custGeom>
              <a:avLst/>
              <a:gdLst>
                <a:gd name="T0" fmla="*/ 67 w 72"/>
                <a:gd name="T1" fmla="*/ 0 h 9"/>
                <a:gd name="T2" fmla="*/ 5 w 72"/>
                <a:gd name="T3" fmla="*/ 0 h 9"/>
                <a:gd name="T4" fmla="*/ 0 w 72"/>
                <a:gd name="T5" fmla="*/ 5 h 9"/>
                <a:gd name="T6" fmla="*/ 5 w 72"/>
                <a:gd name="T7" fmla="*/ 9 h 9"/>
                <a:gd name="T8" fmla="*/ 67 w 72"/>
                <a:gd name="T9" fmla="*/ 9 h 9"/>
                <a:gd name="T10" fmla="*/ 72 w 72"/>
                <a:gd name="T11" fmla="*/ 5 h 9"/>
                <a:gd name="T12" fmla="*/ 67 w 72"/>
                <a:gd name="T1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2" h="9">
                  <a:moveTo>
                    <a:pt x="67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7"/>
                    <a:pt x="2" y="9"/>
                    <a:pt x="5" y="9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0" y="9"/>
                    <a:pt x="72" y="7"/>
                    <a:pt x="72" y="5"/>
                  </a:cubicBezTo>
                  <a:cubicBezTo>
                    <a:pt x="72" y="2"/>
                    <a:pt x="70" y="0"/>
                    <a:pt x="6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234"/>
            <p:cNvSpPr>
              <a:spLocks/>
            </p:cNvSpPr>
            <p:nvPr/>
          </p:nvSpPr>
          <p:spPr bwMode="auto">
            <a:xfrm>
              <a:off x="-1882776" y="4238626"/>
              <a:ext cx="38100" cy="11113"/>
            </a:xfrm>
            <a:custGeom>
              <a:avLst/>
              <a:gdLst>
                <a:gd name="T0" fmla="*/ 25 w 29"/>
                <a:gd name="T1" fmla="*/ 0 h 9"/>
                <a:gd name="T2" fmla="*/ 5 w 29"/>
                <a:gd name="T3" fmla="*/ 0 h 9"/>
                <a:gd name="T4" fmla="*/ 0 w 29"/>
                <a:gd name="T5" fmla="*/ 5 h 9"/>
                <a:gd name="T6" fmla="*/ 5 w 29"/>
                <a:gd name="T7" fmla="*/ 9 h 9"/>
                <a:gd name="T8" fmla="*/ 25 w 29"/>
                <a:gd name="T9" fmla="*/ 9 h 9"/>
                <a:gd name="T10" fmla="*/ 29 w 29"/>
                <a:gd name="T11" fmla="*/ 5 h 9"/>
                <a:gd name="T12" fmla="*/ 25 w 29"/>
                <a:gd name="T1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9">
                  <a:moveTo>
                    <a:pt x="25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7"/>
                    <a:pt x="2" y="9"/>
                    <a:pt x="5" y="9"/>
                  </a:cubicBezTo>
                  <a:cubicBezTo>
                    <a:pt x="25" y="9"/>
                    <a:pt x="25" y="9"/>
                    <a:pt x="25" y="9"/>
                  </a:cubicBezTo>
                  <a:cubicBezTo>
                    <a:pt x="27" y="9"/>
                    <a:pt x="29" y="7"/>
                    <a:pt x="29" y="5"/>
                  </a:cubicBezTo>
                  <a:cubicBezTo>
                    <a:pt x="29" y="2"/>
                    <a:pt x="27" y="0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235"/>
            <p:cNvSpPr>
              <a:spLocks/>
            </p:cNvSpPr>
            <p:nvPr/>
          </p:nvSpPr>
          <p:spPr bwMode="auto">
            <a:xfrm>
              <a:off x="-1935163" y="3990976"/>
              <a:ext cx="169863" cy="234950"/>
            </a:xfrm>
            <a:custGeom>
              <a:avLst/>
              <a:gdLst>
                <a:gd name="T0" fmla="*/ 121 w 130"/>
                <a:gd name="T1" fmla="*/ 178 h 181"/>
                <a:gd name="T2" fmla="*/ 125 w 130"/>
                <a:gd name="T3" fmla="*/ 181 h 181"/>
                <a:gd name="T4" fmla="*/ 126 w 130"/>
                <a:gd name="T5" fmla="*/ 180 h 181"/>
                <a:gd name="T6" fmla="*/ 129 w 130"/>
                <a:gd name="T7" fmla="*/ 175 h 181"/>
                <a:gd name="T8" fmla="*/ 114 w 130"/>
                <a:gd name="T9" fmla="*/ 4 h 181"/>
                <a:gd name="T10" fmla="*/ 113 w 130"/>
                <a:gd name="T11" fmla="*/ 1 h 181"/>
                <a:gd name="T12" fmla="*/ 110 w 130"/>
                <a:gd name="T13" fmla="*/ 0 h 181"/>
                <a:gd name="T14" fmla="*/ 5 w 130"/>
                <a:gd name="T15" fmla="*/ 0 h 181"/>
                <a:gd name="T16" fmla="*/ 0 w 130"/>
                <a:gd name="T17" fmla="*/ 4 h 181"/>
                <a:gd name="T18" fmla="*/ 0 w 130"/>
                <a:gd name="T19" fmla="*/ 34 h 181"/>
                <a:gd name="T20" fmla="*/ 5 w 130"/>
                <a:gd name="T21" fmla="*/ 38 h 181"/>
                <a:gd name="T22" fmla="*/ 93 w 130"/>
                <a:gd name="T23" fmla="*/ 38 h 181"/>
                <a:gd name="T24" fmla="*/ 98 w 130"/>
                <a:gd name="T25" fmla="*/ 34 h 181"/>
                <a:gd name="T26" fmla="*/ 93 w 130"/>
                <a:gd name="T27" fmla="*/ 29 h 181"/>
                <a:gd name="T28" fmla="*/ 10 w 130"/>
                <a:gd name="T29" fmla="*/ 29 h 181"/>
                <a:gd name="T30" fmla="*/ 10 w 130"/>
                <a:gd name="T31" fmla="*/ 9 h 181"/>
                <a:gd name="T32" fmla="*/ 105 w 130"/>
                <a:gd name="T33" fmla="*/ 9 h 181"/>
                <a:gd name="T34" fmla="*/ 121 w 130"/>
                <a:gd name="T35" fmla="*/ 178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0" h="181">
                  <a:moveTo>
                    <a:pt x="121" y="178"/>
                  </a:moveTo>
                  <a:cubicBezTo>
                    <a:pt x="121" y="180"/>
                    <a:pt x="123" y="181"/>
                    <a:pt x="125" y="181"/>
                  </a:cubicBezTo>
                  <a:cubicBezTo>
                    <a:pt x="125" y="181"/>
                    <a:pt x="126" y="181"/>
                    <a:pt x="126" y="180"/>
                  </a:cubicBezTo>
                  <a:cubicBezTo>
                    <a:pt x="129" y="180"/>
                    <a:pt x="130" y="177"/>
                    <a:pt x="129" y="175"/>
                  </a:cubicBezTo>
                  <a:cubicBezTo>
                    <a:pt x="112" y="123"/>
                    <a:pt x="114" y="5"/>
                    <a:pt x="114" y="4"/>
                  </a:cubicBezTo>
                  <a:cubicBezTo>
                    <a:pt x="114" y="3"/>
                    <a:pt x="114" y="2"/>
                    <a:pt x="113" y="1"/>
                  </a:cubicBezTo>
                  <a:cubicBezTo>
                    <a:pt x="112" y="0"/>
                    <a:pt x="111" y="0"/>
                    <a:pt x="110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6"/>
                    <a:pt x="2" y="38"/>
                    <a:pt x="5" y="38"/>
                  </a:cubicBezTo>
                  <a:cubicBezTo>
                    <a:pt x="93" y="38"/>
                    <a:pt x="93" y="38"/>
                    <a:pt x="93" y="38"/>
                  </a:cubicBezTo>
                  <a:cubicBezTo>
                    <a:pt x="96" y="38"/>
                    <a:pt x="98" y="36"/>
                    <a:pt x="98" y="34"/>
                  </a:cubicBezTo>
                  <a:cubicBezTo>
                    <a:pt x="98" y="31"/>
                    <a:pt x="96" y="29"/>
                    <a:pt x="93" y="29"/>
                  </a:cubicBezTo>
                  <a:cubicBezTo>
                    <a:pt x="10" y="29"/>
                    <a:pt x="10" y="29"/>
                    <a:pt x="10" y="29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05" y="9"/>
                    <a:pt x="105" y="9"/>
                    <a:pt x="105" y="9"/>
                  </a:cubicBezTo>
                  <a:cubicBezTo>
                    <a:pt x="105" y="32"/>
                    <a:pt x="104" y="130"/>
                    <a:pt x="121" y="17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236"/>
            <p:cNvSpPr>
              <a:spLocks/>
            </p:cNvSpPr>
            <p:nvPr/>
          </p:nvSpPr>
          <p:spPr bwMode="auto">
            <a:xfrm>
              <a:off x="-2039938" y="4014789"/>
              <a:ext cx="119063" cy="211138"/>
            </a:xfrm>
            <a:custGeom>
              <a:avLst/>
              <a:gdLst>
                <a:gd name="T0" fmla="*/ 71 w 91"/>
                <a:gd name="T1" fmla="*/ 163 h 163"/>
                <a:gd name="T2" fmla="*/ 72 w 91"/>
                <a:gd name="T3" fmla="*/ 163 h 163"/>
                <a:gd name="T4" fmla="*/ 76 w 91"/>
                <a:gd name="T5" fmla="*/ 159 h 163"/>
                <a:gd name="T6" fmla="*/ 91 w 91"/>
                <a:gd name="T7" fmla="*/ 35 h 163"/>
                <a:gd name="T8" fmla="*/ 90 w 91"/>
                <a:gd name="T9" fmla="*/ 32 h 163"/>
                <a:gd name="T10" fmla="*/ 87 w 91"/>
                <a:gd name="T11" fmla="*/ 30 h 163"/>
                <a:gd name="T12" fmla="*/ 9 w 91"/>
                <a:gd name="T13" fmla="*/ 30 h 163"/>
                <a:gd name="T14" fmla="*/ 9 w 91"/>
                <a:gd name="T15" fmla="*/ 9 h 163"/>
                <a:gd name="T16" fmla="*/ 66 w 91"/>
                <a:gd name="T17" fmla="*/ 9 h 163"/>
                <a:gd name="T18" fmla="*/ 71 w 91"/>
                <a:gd name="T19" fmla="*/ 5 h 163"/>
                <a:gd name="T20" fmla="*/ 66 w 91"/>
                <a:gd name="T21" fmla="*/ 0 h 163"/>
                <a:gd name="T22" fmla="*/ 4 w 91"/>
                <a:gd name="T23" fmla="*/ 0 h 163"/>
                <a:gd name="T24" fmla="*/ 0 w 91"/>
                <a:gd name="T25" fmla="*/ 5 h 163"/>
                <a:gd name="T26" fmla="*/ 0 w 91"/>
                <a:gd name="T27" fmla="*/ 35 h 163"/>
                <a:gd name="T28" fmla="*/ 4 w 91"/>
                <a:gd name="T29" fmla="*/ 40 h 163"/>
                <a:gd name="T30" fmla="*/ 82 w 91"/>
                <a:gd name="T31" fmla="*/ 40 h 163"/>
                <a:gd name="T32" fmla="*/ 68 w 91"/>
                <a:gd name="T33" fmla="*/ 157 h 163"/>
                <a:gd name="T34" fmla="*/ 71 w 91"/>
                <a:gd name="T35" fmla="*/ 163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1" h="163">
                  <a:moveTo>
                    <a:pt x="71" y="163"/>
                  </a:moveTo>
                  <a:cubicBezTo>
                    <a:pt x="71" y="163"/>
                    <a:pt x="72" y="163"/>
                    <a:pt x="72" y="163"/>
                  </a:cubicBezTo>
                  <a:cubicBezTo>
                    <a:pt x="74" y="163"/>
                    <a:pt x="76" y="161"/>
                    <a:pt x="76" y="159"/>
                  </a:cubicBezTo>
                  <a:cubicBezTo>
                    <a:pt x="91" y="112"/>
                    <a:pt x="91" y="38"/>
                    <a:pt x="91" y="35"/>
                  </a:cubicBezTo>
                  <a:cubicBezTo>
                    <a:pt x="91" y="34"/>
                    <a:pt x="91" y="33"/>
                    <a:pt x="90" y="32"/>
                  </a:cubicBezTo>
                  <a:cubicBezTo>
                    <a:pt x="89" y="31"/>
                    <a:pt x="88" y="30"/>
                    <a:pt x="87" y="30"/>
                  </a:cubicBezTo>
                  <a:cubicBezTo>
                    <a:pt x="9" y="30"/>
                    <a:pt x="9" y="30"/>
                    <a:pt x="9" y="30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66" y="9"/>
                    <a:pt x="66" y="9"/>
                    <a:pt x="66" y="9"/>
                  </a:cubicBezTo>
                  <a:cubicBezTo>
                    <a:pt x="69" y="9"/>
                    <a:pt x="71" y="7"/>
                    <a:pt x="71" y="5"/>
                  </a:cubicBezTo>
                  <a:cubicBezTo>
                    <a:pt x="71" y="2"/>
                    <a:pt x="69" y="0"/>
                    <a:pt x="66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38"/>
                    <a:pt x="2" y="40"/>
                    <a:pt x="4" y="40"/>
                  </a:cubicBezTo>
                  <a:cubicBezTo>
                    <a:pt x="82" y="40"/>
                    <a:pt x="82" y="40"/>
                    <a:pt x="82" y="40"/>
                  </a:cubicBezTo>
                  <a:cubicBezTo>
                    <a:pt x="82" y="57"/>
                    <a:pt x="80" y="118"/>
                    <a:pt x="68" y="157"/>
                  </a:cubicBezTo>
                  <a:cubicBezTo>
                    <a:pt x="67" y="159"/>
                    <a:pt x="68" y="162"/>
                    <a:pt x="71" y="16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237"/>
            <p:cNvSpPr>
              <a:spLocks/>
            </p:cNvSpPr>
            <p:nvPr/>
          </p:nvSpPr>
          <p:spPr bwMode="auto">
            <a:xfrm>
              <a:off x="-2070101" y="4073526"/>
              <a:ext cx="44450" cy="152400"/>
            </a:xfrm>
            <a:custGeom>
              <a:avLst/>
              <a:gdLst>
                <a:gd name="T0" fmla="*/ 3 w 34"/>
                <a:gd name="T1" fmla="*/ 116 h 117"/>
                <a:gd name="T2" fmla="*/ 6 w 34"/>
                <a:gd name="T3" fmla="*/ 117 h 117"/>
                <a:gd name="T4" fmla="*/ 10 w 34"/>
                <a:gd name="T5" fmla="*/ 114 h 117"/>
                <a:gd name="T6" fmla="*/ 34 w 34"/>
                <a:gd name="T7" fmla="*/ 5 h 117"/>
                <a:gd name="T8" fmla="*/ 30 w 34"/>
                <a:gd name="T9" fmla="*/ 0 h 117"/>
                <a:gd name="T10" fmla="*/ 25 w 34"/>
                <a:gd name="T11" fmla="*/ 4 h 117"/>
                <a:gd name="T12" fmla="*/ 2 w 34"/>
                <a:gd name="T13" fmla="*/ 110 h 117"/>
                <a:gd name="T14" fmla="*/ 3 w 34"/>
                <a:gd name="T15" fmla="*/ 11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" h="117">
                  <a:moveTo>
                    <a:pt x="3" y="116"/>
                  </a:moveTo>
                  <a:cubicBezTo>
                    <a:pt x="4" y="117"/>
                    <a:pt x="5" y="117"/>
                    <a:pt x="6" y="117"/>
                  </a:cubicBezTo>
                  <a:cubicBezTo>
                    <a:pt x="7" y="117"/>
                    <a:pt x="9" y="116"/>
                    <a:pt x="10" y="114"/>
                  </a:cubicBezTo>
                  <a:cubicBezTo>
                    <a:pt x="32" y="75"/>
                    <a:pt x="34" y="7"/>
                    <a:pt x="34" y="5"/>
                  </a:cubicBezTo>
                  <a:cubicBezTo>
                    <a:pt x="34" y="2"/>
                    <a:pt x="32" y="0"/>
                    <a:pt x="30" y="0"/>
                  </a:cubicBezTo>
                  <a:cubicBezTo>
                    <a:pt x="27" y="0"/>
                    <a:pt x="25" y="2"/>
                    <a:pt x="25" y="4"/>
                  </a:cubicBezTo>
                  <a:cubicBezTo>
                    <a:pt x="25" y="5"/>
                    <a:pt x="23" y="73"/>
                    <a:pt x="2" y="110"/>
                  </a:cubicBezTo>
                  <a:cubicBezTo>
                    <a:pt x="0" y="112"/>
                    <a:pt x="1" y="115"/>
                    <a:pt x="3" y="1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238"/>
            <p:cNvSpPr>
              <a:spLocks/>
            </p:cNvSpPr>
            <p:nvPr/>
          </p:nvSpPr>
          <p:spPr bwMode="auto">
            <a:xfrm>
              <a:off x="-1935163" y="3878264"/>
              <a:ext cx="173038" cy="101600"/>
            </a:xfrm>
            <a:custGeom>
              <a:avLst/>
              <a:gdLst>
                <a:gd name="T0" fmla="*/ 3 w 133"/>
                <a:gd name="T1" fmla="*/ 59 h 78"/>
                <a:gd name="T2" fmla="*/ 26 w 133"/>
                <a:gd name="T3" fmla="*/ 77 h 78"/>
                <a:gd name="T4" fmla="*/ 48 w 133"/>
                <a:gd name="T5" fmla="*/ 53 h 78"/>
                <a:gd name="T6" fmla="*/ 45 w 133"/>
                <a:gd name="T7" fmla="*/ 48 h 78"/>
                <a:gd name="T8" fmla="*/ 39 w 133"/>
                <a:gd name="T9" fmla="*/ 51 h 78"/>
                <a:gd name="T10" fmla="*/ 26 w 133"/>
                <a:gd name="T11" fmla="*/ 68 h 78"/>
                <a:gd name="T12" fmla="*/ 11 w 133"/>
                <a:gd name="T13" fmla="*/ 57 h 78"/>
                <a:gd name="T14" fmla="*/ 23 w 133"/>
                <a:gd name="T15" fmla="*/ 39 h 78"/>
                <a:gd name="T16" fmla="*/ 26 w 133"/>
                <a:gd name="T17" fmla="*/ 33 h 78"/>
                <a:gd name="T18" fmla="*/ 30 w 133"/>
                <a:gd name="T19" fmla="*/ 20 h 78"/>
                <a:gd name="T20" fmla="*/ 42 w 133"/>
                <a:gd name="T21" fmla="*/ 23 h 78"/>
                <a:gd name="T22" fmla="*/ 47 w 133"/>
                <a:gd name="T23" fmla="*/ 25 h 78"/>
                <a:gd name="T24" fmla="*/ 51 w 133"/>
                <a:gd name="T25" fmla="*/ 22 h 78"/>
                <a:gd name="T26" fmla="*/ 77 w 133"/>
                <a:gd name="T27" fmla="*/ 11 h 78"/>
                <a:gd name="T28" fmla="*/ 97 w 133"/>
                <a:gd name="T29" fmla="*/ 38 h 78"/>
                <a:gd name="T30" fmla="*/ 99 w 133"/>
                <a:gd name="T31" fmla="*/ 42 h 78"/>
                <a:gd name="T32" fmla="*/ 104 w 133"/>
                <a:gd name="T33" fmla="*/ 42 h 78"/>
                <a:gd name="T34" fmla="*/ 116 w 133"/>
                <a:gd name="T35" fmla="*/ 42 h 78"/>
                <a:gd name="T36" fmla="*/ 122 w 133"/>
                <a:gd name="T37" fmla="*/ 57 h 78"/>
                <a:gd name="T38" fmla="*/ 107 w 133"/>
                <a:gd name="T39" fmla="*/ 69 h 78"/>
                <a:gd name="T40" fmla="*/ 104 w 133"/>
                <a:gd name="T41" fmla="*/ 75 h 78"/>
                <a:gd name="T42" fmla="*/ 108 w 133"/>
                <a:gd name="T43" fmla="*/ 78 h 78"/>
                <a:gd name="T44" fmla="*/ 109 w 133"/>
                <a:gd name="T45" fmla="*/ 78 h 78"/>
                <a:gd name="T46" fmla="*/ 131 w 133"/>
                <a:gd name="T47" fmla="*/ 59 h 78"/>
                <a:gd name="T48" fmla="*/ 121 w 133"/>
                <a:gd name="T49" fmla="*/ 35 h 78"/>
                <a:gd name="T50" fmla="*/ 106 w 133"/>
                <a:gd name="T51" fmla="*/ 32 h 78"/>
                <a:gd name="T52" fmla="*/ 79 w 133"/>
                <a:gd name="T53" fmla="*/ 2 h 78"/>
                <a:gd name="T54" fmla="*/ 45 w 133"/>
                <a:gd name="T55" fmla="*/ 13 h 78"/>
                <a:gd name="T56" fmla="*/ 25 w 133"/>
                <a:gd name="T57" fmla="*/ 12 h 78"/>
                <a:gd name="T58" fmla="*/ 16 w 133"/>
                <a:gd name="T59" fmla="*/ 32 h 78"/>
                <a:gd name="T60" fmla="*/ 3 w 133"/>
                <a:gd name="T61" fmla="*/ 5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33" h="78">
                  <a:moveTo>
                    <a:pt x="3" y="59"/>
                  </a:moveTo>
                  <a:cubicBezTo>
                    <a:pt x="5" y="69"/>
                    <a:pt x="15" y="77"/>
                    <a:pt x="26" y="77"/>
                  </a:cubicBezTo>
                  <a:cubicBezTo>
                    <a:pt x="31" y="77"/>
                    <a:pt x="44" y="75"/>
                    <a:pt x="48" y="53"/>
                  </a:cubicBezTo>
                  <a:cubicBezTo>
                    <a:pt x="49" y="51"/>
                    <a:pt x="47" y="48"/>
                    <a:pt x="45" y="48"/>
                  </a:cubicBezTo>
                  <a:cubicBezTo>
                    <a:pt x="42" y="47"/>
                    <a:pt x="40" y="49"/>
                    <a:pt x="39" y="51"/>
                  </a:cubicBezTo>
                  <a:cubicBezTo>
                    <a:pt x="37" y="62"/>
                    <a:pt x="32" y="68"/>
                    <a:pt x="26" y="68"/>
                  </a:cubicBezTo>
                  <a:cubicBezTo>
                    <a:pt x="19" y="68"/>
                    <a:pt x="13" y="63"/>
                    <a:pt x="11" y="57"/>
                  </a:cubicBezTo>
                  <a:cubicBezTo>
                    <a:pt x="10" y="50"/>
                    <a:pt x="14" y="44"/>
                    <a:pt x="23" y="39"/>
                  </a:cubicBezTo>
                  <a:cubicBezTo>
                    <a:pt x="25" y="38"/>
                    <a:pt x="26" y="35"/>
                    <a:pt x="26" y="33"/>
                  </a:cubicBezTo>
                  <a:cubicBezTo>
                    <a:pt x="22" y="25"/>
                    <a:pt x="27" y="21"/>
                    <a:pt x="30" y="20"/>
                  </a:cubicBezTo>
                  <a:cubicBezTo>
                    <a:pt x="34" y="18"/>
                    <a:pt x="39" y="19"/>
                    <a:pt x="42" y="23"/>
                  </a:cubicBezTo>
                  <a:cubicBezTo>
                    <a:pt x="43" y="25"/>
                    <a:pt x="45" y="26"/>
                    <a:pt x="47" y="25"/>
                  </a:cubicBezTo>
                  <a:cubicBezTo>
                    <a:pt x="49" y="25"/>
                    <a:pt x="50" y="24"/>
                    <a:pt x="51" y="22"/>
                  </a:cubicBezTo>
                  <a:cubicBezTo>
                    <a:pt x="53" y="15"/>
                    <a:pt x="66" y="9"/>
                    <a:pt x="77" y="11"/>
                  </a:cubicBezTo>
                  <a:cubicBezTo>
                    <a:pt x="83" y="12"/>
                    <a:pt x="97" y="17"/>
                    <a:pt x="97" y="38"/>
                  </a:cubicBezTo>
                  <a:cubicBezTo>
                    <a:pt x="97" y="40"/>
                    <a:pt x="98" y="41"/>
                    <a:pt x="99" y="42"/>
                  </a:cubicBezTo>
                  <a:cubicBezTo>
                    <a:pt x="100" y="43"/>
                    <a:pt x="102" y="43"/>
                    <a:pt x="104" y="42"/>
                  </a:cubicBezTo>
                  <a:cubicBezTo>
                    <a:pt x="109" y="39"/>
                    <a:pt x="113" y="40"/>
                    <a:pt x="116" y="42"/>
                  </a:cubicBezTo>
                  <a:cubicBezTo>
                    <a:pt x="121" y="46"/>
                    <a:pt x="123" y="52"/>
                    <a:pt x="122" y="57"/>
                  </a:cubicBezTo>
                  <a:cubicBezTo>
                    <a:pt x="121" y="63"/>
                    <a:pt x="116" y="67"/>
                    <a:pt x="107" y="69"/>
                  </a:cubicBezTo>
                  <a:cubicBezTo>
                    <a:pt x="105" y="70"/>
                    <a:pt x="103" y="72"/>
                    <a:pt x="104" y="75"/>
                  </a:cubicBezTo>
                  <a:cubicBezTo>
                    <a:pt x="104" y="77"/>
                    <a:pt x="106" y="78"/>
                    <a:pt x="108" y="78"/>
                  </a:cubicBezTo>
                  <a:cubicBezTo>
                    <a:pt x="109" y="78"/>
                    <a:pt x="109" y="78"/>
                    <a:pt x="109" y="78"/>
                  </a:cubicBezTo>
                  <a:cubicBezTo>
                    <a:pt x="121" y="76"/>
                    <a:pt x="129" y="69"/>
                    <a:pt x="131" y="59"/>
                  </a:cubicBezTo>
                  <a:cubicBezTo>
                    <a:pt x="133" y="50"/>
                    <a:pt x="129" y="40"/>
                    <a:pt x="121" y="35"/>
                  </a:cubicBezTo>
                  <a:cubicBezTo>
                    <a:pt x="117" y="31"/>
                    <a:pt x="111" y="30"/>
                    <a:pt x="106" y="32"/>
                  </a:cubicBezTo>
                  <a:cubicBezTo>
                    <a:pt x="104" y="16"/>
                    <a:pt x="94" y="5"/>
                    <a:pt x="79" y="2"/>
                  </a:cubicBezTo>
                  <a:cubicBezTo>
                    <a:pt x="65" y="0"/>
                    <a:pt x="52" y="5"/>
                    <a:pt x="45" y="13"/>
                  </a:cubicBezTo>
                  <a:cubicBezTo>
                    <a:pt x="40" y="9"/>
                    <a:pt x="32" y="9"/>
                    <a:pt x="25" y="12"/>
                  </a:cubicBezTo>
                  <a:cubicBezTo>
                    <a:pt x="19" y="15"/>
                    <a:pt x="14" y="22"/>
                    <a:pt x="16" y="32"/>
                  </a:cubicBezTo>
                  <a:cubicBezTo>
                    <a:pt x="5" y="39"/>
                    <a:pt x="0" y="49"/>
                    <a:pt x="3" y="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239"/>
            <p:cNvSpPr>
              <a:spLocks/>
            </p:cNvSpPr>
            <p:nvPr/>
          </p:nvSpPr>
          <p:spPr bwMode="auto">
            <a:xfrm>
              <a:off x="-2062163" y="3881439"/>
              <a:ext cx="131763" cy="120650"/>
            </a:xfrm>
            <a:custGeom>
              <a:avLst/>
              <a:gdLst>
                <a:gd name="T0" fmla="*/ 13 w 102"/>
                <a:gd name="T1" fmla="*/ 90 h 93"/>
                <a:gd name="T2" fmla="*/ 22 w 102"/>
                <a:gd name="T3" fmla="*/ 93 h 93"/>
                <a:gd name="T4" fmla="*/ 27 w 102"/>
                <a:gd name="T5" fmla="*/ 92 h 93"/>
                <a:gd name="T6" fmla="*/ 29 w 102"/>
                <a:gd name="T7" fmla="*/ 86 h 93"/>
                <a:gd name="T8" fmla="*/ 23 w 102"/>
                <a:gd name="T9" fmla="*/ 84 h 93"/>
                <a:gd name="T10" fmla="*/ 18 w 102"/>
                <a:gd name="T11" fmla="*/ 82 h 93"/>
                <a:gd name="T12" fmla="*/ 11 w 102"/>
                <a:gd name="T13" fmla="*/ 67 h 93"/>
                <a:gd name="T14" fmla="*/ 25 w 102"/>
                <a:gd name="T15" fmla="*/ 54 h 93"/>
                <a:gd name="T16" fmla="*/ 28 w 102"/>
                <a:gd name="T17" fmla="*/ 52 h 93"/>
                <a:gd name="T18" fmla="*/ 28 w 102"/>
                <a:gd name="T19" fmla="*/ 49 h 93"/>
                <a:gd name="T20" fmla="*/ 37 w 102"/>
                <a:gd name="T21" fmla="*/ 21 h 93"/>
                <a:gd name="T22" fmla="*/ 60 w 102"/>
                <a:gd name="T23" fmla="*/ 22 h 93"/>
                <a:gd name="T24" fmla="*/ 65 w 102"/>
                <a:gd name="T25" fmla="*/ 24 h 93"/>
                <a:gd name="T26" fmla="*/ 68 w 102"/>
                <a:gd name="T27" fmla="*/ 21 h 93"/>
                <a:gd name="T28" fmla="*/ 81 w 102"/>
                <a:gd name="T29" fmla="*/ 9 h 93"/>
                <a:gd name="T30" fmla="*/ 92 w 102"/>
                <a:gd name="T31" fmla="*/ 22 h 93"/>
                <a:gd name="T32" fmla="*/ 98 w 102"/>
                <a:gd name="T33" fmla="*/ 25 h 93"/>
                <a:gd name="T34" fmla="*/ 101 w 102"/>
                <a:gd name="T35" fmla="*/ 19 h 93"/>
                <a:gd name="T36" fmla="*/ 81 w 102"/>
                <a:gd name="T37" fmla="*/ 0 h 93"/>
                <a:gd name="T38" fmla="*/ 62 w 102"/>
                <a:gd name="T39" fmla="*/ 12 h 93"/>
                <a:gd name="T40" fmla="*/ 33 w 102"/>
                <a:gd name="T41" fmla="*/ 13 h 93"/>
                <a:gd name="T42" fmla="*/ 18 w 102"/>
                <a:gd name="T43" fmla="*/ 48 h 93"/>
                <a:gd name="T44" fmla="*/ 2 w 102"/>
                <a:gd name="T45" fmla="*/ 66 h 93"/>
                <a:gd name="T46" fmla="*/ 13 w 102"/>
                <a:gd name="T47" fmla="*/ 9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02" h="93">
                  <a:moveTo>
                    <a:pt x="13" y="90"/>
                  </a:moveTo>
                  <a:cubicBezTo>
                    <a:pt x="16" y="92"/>
                    <a:pt x="19" y="93"/>
                    <a:pt x="22" y="93"/>
                  </a:cubicBezTo>
                  <a:cubicBezTo>
                    <a:pt x="24" y="93"/>
                    <a:pt x="25" y="93"/>
                    <a:pt x="27" y="92"/>
                  </a:cubicBezTo>
                  <a:cubicBezTo>
                    <a:pt x="29" y="91"/>
                    <a:pt x="30" y="89"/>
                    <a:pt x="29" y="86"/>
                  </a:cubicBezTo>
                  <a:cubicBezTo>
                    <a:pt x="28" y="84"/>
                    <a:pt x="25" y="83"/>
                    <a:pt x="23" y="84"/>
                  </a:cubicBezTo>
                  <a:cubicBezTo>
                    <a:pt x="22" y="84"/>
                    <a:pt x="20" y="84"/>
                    <a:pt x="18" y="82"/>
                  </a:cubicBezTo>
                  <a:cubicBezTo>
                    <a:pt x="14" y="79"/>
                    <a:pt x="10" y="73"/>
                    <a:pt x="11" y="67"/>
                  </a:cubicBezTo>
                  <a:cubicBezTo>
                    <a:pt x="12" y="61"/>
                    <a:pt x="19" y="57"/>
                    <a:pt x="25" y="54"/>
                  </a:cubicBezTo>
                  <a:cubicBezTo>
                    <a:pt x="26" y="54"/>
                    <a:pt x="27" y="53"/>
                    <a:pt x="28" y="52"/>
                  </a:cubicBezTo>
                  <a:cubicBezTo>
                    <a:pt x="28" y="51"/>
                    <a:pt x="28" y="50"/>
                    <a:pt x="28" y="49"/>
                  </a:cubicBezTo>
                  <a:cubicBezTo>
                    <a:pt x="22" y="32"/>
                    <a:pt x="31" y="24"/>
                    <a:pt x="37" y="21"/>
                  </a:cubicBezTo>
                  <a:cubicBezTo>
                    <a:pt x="47" y="17"/>
                    <a:pt x="58" y="18"/>
                    <a:pt x="60" y="22"/>
                  </a:cubicBezTo>
                  <a:cubicBezTo>
                    <a:pt x="61" y="23"/>
                    <a:pt x="63" y="24"/>
                    <a:pt x="65" y="24"/>
                  </a:cubicBezTo>
                  <a:cubicBezTo>
                    <a:pt x="66" y="23"/>
                    <a:pt x="68" y="22"/>
                    <a:pt x="68" y="21"/>
                  </a:cubicBezTo>
                  <a:cubicBezTo>
                    <a:pt x="71" y="13"/>
                    <a:pt x="76" y="9"/>
                    <a:pt x="81" y="9"/>
                  </a:cubicBezTo>
                  <a:cubicBezTo>
                    <a:pt x="86" y="10"/>
                    <a:pt x="91" y="14"/>
                    <a:pt x="92" y="22"/>
                  </a:cubicBezTo>
                  <a:cubicBezTo>
                    <a:pt x="93" y="24"/>
                    <a:pt x="96" y="26"/>
                    <a:pt x="98" y="25"/>
                  </a:cubicBezTo>
                  <a:cubicBezTo>
                    <a:pt x="101" y="24"/>
                    <a:pt x="102" y="22"/>
                    <a:pt x="101" y="19"/>
                  </a:cubicBezTo>
                  <a:cubicBezTo>
                    <a:pt x="98" y="8"/>
                    <a:pt x="91" y="0"/>
                    <a:pt x="81" y="0"/>
                  </a:cubicBezTo>
                  <a:cubicBezTo>
                    <a:pt x="74" y="0"/>
                    <a:pt x="67" y="4"/>
                    <a:pt x="62" y="12"/>
                  </a:cubicBezTo>
                  <a:cubicBezTo>
                    <a:pt x="55" y="7"/>
                    <a:pt x="42" y="8"/>
                    <a:pt x="33" y="13"/>
                  </a:cubicBezTo>
                  <a:cubicBezTo>
                    <a:pt x="22" y="18"/>
                    <a:pt x="13" y="30"/>
                    <a:pt x="18" y="48"/>
                  </a:cubicBezTo>
                  <a:cubicBezTo>
                    <a:pt x="6" y="53"/>
                    <a:pt x="2" y="61"/>
                    <a:pt x="2" y="66"/>
                  </a:cubicBezTo>
                  <a:cubicBezTo>
                    <a:pt x="0" y="76"/>
                    <a:pt x="6" y="85"/>
                    <a:pt x="13" y="9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240"/>
            <p:cNvSpPr>
              <a:spLocks/>
            </p:cNvSpPr>
            <p:nvPr/>
          </p:nvSpPr>
          <p:spPr bwMode="auto">
            <a:xfrm>
              <a:off x="-1851026" y="3940176"/>
              <a:ext cx="44450" cy="26988"/>
            </a:xfrm>
            <a:custGeom>
              <a:avLst/>
              <a:gdLst>
                <a:gd name="T0" fmla="*/ 9 w 34"/>
                <a:gd name="T1" fmla="*/ 21 h 21"/>
                <a:gd name="T2" fmla="*/ 33 w 34"/>
                <a:gd name="T3" fmla="*/ 7 h 21"/>
                <a:gd name="T4" fmla="*/ 31 w 34"/>
                <a:gd name="T5" fmla="*/ 1 h 21"/>
                <a:gd name="T6" fmla="*/ 25 w 34"/>
                <a:gd name="T7" fmla="*/ 3 h 21"/>
                <a:gd name="T8" fmla="*/ 6 w 34"/>
                <a:gd name="T9" fmla="*/ 11 h 21"/>
                <a:gd name="T10" fmla="*/ 1 w 34"/>
                <a:gd name="T11" fmla="*/ 15 h 21"/>
                <a:gd name="T12" fmla="*/ 5 w 34"/>
                <a:gd name="T13" fmla="*/ 21 h 21"/>
                <a:gd name="T14" fmla="*/ 9 w 34"/>
                <a:gd name="T15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" h="21">
                  <a:moveTo>
                    <a:pt x="9" y="21"/>
                  </a:moveTo>
                  <a:cubicBezTo>
                    <a:pt x="15" y="21"/>
                    <a:pt x="27" y="19"/>
                    <a:pt x="33" y="7"/>
                  </a:cubicBezTo>
                  <a:cubicBezTo>
                    <a:pt x="34" y="5"/>
                    <a:pt x="33" y="2"/>
                    <a:pt x="31" y="1"/>
                  </a:cubicBezTo>
                  <a:cubicBezTo>
                    <a:pt x="29" y="0"/>
                    <a:pt x="26" y="1"/>
                    <a:pt x="25" y="3"/>
                  </a:cubicBezTo>
                  <a:cubicBezTo>
                    <a:pt x="19" y="13"/>
                    <a:pt x="7" y="12"/>
                    <a:pt x="6" y="11"/>
                  </a:cubicBezTo>
                  <a:cubicBezTo>
                    <a:pt x="4" y="11"/>
                    <a:pt x="1" y="13"/>
                    <a:pt x="1" y="15"/>
                  </a:cubicBezTo>
                  <a:cubicBezTo>
                    <a:pt x="0" y="18"/>
                    <a:pt x="2" y="20"/>
                    <a:pt x="5" y="21"/>
                  </a:cubicBezTo>
                  <a:cubicBezTo>
                    <a:pt x="5" y="21"/>
                    <a:pt x="6" y="21"/>
                    <a:pt x="9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241"/>
            <p:cNvSpPr>
              <a:spLocks/>
            </p:cNvSpPr>
            <p:nvPr/>
          </p:nvSpPr>
          <p:spPr bwMode="auto">
            <a:xfrm>
              <a:off x="-1979613" y="3954464"/>
              <a:ext cx="34925" cy="49213"/>
            </a:xfrm>
            <a:custGeom>
              <a:avLst/>
              <a:gdLst>
                <a:gd name="T0" fmla="*/ 6 w 27"/>
                <a:gd name="T1" fmla="*/ 29 h 38"/>
                <a:gd name="T2" fmla="*/ 6 w 27"/>
                <a:gd name="T3" fmla="*/ 29 h 38"/>
                <a:gd name="T4" fmla="*/ 2 w 27"/>
                <a:gd name="T5" fmla="*/ 33 h 38"/>
                <a:gd name="T6" fmla="*/ 6 w 27"/>
                <a:gd name="T7" fmla="*/ 38 h 38"/>
                <a:gd name="T8" fmla="*/ 6 w 27"/>
                <a:gd name="T9" fmla="*/ 38 h 38"/>
                <a:gd name="T10" fmla="*/ 24 w 27"/>
                <a:gd name="T11" fmla="*/ 28 h 38"/>
                <a:gd name="T12" fmla="*/ 22 w 27"/>
                <a:gd name="T13" fmla="*/ 9 h 38"/>
                <a:gd name="T14" fmla="*/ 5 w 27"/>
                <a:gd name="T15" fmla="*/ 1 h 38"/>
                <a:gd name="T16" fmla="*/ 1 w 27"/>
                <a:gd name="T17" fmla="*/ 6 h 38"/>
                <a:gd name="T18" fmla="*/ 6 w 27"/>
                <a:gd name="T19" fmla="*/ 10 h 38"/>
                <a:gd name="T20" fmla="*/ 15 w 27"/>
                <a:gd name="T21" fmla="*/ 14 h 38"/>
                <a:gd name="T22" fmla="*/ 15 w 27"/>
                <a:gd name="T23" fmla="*/ 24 h 38"/>
                <a:gd name="T24" fmla="*/ 6 w 27"/>
                <a:gd name="T25" fmla="*/ 29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" h="38">
                  <a:moveTo>
                    <a:pt x="6" y="29"/>
                  </a:moveTo>
                  <a:cubicBezTo>
                    <a:pt x="6" y="29"/>
                    <a:pt x="6" y="29"/>
                    <a:pt x="6" y="29"/>
                  </a:cubicBezTo>
                  <a:cubicBezTo>
                    <a:pt x="4" y="29"/>
                    <a:pt x="2" y="31"/>
                    <a:pt x="2" y="33"/>
                  </a:cubicBezTo>
                  <a:cubicBezTo>
                    <a:pt x="2" y="36"/>
                    <a:pt x="4" y="38"/>
                    <a:pt x="6" y="38"/>
                  </a:cubicBezTo>
                  <a:cubicBezTo>
                    <a:pt x="6" y="38"/>
                    <a:pt x="6" y="38"/>
                    <a:pt x="6" y="38"/>
                  </a:cubicBezTo>
                  <a:cubicBezTo>
                    <a:pt x="14" y="38"/>
                    <a:pt x="20" y="34"/>
                    <a:pt x="24" y="28"/>
                  </a:cubicBezTo>
                  <a:cubicBezTo>
                    <a:pt x="27" y="22"/>
                    <a:pt x="26" y="15"/>
                    <a:pt x="22" y="9"/>
                  </a:cubicBezTo>
                  <a:cubicBezTo>
                    <a:pt x="18" y="3"/>
                    <a:pt x="12" y="0"/>
                    <a:pt x="5" y="1"/>
                  </a:cubicBezTo>
                  <a:cubicBezTo>
                    <a:pt x="2" y="2"/>
                    <a:pt x="0" y="4"/>
                    <a:pt x="1" y="6"/>
                  </a:cubicBezTo>
                  <a:cubicBezTo>
                    <a:pt x="1" y="9"/>
                    <a:pt x="3" y="11"/>
                    <a:pt x="6" y="10"/>
                  </a:cubicBezTo>
                  <a:cubicBezTo>
                    <a:pt x="11" y="10"/>
                    <a:pt x="13" y="12"/>
                    <a:pt x="15" y="14"/>
                  </a:cubicBezTo>
                  <a:cubicBezTo>
                    <a:pt x="17" y="17"/>
                    <a:pt x="17" y="21"/>
                    <a:pt x="15" y="24"/>
                  </a:cubicBezTo>
                  <a:cubicBezTo>
                    <a:pt x="14" y="27"/>
                    <a:pt x="11" y="29"/>
                    <a:pt x="6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cxnSp>
        <p:nvCxnSpPr>
          <p:cNvPr id="63" name="Прямая соединительная линия 62"/>
          <p:cNvCxnSpPr/>
          <p:nvPr/>
        </p:nvCxnSpPr>
        <p:spPr>
          <a:xfrm>
            <a:off x="317499" y="1343750"/>
            <a:ext cx="5472000" cy="0"/>
          </a:xfrm>
          <a:prstGeom prst="lin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64" name="Прямая соединительная линия 63"/>
          <p:cNvCxnSpPr/>
          <p:nvPr/>
        </p:nvCxnSpPr>
        <p:spPr>
          <a:xfrm>
            <a:off x="6388918" y="1343750"/>
            <a:ext cx="5472000" cy="0"/>
          </a:xfrm>
          <a:prstGeom prst="lin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graphicFrame>
        <p:nvGraphicFramePr>
          <p:cNvPr id="67" name="Chart 3"/>
          <p:cNvGraphicFramePr/>
          <p:nvPr>
            <p:custDataLst>
              <p:tags r:id="rId9"/>
            </p:custDataLst>
            <p:extLst>
              <p:ext uri="{D42A27DB-BD31-4B8C-83A1-F6EECF244321}">
                <p14:modId xmlns:p14="http://schemas.microsoft.com/office/powerpoint/2010/main" val="1760359697"/>
              </p:ext>
            </p:extLst>
          </p:nvPr>
        </p:nvGraphicFramePr>
        <p:xfrm>
          <a:off x="2141538" y="3598863"/>
          <a:ext cx="1755775" cy="939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2"/>
          </a:graphicData>
        </a:graphic>
      </p:graphicFrame>
      <p:sp>
        <p:nvSpPr>
          <p:cNvPr id="88" name="TextBox 87"/>
          <p:cNvSpPr txBox="1"/>
          <p:nvPr/>
        </p:nvSpPr>
        <p:spPr>
          <a:xfrm>
            <a:off x="6400232" y="1464767"/>
            <a:ext cx="5460686" cy="374009"/>
          </a:xfrm>
          <a:prstGeom prst="rect">
            <a:avLst/>
          </a:prstGeom>
        </p:spPr>
        <p:txBody>
          <a:bodyPr vert="horz" wrap="square" lIns="36000" tIns="72000" rIns="36000" bIns="72000" rtlCol="0" anchor="t" anchorCtr="0">
            <a:noAutofit/>
          </a:bodyPr>
          <a:lstStyle/>
          <a:p>
            <a:pPr marL="180000" indent="-180000">
              <a:spcAft>
                <a:spcPts val="300"/>
              </a:spcAft>
              <a:buClr>
                <a:srgbClr val="F0720A"/>
              </a:buClr>
              <a:buFont typeface="Arial" panose="020B0604020202020204" pitchFamily="34" charset="0"/>
              <a:buChar char="•"/>
            </a:pPr>
            <a:r>
              <a:rPr lang="ru-RU" sz="1200" b="0" dirty="0" smtClean="0"/>
              <a:t>Объем </a:t>
            </a:r>
            <a:r>
              <a:rPr lang="ru-RU" sz="1200" dirty="0" smtClean="0"/>
              <a:t>оказанных </a:t>
            </a:r>
            <a:r>
              <a:rPr lang="ru-RU" sz="1200" b="0" dirty="0" smtClean="0"/>
              <a:t>услуг за 2025 год  </a:t>
            </a:r>
            <a:r>
              <a:rPr lang="ru-RU" sz="1200" b="1" dirty="0" smtClean="0">
                <a:solidFill>
                  <a:schemeClr val="accent1"/>
                </a:solidFill>
              </a:rPr>
              <a:t>43 058 </a:t>
            </a:r>
            <a:r>
              <a:rPr lang="ru-RU" sz="1200" b="0" dirty="0" smtClean="0">
                <a:solidFill>
                  <a:schemeClr val="accent1"/>
                </a:solidFill>
              </a:rPr>
              <a:t>Гкал</a:t>
            </a:r>
          </a:p>
        </p:txBody>
      </p:sp>
      <p:graphicFrame>
        <p:nvGraphicFramePr>
          <p:cNvPr id="146" name="Chart 3"/>
          <p:cNvGraphicFramePr/>
          <p:nvPr>
            <p:custDataLst>
              <p:tags r:id="rId10"/>
            </p:custDataLst>
            <p:extLst>
              <p:ext uri="{D42A27DB-BD31-4B8C-83A1-F6EECF244321}">
                <p14:modId xmlns:p14="http://schemas.microsoft.com/office/powerpoint/2010/main" val="2067179986"/>
              </p:ext>
            </p:extLst>
          </p:nvPr>
        </p:nvGraphicFramePr>
        <p:xfrm>
          <a:off x="7621588" y="2274888"/>
          <a:ext cx="2838450" cy="2838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3"/>
          </a:graphicData>
        </a:graphic>
      </p:graphicFrame>
      <p:sp>
        <p:nvSpPr>
          <p:cNvPr id="26" name="Прямоугольник 25"/>
          <p:cNvSpPr/>
          <p:nvPr>
            <p:custDataLst>
              <p:tags r:id="rId11"/>
            </p:custDataLst>
          </p:nvPr>
        </p:nvSpPr>
        <p:spPr bwMode="gray">
          <a:xfrm>
            <a:off x="8739188" y="2722562"/>
            <a:ext cx="273050" cy="247650"/>
          </a:xfrm>
          <a:prstGeom prst="rect">
            <a:avLst/>
          </a:prstGeom>
          <a:solidFill>
            <a:srgbClr val="DFE5EF"/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15875" tIns="0" rIns="15875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6B564EF2-0E9F-4480-94A3-CE6FA85FF10E}" type="datetime'1''''''''''''''''''''''''''''''''''2''''''''''''''''''2'''">
              <a:rPr lang="ru-RU" altLang="en-US" sz="900" smtClean="0">
                <a:solidFill>
                  <a:schemeClr val="tx1"/>
                </a:solidFill>
              </a:rPr>
              <a:pPr/>
              <a:t>122</a:t>
            </a:fld>
            <a:r>
              <a:rPr lang="ru-RU" altLang="en-US" sz="900" dirty="0" smtClean="0">
                <a:solidFill>
                  <a:schemeClr val="tx1"/>
                </a:solidFill>
              </a:rPr>
              <a:t/>
            </a:r>
            <a:br>
              <a:rPr lang="ru-RU" altLang="en-US" sz="900" dirty="0" smtClean="0">
                <a:solidFill>
                  <a:schemeClr val="tx1"/>
                </a:solidFill>
              </a:rPr>
            </a:br>
            <a:r>
              <a:rPr lang="ru-RU" altLang="en-US" sz="900" dirty="0" smtClean="0">
                <a:solidFill>
                  <a:schemeClr val="tx1"/>
                </a:solidFill>
              </a:rPr>
              <a:t>(</a:t>
            </a:r>
            <a:fld id="{0D701569-8F81-41A5-B91D-F96F5AED73F3}" type="datetime'''''''''0''''''''''''%'''''''''''''''''''''''''''''''''''">
              <a:rPr lang="ru-RU" altLang="en-US" sz="900" smtClean="0">
                <a:solidFill>
                  <a:schemeClr val="tx1"/>
                </a:solidFill>
              </a:rPr>
              <a:pPr/>
              <a:t>0%</a:t>
            </a:fld>
            <a:r>
              <a:rPr lang="ru-RU" altLang="en-US" sz="900" dirty="0" smtClean="0">
                <a:solidFill>
                  <a:schemeClr val="tx1"/>
                </a:solidFill>
              </a:rPr>
              <a:t>)</a:t>
            </a:r>
            <a:endParaRPr lang="ru-RU" sz="900" dirty="0">
              <a:solidFill>
                <a:schemeClr val="tx1"/>
              </a:solidFill>
            </a:endParaRPr>
          </a:p>
        </p:txBody>
      </p:sp>
      <p:sp>
        <p:nvSpPr>
          <p:cNvPr id="83" name="Прямоугольник 82"/>
          <p:cNvSpPr/>
          <p:nvPr>
            <p:custDataLst>
              <p:tags r:id="rId12"/>
            </p:custDataLst>
          </p:nvPr>
        </p:nvSpPr>
        <p:spPr bwMode="gray">
          <a:xfrm>
            <a:off x="9934575" y="3856037"/>
            <a:ext cx="381000" cy="247650"/>
          </a:xfrm>
          <a:prstGeom prst="rect">
            <a:avLst/>
          </a:prstGeom>
          <a:noFill/>
          <a:ln w="9525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4">
                    <a:lumMod val="20000"/>
                    <a:lumOff val="80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15875" tIns="0" rIns="15875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091FFEC3-98F5-4B43-A5A1-868698527E4D}" type="datetime'''''2''''5'' ''''''''0''''''6''''''''''''''''''9'''''">
              <a:rPr lang="ru-RU" altLang="en-US" sz="900" smtClean="0">
                <a:solidFill>
                  <a:schemeClr val="bg1"/>
                </a:solidFill>
              </a:rPr>
              <a:pPr/>
              <a:t>25 069</a:t>
            </a:fld>
            <a:r>
              <a:rPr lang="ru-RU" altLang="en-US" sz="900" dirty="0" smtClean="0">
                <a:solidFill>
                  <a:schemeClr val="bg1"/>
                </a:solidFill>
              </a:rPr>
              <a:t/>
            </a:r>
            <a:br>
              <a:rPr lang="ru-RU" altLang="en-US" sz="900" dirty="0" smtClean="0">
                <a:solidFill>
                  <a:schemeClr val="bg1"/>
                </a:solidFill>
              </a:rPr>
            </a:br>
            <a:r>
              <a:rPr lang="ru-RU" altLang="en-US" sz="900" dirty="0" smtClean="0">
                <a:solidFill>
                  <a:schemeClr val="bg1"/>
                </a:solidFill>
              </a:rPr>
              <a:t>(</a:t>
            </a:r>
            <a:fld id="{B392DE3F-9960-44E8-8BFB-8E304DC1F69C}" type="datetime'''''''5''''''''''''''''''''8''''''%'''''''''''''''''">
              <a:rPr lang="ru-RU" altLang="en-US" sz="900" smtClean="0">
                <a:solidFill>
                  <a:schemeClr val="bg1"/>
                </a:solidFill>
              </a:rPr>
              <a:pPr/>
              <a:t>58%</a:t>
            </a:fld>
            <a:r>
              <a:rPr lang="ru-RU" altLang="en-US" sz="900" dirty="0" smtClean="0">
                <a:solidFill>
                  <a:schemeClr val="bg1"/>
                </a:solidFill>
              </a:rPr>
              <a:t>)</a:t>
            </a:r>
            <a:endParaRPr lang="ru-RU" sz="900" dirty="0">
              <a:solidFill>
                <a:schemeClr val="bg1"/>
              </a:solidFill>
            </a:endParaRPr>
          </a:p>
        </p:txBody>
      </p:sp>
      <p:sp>
        <p:nvSpPr>
          <p:cNvPr id="93" name="Прямоугольник 92"/>
          <p:cNvSpPr/>
          <p:nvPr>
            <p:custDataLst>
              <p:tags r:id="rId13"/>
            </p:custDataLst>
          </p:nvPr>
        </p:nvSpPr>
        <p:spPr bwMode="gray">
          <a:xfrm>
            <a:off x="8121650" y="4414837"/>
            <a:ext cx="317500" cy="247650"/>
          </a:xfrm>
          <a:prstGeom prst="rect">
            <a:avLst/>
          </a:prstGeom>
          <a:noFill/>
          <a:ln w="9525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4">
                    <a:lumMod val="20000"/>
                    <a:lumOff val="80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15875" tIns="0" rIns="15875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55232F7D-7014-44BB-AF13-F832462BC99D}" type="datetime'''''''''''''2'''''''''''''''' ''''9''''''''7''4'''''''''''''''">
              <a:rPr lang="ru-RU" altLang="en-US" sz="900" smtClean="0">
                <a:solidFill>
                  <a:schemeClr val="bg1"/>
                </a:solidFill>
              </a:rPr>
              <a:pPr/>
              <a:t>2 974</a:t>
            </a:fld>
            <a:r>
              <a:rPr lang="ru-RU" altLang="en-US" sz="900" dirty="0" smtClean="0">
                <a:solidFill>
                  <a:schemeClr val="bg1"/>
                </a:solidFill>
              </a:rPr>
              <a:t/>
            </a:r>
            <a:br>
              <a:rPr lang="ru-RU" altLang="en-US" sz="900" dirty="0" smtClean="0">
                <a:solidFill>
                  <a:schemeClr val="bg1"/>
                </a:solidFill>
              </a:rPr>
            </a:br>
            <a:r>
              <a:rPr lang="ru-RU" altLang="en-US" sz="900" dirty="0" smtClean="0">
                <a:solidFill>
                  <a:schemeClr val="bg1"/>
                </a:solidFill>
              </a:rPr>
              <a:t>(</a:t>
            </a:r>
            <a:fld id="{AEE20083-3B53-4B38-AAB2-769D6E37CE42}" type="datetime'''''''''''''7''''''''''''''''''''''''''''%'''''">
              <a:rPr lang="ru-RU" altLang="en-US" sz="900" smtClean="0">
                <a:solidFill>
                  <a:schemeClr val="bg1"/>
                </a:solidFill>
              </a:rPr>
              <a:pPr/>
              <a:t>7%</a:t>
            </a:fld>
            <a:r>
              <a:rPr lang="ru-RU" altLang="en-US" sz="900" dirty="0" smtClean="0">
                <a:solidFill>
                  <a:schemeClr val="bg1"/>
                </a:solidFill>
              </a:rPr>
              <a:t>)</a:t>
            </a:r>
            <a:endParaRPr lang="ru-RU" sz="900" dirty="0">
              <a:solidFill>
                <a:schemeClr val="bg1"/>
              </a:solidFill>
            </a:endParaRPr>
          </a:p>
        </p:txBody>
      </p:sp>
      <p:sp>
        <p:nvSpPr>
          <p:cNvPr id="96" name="Прямоугольник 95"/>
          <p:cNvSpPr/>
          <p:nvPr>
            <p:custDataLst>
              <p:tags r:id="rId14"/>
            </p:custDataLst>
          </p:nvPr>
        </p:nvSpPr>
        <p:spPr bwMode="gray">
          <a:xfrm>
            <a:off x="7926388" y="4167187"/>
            <a:ext cx="273050" cy="247650"/>
          </a:xfrm>
          <a:prstGeom prst="rect">
            <a:avLst/>
          </a:prstGeom>
          <a:solidFill>
            <a:srgbClr val="C0C0C0"/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15875" tIns="0" rIns="15875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C78869C3-9B28-441D-9DFA-0FEEB7C683F7}" type="datetime'''''9''9''0'''''''''''">
              <a:rPr lang="ru-RU" altLang="en-US" sz="900" smtClean="0">
                <a:solidFill>
                  <a:schemeClr val="tx1"/>
                </a:solidFill>
              </a:rPr>
              <a:pPr/>
              <a:t>990</a:t>
            </a:fld>
            <a:r>
              <a:rPr lang="ru-RU" altLang="en-US" sz="900" dirty="0" smtClean="0">
                <a:solidFill>
                  <a:schemeClr val="tx1"/>
                </a:solidFill>
              </a:rPr>
              <a:t/>
            </a:r>
            <a:br>
              <a:rPr lang="ru-RU" altLang="en-US" sz="900" dirty="0" smtClean="0">
                <a:solidFill>
                  <a:schemeClr val="tx1"/>
                </a:solidFill>
              </a:rPr>
            </a:br>
            <a:r>
              <a:rPr lang="ru-RU" altLang="en-US" sz="900" dirty="0" smtClean="0">
                <a:solidFill>
                  <a:schemeClr val="tx1"/>
                </a:solidFill>
              </a:rPr>
              <a:t>(</a:t>
            </a:r>
            <a:fld id="{00669B25-250F-450D-AE1D-FE64D9842B7E}" type="datetime'''''''''''''2''''''''''''%'''''''''">
              <a:rPr lang="ru-RU" altLang="en-US" sz="900" smtClean="0">
                <a:solidFill>
                  <a:schemeClr val="tx1"/>
                </a:solidFill>
              </a:rPr>
              <a:pPr/>
              <a:t>2%</a:t>
            </a:fld>
            <a:r>
              <a:rPr lang="ru-RU" altLang="en-US" sz="900" dirty="0" smtClean="0">
                <a:solidFill>
                  <a:schemeClr val="tx1"/>
                </a:solidFill>
              </a:rPr>
              <a:t>)</a:t>
            </a:r>
            <a:endParaRPr lang="ru-RU" sz="900" dirty="0">
              <a:solidFill>
                <a:schemeClr val="tx1"/>
              </a:solidFill>
            </a:endParaRPr>
          </a:p>
        </p:txBody>
      </p:sp>
      <p:sp>
        <p:nvSpPr>
          <p:cNvPr id="100" name="Прямоугольник 99"/>
          <p:cNvSpPr/>
          <p:nvPr>
            <p:custDataLst>
              <p:tags r:id="rId15"/>
            </p:custDataLst>
          </p:nvPr>
        </p:nvSpPr>
        <p:spPr bwMode="gray">
          <a:xfrm>
            <a:off x="7789863" y="3217862"/>
            <a:ext cx="381000" cy="247650"/>
          </a:xfrm>
          <a:prstGeom prst="rect">
            <a:avLst/>
          </a:prstGeom>
          <a:noFill/>
          <a:ln w="9525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4">
                    <a:lumMod val="20000"/>
                    <a:lumOff val="80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15875" tIns="0" rIns="15875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05584FBD-40F8-4FD6-BCEB-6E4C546719A5}" type="datetime'''''''''''''''''1''''''''''''''0'''''''' ''''9''1''''2'">
              <a:rPr lang="ru-RU" altLang="en-US" sz="900" smtClean="0">
                <a:solidFill>
                  <a:schemeClr val="bg1"/>
                </a:solidFill>
              </a:rPr>
              <a:pPr/>
              <a:t>10 912</a:t>
            </a:fld>
            <a:r>
              <a:rPr lang="ru-RU" altLang="en-US" sz="900" dirty="0" smtClean="0">
                <a:solidFill>
                  <a:schemeClr val="bg1"/>
                </a:solidFill>
              </a:rPr>
              <a:t/>
            </a:r>
            <a:br>
              <a:rPr lang="ru-RU" altLang="en-US" sz="900" dirty="0" smtClean="0">
                <a:solidFill>
                  <a:schemeClr val="bg1"/>
                </a:solidFill>
              </a:rPr>
            </a:br>
            <a:r>
              <a:rPr lang="ru-RU" altLang="en-US" sz="900" dirty="0" smtClean="0">
                <a:solidFill>
                  <a:schemeClr val="bg1"/>
                </a:solidFill>
              </a:rPr>
              <a:t>(</a:t>
            </a:r>
            <a:fld id="{3B499D59-26D3-40CD-878D-39891DAFDF99}" type="datetime'''2''''''''''''''''''''''''''''''5%'''''''''''''">
              <a:rPr lang="ru-RU" altLang="en-US" sz="900" smtClean="0">
                <a:solidFill>
                  <a:schemeClr val="bg1"/>
                </a:solidFill>
              </a:rPr>
              <a:pPr/>
              <a:t>25%</a:t>
            </a:fld>
            <a:r>
              <a:rPr lang="ru-RU" altLang="en-US" sz="900" dirty="0" smtClean="0">
                <a:solidFill>
                  <a:schemeClr val="bg1"/>
                </a:solidFill>
              </a:rPr>
              <a:t>)</a:t>
            </a:r>
            <a:endParaRPr lang="ru-RU" sz="900" dirty="0">
              <a:solidFill>
                <a:schemeClr val="bg1"/>
              </a:solidFill>
            </a:endParaRPr>
          </a:p>
        </p:txBody>
      </p:sp>
      <p:sp>
        <p:nvSpPr>
          <p:cNvPr id="123" name="Прямоугольник 122"/>
          <p:cNvSpPr/>
          <p:nvPr>
            <p:custDataLst>
              <p:tags r:id="rId16"/>
            </p:custDataLst>
          </p:nvPr>
        </p:nvSpPr>
        <p:spPr bwMode="gray">
          <a:xfrm>
            <a:off x="8510588" y="2474912"/>
            <a:ext cx="317500" cy="247650"/>
          </a:xfrm>
          <a:prstGeom prst="rect">
            <a:avLst/>
          </a:prstGeom>
          <a:solidFill>
            <a:srgbClr val="4C6C9C"/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15875" tIns="0" rIns="15875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C2226A8E-235D-41AD-A8A2-666B0052AEB0}" type="datetime'''''''''''1'''''''''''' ''''''''73''''8'''">
              <a:rPr lang="ru-RU" altLang="en-US" sz="900" smtClean="0">
                <a:solidFill>
                  <a:schemeClr val="bg1"/>
                </a:solidFill>
              </a:rPr>
              <a:pPr/>
              <a:t>1 738</a:t>
            </a:fld>
            <a:r>
              <a:rPr lang="ru-RU" altLang="en-US" sz="900" dirty="0" smtClean="0">
                <a:solidFill>
                  <a:schemeClr val="bg1"/>
                </a:solidFill>
              </a:rPr>
              <a:t/>
            </a:r>
            <a:br>
              <a:rPr lang="ru-RU" altLang="en-US" sz="900" dirty="0" smtClean="0">
                <a:solidFill>
                  <a:schemeClr val="bg1"/>
                </a:solidFill>
              </a:rPr>
            </a:br>
            <a:r>
              <a:rPr lang="ru-RU" altLang="en-US" sz="900" dirty="0" smtClean="0">
                <a:solidFill>
                  <a:schemeClr val="bg1"/>
                </a:solidFill>
              </a:rPr>
              <a:t>(</a:t>
            </a:r>
            <a:fld id="{7B29D0D3-E1EC-4BBA-AAD9-F7530637DC77}" type="datetime'''''''''4''''%'''''''''''''''">
              <a:rPr lang="ru-RU" altLang="en-US" sz="900" smtClean="0">
                <a:solidFill>
                  <a:schemeClr val="bg1"/>
                </a:solidFill>
              </a:rPr>
              <a:pPr/>
              <a:t>4%</a:t>
            </a:fld>
            <a:r>
              <a:rPr lang="ru-RU" altLang="en-US" sz="900" dirty="0" smtClean="0">
                <a:solidFill>
                  <a:schemeClr val="bg1"/>
                </a:solidFill>
              </a:rPr>
              <a:t>)</a:t>
            </a:r>
            <a:endParaRPr lang="ru-RU" sz="900" dirty="0">
              <a:solidFill>
                <a:schemeClr val="bg1"/>
              </a:solidFill>
            </a:endParaRPr>
          </a:p>
        </p:txBody>
      </p:sp>
      <p:sp>
        <p:nvSpPr>
          <p:cNvPr id="126" name="Прямоугольник 125"/>
          <p:cNvSpPr/>
          <p:nvPr>
            <p:custDataLst>
              <p:tags r:id="rId17"/>
            </p:custDataLst>
          </p:nvPr>
        </p:nvSpPr>
        <p:spPr bwMode="gray">
          <a:xfrm>
            <a:off x="8826500" y="2970213"/>
            <a:ext cx="317500" cy="247650"/>
          </a:xfrm>
          <a:prstGeom prst="rect">
            <a:avLst/>
          </a:prstGeom>
          <a:solidFill>
            <a:schemeClr val="accent1"/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15875" tIns="0" rIns="15875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964A23EE-91DA-4944-A2BB-4F01572F1850}" type="datetime'''1'''''''''''''''''''''' ''''''25''''3'''''''''''''">
              <a:rPr lang="ru-RU" altLang="en-US" sz="900" smtClean="0">
                <a:solidFill>
                  <a:schemeClr val="bg1"/>
                </a:solidFill>
              </a:rPr>
              <a:pPr/>
              <a:t>1 253</a:t>
            </a:fld>
            <a:r>
              <a:rPr lang="ru-RU" altLang="en-US" sz="900" dirty="0" smtClean="0">
                <a:solidFill>
                  <a:schemeClr val="bg1"/>
                </a:solidFill>
              </a:rPr>
              <a:t/>
            </a:r>
            <a:br>
              <a:rPr lang="ru-RU" altLang="en-US" sz="900" dirty="0" smtClean="0">
                <a:solidFill>
                  <a:schemeClr val="bg1"/>
                </a:solidFill>
              </a:rPr>
            </a:br>
            <a:r>
              <a:rPr lang="ru-RU" altLang="en-US" sz="900" dirty="0" smtClean="0">
                <a:solidFill>
                  <a:schemeClr val="bg1"/>
                </a:solidFill>
              </a:rPr>
              <a:t>(</a:t>
            </a:r>
            <a:fld id="{1E9F9692-8A93-461E-9863-9E11D58C1457}" type="datetime'''''''''''''''''''3''''''''''''''''''%'''''''''''''''''''">
              <a:rPr lang="ru-RU" altLang="en-US" sz="900" smtClean="0">
                <a:solidFill>
                  <a:schemeClr val="bg1"/>
                </a:solidFill>
              </a:rPr>
              <a:pPr/>
              <a:t>3%</a:t>
            </a:fld>
            <a:r>
              <a:rPr lang="ru-RU" altLang="en-US" sz="900" dirty="0" smtClean="0">
                <a:solidFill>
                  <a:schemeClr val="bg1"/>
                </a:solidFill>
              </a:rPr>
              <a:t>)</a:t>
            </a:r>
            <a:endParaRPr lang="ru-RU" sz="900" dirty="0">
              <a:solidFill>
                <a:schemeClr val="bg1"/>
              </a:solidFill>
            </a:endParaRPr>
          </a:p>
        </p:txBody>
      </p:sp>
      <p:sp>
        <p:nvSpPr>
          <p:cNvPr id="66" name="Прямоугольник 65"/>
          <p:cNvSpPr/>
          <p:nvPr>
            <p:custDataLst>
              <p:tags r:id="rId18"/>
            </p:custDataLst>
          </p:nvPr>
        </p:nvSpPr>
        <p:spPr bwMode="auto">
          <a:xfrm>
            <a:off x="6665913" y="2301875"/>
            <a:ext cx="1897063" cy="136525"/>
          </a:xfrm>
          <a:prstGeom prst="rect">
            <a:avLst/>
          </a:prstGeom>
          <a:noFill/>
          <a:ln w="9525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4">
                    <a:lumMod val="20000"/>
                    <a:lumOff val="80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>
              <a:spcBef>
                <a:spcPct val="0"/>
              </a:spcBef>
              <a:spcAft>
                <a:spcPct val="0"/>
              </a:spcAft>
            </a:pPr>
            <a:fld id="{BC675CA8-F206-4DA2-A435-B5CCF306CBFA}" type="datetime' ТО''''О'''' &quot;ТЕМ''ІР''Ж''ОЛСУ ''- П''АВЛО''''''Д''А''Р&quot;'''''">
              <a:rPr lang="ru-RU" altLang="en-US" sz="900" smtClean="0">
                <a:solidFill>
                  <a:schemeClr val="tx1"/>
                </a:solidFill>
              </a:rPr>
              <a:pPr algn="r">
                <a:spcBef>
                  <a:spcPct val="0"/>
                </a:spcBef>
                <a:spcAft>
                  <a:spcPct val="0"/>
                </a:spcAft>
              </a:pPr>
              <a:t> ТОО "ТЕМІРЖОЛСУ - ПАВЛОДАР"</a:t>
            </a:fld>
            <a:endParaRPr lang="ru-RU" sz="900" dirty="0">
              <a:solidFill>
                <a:schemeClr val="tx1"/>
              </a:solidFill>
            </a:endParaRPr>
          </a:p>
        </p:txBody>
      </p:sp>
      <p:sp>
        <p:nvSpPr>
          <p:cNvPr id="27" name="Прямоугольник 26"/>
          <p:cNvSpPr/>
          <p:nvPr>
            <p:custDataLst>
              <p:tags r:id="rId19"/>
            </p:custDataLst>
          </p:nvPr>
        </p:nvSpPr>
        <p:spPr bwMode="auto">
          <a:xfrm>
            <a:off x="10390188" y="3994150"/>
            <a:ext cx="1495425" cy="136525"/>
          </a:xfrm>
          <a:prstGeom prst="rect">
            <a:avLst/>
          </a:prstGeom>
          <a:noFill/>
          <a:ln w="9525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4">
                    <a:lumMod val="20000"/>
                    <a:lumOff val="80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fld id="{F0915D99-D9FB-4447-B867-A59D01935405}" type="datetime'КГ''''П &quot;ТЕ''''''П''''''Л''ОСЕР''''ВИ''С'''''' - ''А''к''с''у'">
              <a:rPr lang="ru-RU" altLang="en-US" sz="900" smtClean="0">
                <a:solidFill>
                  <a:schemeClr val="tx1"/>
                </a:solidFill>
              </a:rPr>
              <a:pPr>
                <a:spcBef>
                  <a:spcPct val="0"/>
                </a:spcBef>
                <a:spcAft>
                  <a:spcPct val="0"/>
                </a:spcAft>
              </a:pPr>
              <a:t>КГП "ТЕПЛОСЕРВИС - Аксу</a:t>
            </a:fld>
            <a:endParaRPr lang="ru-RU" sz="900" dirty="0">
              <a:solidFill>
                <a:schemeClr val="tx1"/>
              </a:solidFill>
            </a:endParaRPr>
          </a:p>
        </p:txBody>
      </p:sp>
      <p:sp>
        <p:nvSpPr>
          <p:cNvPr id="30" name="Прямоугольник 29"/>
          <p:cNvSpPr/>
          <p:nvPr>
            <p:custDataLst>
              <p:tags r:id="rId20"/>
            </p:custDataLst>
          </p:nvPr>
        </p:nvSpPr>
        <p:spPr bwMode="auto">
          <a:xfrm>
            <a:off x="7059613" y="4708525"/>
            <a:ext cx="1065213" cy="136525"/>
          </a:xfrm>
          <a:prstGeom prst="rect">
            <a:avLst/>
          </a:prstGeom>
          <a:noFill/>
          <a:ln w="9525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4">
                    <a:lumMod val="20000"/>
                    <a:lumOff val="80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>
              <a:spcBef>
                <a:spcPct val="0"/>
              </a:spcBef>
              <a:spcAft>
                <a:spcPct val="0"/>
              </a:spcAft>
            </a:pPr>
            <a:fld id="{EFC43BA5-E7E6-435D-B66A-34E527FF185F}" type="datetime'''Т''''''''О''''''''О ''&quot;''Г''''РЭ''''''ССТР''О''''''Й&quot;'''">
              <a:rPr lang="ru-RU" altLang="en-US" sz="900" smtClean="0">
                <a:solidFill>
                  <a:schemeClr val="tx1"/>
                </a:solidFill>
              </a:rPr>
              <a:pPr algn="r">
                <a:spcBef>
                  <a:spcPct val="0"/>
                </a:spcBef>
                <a:spcAft>
                  <a:spcPct val="0"/>
                </a:spcAft>
              </a:pPr>
              <a:t>ТОО "ГРЭССТРОЙ"</a:t>
            </a:fld>
            <a:endParaRPr lang="ru-RU" sz="900" dirty="0">
              <a:solidFill>
                <a:schemeClr val="tx1"/>
              </a:solidFill>
            </a:endParaRPr>
          </a:p>
        </p:txBody>
      </p:sp>
      <p:sp>
        <p:nvSpPr>
          <p:cNvPr id="34" name="Прямоугольник 33"/>
          <p:cNvSpPr/>
          <p:nvPr>
            <p:custDataLst>
              <p:tags r:id="rId21"/>
            </p:custDataLst>
          </p:nvPr>
        </p:nvSpPr>
        <p:spPr bwMode="auto">
          <a:xfrm>
            <a:off x="7231063" y="4384675"/>
            <a:ext cx="619125" cy="136525"/>
          </a:xfrm>
          <a:prstGeom prst="rect">
            <a:avLst/>
          </a:prstGeom>
          <a:noFill/>
          <a:ln w="9525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4">
                    <a:lumMod val="20000"/>
                    <a:lumOff val="80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>
              <a:spcBef>
                <a:spcPct val="0"/>
              </a:spcBef>
              <a:spcAft>
                <a:spcPct val="0"/>
              </a:spcAft>
            </a:pPr>
            <a:fld id="{175B392A-F183-41C7-B1FD-6D559256821B}" type="datetime' ''''''''''А''''''''О ''''''''''''''''''''''''&quot;ПР''''ЭК''&quot;'">
              <a:rPr lang="ru-RU" altLang="en-US" sz="900" smtClean="0">
                <a:solidFill>
                  <a:schemeClr val="tx1"/>
                </a:solidFill>
              </a:rPr>
              <a:pPr algn="r">
                <a:spcBef>
                  <a:spcPct val="0"/>
                </a:spcBef>
                <a:spcAft>
                  <a:spcPct val="0"/>
                </a:spcAft>
              </a:pPr>
              <a:t> АО "ПРЭК"</a:t>
            </a:fld>
            <a:endParaRPr lang="ru-RU" sz="900" dirty="0">
              <a:solidFill>
                <a:schemeClr val="tx1"/>
              </a:solidFill>
            </a:endParaRPr>
          </a:p>
        </p:txBody>
      </p:sp>
      <p:sp>
        <p:nvSpPr>
          <p:cNvPr id="79" name="Прямоугольник 78"/>
          <p:cNvSpPr/>
          <p:nvPr>
            <p:custDataLst>
              <p:tags r:id="rId22"/>
            </p:custDataLst>
          </p:nvPr>
        </p:nvSpPr>
        <p:spPr bwMode="auto">
          <a:xfrm>
            <a:off x="7850188" y="2165350"/>
            <a:ext cx="984250" cy="136525"/>
          </a:xfrm>
          <a:prstGeom prst="rect">
            <a:avLst/>
          </a:prstGeom>
          <a:noFill/>
          <a:ln w="9525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4">
                    <a:lumMod val="20000"/>
                    <a:lumOff val="80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>
              <a:spcBef>
                <a:spcPct val="0"/>
              </a:spcBef>
              <a:spcAft>
                <a:spcPct val="0"/>
              </a:spcAft>
            </a:pPr>
            <a:fld id="{B4156374-4010-43F0-A189-A3525BB36A81}" type="datetime''''''''' Т''''ОО'' ''''&quot;''''LA''''''VAG''''GIO&quot;'''''''''''''''">
              <a:rPr lang="ru-RU" altLang="en-US" sz="900" smtClean="0">
                <a:solidFill>
                  <a:schemeClr val="tx1"/>
                </a:solidFill>
              </a:rPr>
              <a:pPr algn="r">
                <a:spcBef>
                  <a:spcPct val="0"/>
                </a:spcBef>
                <a:spcAft>
                  <a:spcPct val="0"/>
                </a:spcAft>
              </a:pPr>
              <a:t> ТОО "LAVAGGIO"</a:t>
            </a:fld>
            <a:endParaRPr lang="ru-RU" sz="900" dirty="0">
              <a:solidFill>
                <a:schemeClr val="tx1"/>
              </a:solidFill>
            </a:endParaRPr>
          </a:p>
        </p:txBody>
      </p:sp>
      <p:sp>
        <p:nvSpPr>
          <p:cNvPr id="65" name="Прямоугольник 64"/>
          <p:cNvSpPr/>
          <p:nvPr>
            <p:custDataLst>
              <p:tags r:id="rId23"/>
            </p:custDataLst>
          </p:nvPr>
        </p:nvSpPr>
        <p:spPr bwMode="auto">
          <a:xfrm>
            <a:off x="6589713" y="3074988"/>
            <a:ext cx="1112838" cy="273050"/>
          </a:xfrm>
          <a:prstGeom prst="rect">
            <a:avLst/>
          </a:prstGeom>
          <a:noFill/>
          <a:ln w="9525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4">
                    <a:lumMod val="20000"/>
                    <a:lumOff val="80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>
              <a:spcBef>
                <a:spcPct val="0"/>
              </a:spcBef>
              <a:spcAft>
                <a:spcPct val="0"/>
              </a:spcAft>
            </a:pPr>
            <a:fld id="{B0F3075A-2D71-4C56-BFC7-DAC1703CC3A8}" type="datetime''' ''Т''''''ОО &quot;ТЕ''ПЛИЧ''''НЫ''Й'' ''&#10;КОМПЛЕК''''С А''КСУ&quot;'''">
              <a:rPr lang="ru-RU" altLang="en-US" sz="900" smtClean="0">
                <a:solidFill>
                  <a:schemeClr val="tx1"/>
                </a:solidFill>
              </a:rPr>
              <a:pPr algn="r">
                <a:spcBef>
                  <a:spcPct val="0"/>
                </a:spcBef>
                <a:spcAft>
                  <a:spcPct val="0"/>
                </a:spcAft>
              </a:pPr>
              <a:t> ТОО "ТЕПЛИЧНЫЙ 
КОМПЛЕКС АКСУ"</a:t>
            </a:fld>
            <a:endParaRPr lang="ru-RU" sz="900" dirty="0">
              <a:solidFill>
                <a:schemeClr val="tx1"/>
              </a:solidFill>
            </a:endParaRPr>
          </a:p>
        </p:txBody>
      </p:sp>
      <p:sp>
        <p:nvSpPr>
          <p:cNvPr id="81" name="Прямоугольник 80"/>
          <p:cNvSpPr/>
          <p:nvPr>
            <p:custDataLst>
              <p:tags r:id="rId24"/>
            </p:custDataLst>
          </p:nvPr>
        </p:nvSpPr>
        <p:spPr bwMode="auto">
          <a:xfrm>
            <a:off x="8885238" y="2197100"/>
            <a:ext cx="1406525" cy="136525"/>
          </a:xfrm>
          <a:prstGeom prst="rect">
            <a:avLst/>
          </a:prstGeom>
          <a:noFill/>
          <a:ln w="9525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4">
                    <a:lumMod val="20000"/>
                    <a:lumOff val="80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fld id="{96B48721-1B8C-4DBC-AF66-6DDE2664DFC1}" type="datetime'ТО''''О ''''''&quot;''''''ГИ''Д''Р''ОСЕР''ВИС''''-Р''''К''&quot;'">
              <a:rPr lang="ru-RU" altLang="en-US" sz="900" smtClean="0">
                <a:solidFill>
                  <a:schemeClr val="tx1"/>
                </a:solidFill>
              </a:rPr>
              <a:pPr>
                <a:spcBef>
                  <a:spcPct val="0"/>
                </a:spcBef>
                <a:spcAft>
                  <a:spcPct val="0"/>
                </a:spcAft>
              </a:pPr>
              <a:t>ТОО "ГИДРОСЕРВИС-РК"</a:t>
            </a:fld>
            <a:endParaRPr lang="ru-RU" sz="900" dirty="0">
              <a:solidFill>
                <a:schemeClr val="tx1"/>
              </a:solidFill>
            </a:endParaRPr>
          </a:p>
        </p:txBody>
      </p:sp>
      <p:sp>
        <p:nvSpPr>
          <p:cNvPr id="157" name="Freeform 140"/>
          <p:cNvSpPr/>
          <p:nvPr/>
        </p:nvSpPr>
        <p:spPr>
          <a:xfrm>
            <a:off x="6293642" y="1449911"/>
            <a:ext cx="5699657" cy="4357688"/>
          </a:xfrm>
          <a:custGeom>
            <a:avLst/>
            <a:gdLst>
              <a:gd name="connsiteX0" fmla="*/ 0 w 937260"/>
              <a:gd name="connsiteY0" fmla="*/ 0 h 350520"/>
              <a:gd name="connsiteX1" fmla="*/ 0 w 937260"/>
              <a:gd name="connsiteY1" fmla="*/ 350520 h 350520"/>
              <a:gd name="connsiteX2" fmla="*/ 937260 w 937260"/>
              <a:gd name="connsiteY2" fmla="*/ 350520 h 350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37260" h="350520">
                <a:moveTo>
                  <a:pt x="0" y="0"/>
                </a:moveTo>
                <a:lnTo>
                  <a:pt x="0" y="350520"/>
                </a:lnTo>
                <a:lnTo>
                  <a:pt x="937260" y="350520"/>
                </a:lnTo>
              </a:path>
            </a:pathLst>
          </a:custGeom>
          <a:noFill/>
          <a:ln w="95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t"/>
          <a:lstStyle/>
          <a:p>
            <a:pPr defTabSz="583170">
              <a:spcAft>
                <a:spcPts val="300"/>
              </a:spcAft>
              <a:buFont typeface="Arial" panose="020B0604020202020204" pitchFamily="34" charset="0"/>
              <a:buNone/>
            </a:pPr>
            <a:endParaRPr lang="da-DK" sz="1200" dirty="0">
              <a:solidFill>
                <a:schemeClr val="accent1"/>
              </a:solidFill>
            </a:endParaRPr>
          </a:p>
        </p:txBody>
      </p:sp>
      <p:sp>
        <p:nvSpPr>
          <p:cNvPr id="158" name="TextBox 157"/>
          <p:cNvSpPr txBox="1"/>
          <p:nvPr/>
        </p:nvSpPr>
        <p:spPr>
          <a:xfrm>
            <a:off x="10731260" y="2544792"/>
            <a:ext cx="974785" cy="153888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r>
              <a:rPr lang="ru-RU" sz="1000" dirty="0" smtClean="0"/>
              <a:t>Гкал</a:t>
            </a:r>
            <a:endParaRPr lang="ru-RU" sz="1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382631" y="3244334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 </a:t>
            </a:r>
            <a:endParaRPr lang="ru-RU" sz="900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11351008" y="2874113"/>
            <a:ext cx="516935" cy="208413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900" dirty="0">
              <a:solidFill>
                <a:schemeClr val="bg2">
                  <a:lumMod val="65000"/>
                </a:schemeClr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423139" y="4573072"/>
            <a:ext cx="428322" cy="369332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endParaRPr lang="ru-RU" sz="900" dirty="0"/>
          </a:p>
        </p:txBody>
      </p:sp>
    </p:spTree>
    <p:extLst>
      <p:ext uri="{BB962C8B-B14F-4D97-AF65-F5344CB8AC3E}">
        <p14:creationId xmlns:p14="http://schemas.microsoft.com/office/powerpoint/2010/main" val="7211915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9241568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307" name="Слайд think-cell" r:id="rId7" imgW="594" imgH="595" progId="TCLayout.ActiveDocument.1">
                  <p:embed/>
                </p:oleObj>
              </mc:Choice>
              <mc:Fallback>
                <p:oleObj name="Слайд think-cell" r:id="rId7" imgW="594" imgH="59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pPr lvl="0"/>
            <a:r>
              <a:rPr lang="ru-RU" b="0" dirty="0" smtClean="0">
                <a:solidFill>
                  <a:schemeClr val="accent1"/>
                </a:solidFill>
              </a:rPr>
              <a:t>ЕЭК: </a:t>
            </a:r>
            <a:r>
              <a:rPr lang="ru-RU" dirty="0"/>
              <a:t>Информация о проводимой работе с потребителями регулируемых услуг</a:t>
            </a:r>
            <a:endParaRPr lang="ru-RU" b="0" dirty="0">
              <a:solidFill>
                <a:schemeClr val="accent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708714" y="3244334"/>
            <a:ext cx="7745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87ECD311-34CC-475C-AD0B-8F1E6CBB6A1A}" type="datetime'''''''''''''''1''''''''''''00''''''''%'''''''''''''''''''">
              <a:rPr lang="ru-RU" altLang="en-US">
                <a:solidFill>
                  <a:schemeClr val="bg1"/>
                </a:solidFill>
              </a:rPr>
              <a:pPr/>
              <a:t>100%</a:t>
            </a:fld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8795043" y="4895016"/>
            <a:ext cx="64312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87ECD311-34CC-475C-AD0B-8F1E6CBB6A1A}" type="datetime'''''''''''''''1''''''''''''00''''''''%'''''''''''''''''''">
              <a:rPr lang="ru-RU" altLang="en-US" sz="1400">
                <a:solidFill>
                  <a:schemeClr val="bg1"/>
                </a:solidFill>
              </a:rPr>
              <a:pPr/>
              <a:t>100%</a:t>
            </a:fld>
            <a:endParaRPr lang="ru-RU" sz="1400" dirty="0"/>
          </a:p>
        </p:txBody>
      </p:sp>
      <p:sp>
        <p:nvSpPr>
          <p:cNvPr id="9" name="Текст 2"/>
          <p:cNvSpPr>
            <a:spLocks noGrp="1"/>
          </p:cNvSpPr>
          <p:nvPr>
            <p:custDataLst>
              <p:tags r:id="rId3"/>
            </p:custDataLst>
          </p:nvPr>
        </p:nvSpPr>
        <p:spPr bwMode="auto">
          <a:xfrm>
            <a:off x="7974963" y="5816600"/>
            <a:ext cx="165417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0" indent="180000" algn="l" defTabSz="914400" rtl="0" eaLnBrk="1" latinLnBrk="0" hangingPunct="1">
              <a:spcBef>
                <a:spcPts val="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60000" indent="-18000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540000" indent="-18000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720000" indent="-18000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900000" indent="-18000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Char char="»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r">
              <a:spcBef>
                <a:spcPct val="0"/>
              </a:spcBef>
              <a:buNone/>
            </a:pPr>
            <a:endParaRPr lang="ru-RU" sz="1400" dirty="0">
              <a:latin typeface="+mn-lt"/>
              <a:cs typeface="+mn-cs"/>
              <a:sym typeface="+mn-lt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54526" y="2850144"/>
            <a:ext cx="2165349" cy="140176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АО «ЕЭК»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 bwMode="gray">
          <a:xfrm>
            <a:off x="4475162" y="1423988"/>
            <a:ext cx="2738416" cy="433388"/>
          </a:xfrm>
          <a:prstGeom prst="rect">
            <a:avLst/>
          </a:prstGeom>
          <a:solidFill>
            <a:schemeClr val="lt2"/>
          </a:solidFill>
          <a:ln w="19050" cap="flat" cmpd="sng" algn="ctr">
            <a:solidFill>
              <a:schemeClr val="lt2"/>
            </a:solidFill>
            <a:prstDash val="solid"/>
            <a:miter lim="800000"/>
            <a:headEnd type="none" w="lg" len="lg"/>
            <a:tailEnd type="none" w="lg" len="lg"/>
          </a:ln>
        </p:spPr>
        <p:txBody>
          <a:bodyPr wrap="square" lIns="36000" tIns="36000" rIns="36000" bIns="36000" rtlCol="0" anchor="ctr">
            <a:noAutofit/>
          </a:bodyPr>
          <a:lstStyle/>
          <a:p>
            <a:pPr algn="ctr">
              <a:buClr>
                <a:schemeClr val="bg2"/>
              </a:buClr>
              <a:buSzPct val="100000"/>
            </a:pPr>
            <a:r>
              <a:rPr lang="ru-RU" sz="1400" b="1" i="1" dirty="0" smtClean="0">
                <a:solidFill>
                  <a:schemeClr val="dk1"/>
                </a:solidFill>
              </a:rPr>
              <a:t>Предоставление услуг</a:t>
            </a:r>
            <a:endParaRPr lang="ru-RU" sz="1400" b="1" i="1" dirty="0">
              <a:solidFill>
                <a:schemeClr val="dk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 bwMode="gray">
          <a:xfrm>
            <a:off x="7213829" y="1423988"/>
            <a:ext cx="2224088" cy="433388"/>
          </a:xfrm>
          <a:prstGeom prst="rect">
            <a:avLst/>
          </a:prstGeom>
          <a:solidFill>
            <a:schemeClr val="lt2"/>
          </a:solidFill>
          <a:ln w="19050" cap="flat" cmpd="sng" algn="ctr">
            <a:solidFill>
              <a:schemeClr val="lt2"/>
            </a:solidFill>
            <a:prstDash val="solid"/>
            <a:miter lim="800000"/>
            <a:headEnd type="none" w="lg" len="lg"/>
            <a:tailEnd type="none" w="lg" len="lg"/>
          </a:ln>
        </p:spPr>
        <p:txBody>
          <a:bodyPr wrap="square" lIns="36000" tIns="36000" rIns="36000" bIns="36000" rtlCol="0" anchor="ctr">
            <a:noAutofit/>
          </a:bodyPr>
          <a:lstStyle/>
          <a:p>
            <a:pPr algn="ctr">
              <a:buClr>
                <a:schemeClr val="bg2"/>
              </a:buClr>
              <a:buSzPct val="100000"/>
            </a:pPr>
            <a:r>
              <a:rPr lang="ru-RU" sz="1400" b="1" i="1" dirty="0" smtClean="0">
                <a:solidFill>
                  <a:schemeClr val="dk1"/>
                </a:solidFill>
              </a:rPr>
              <a:t>Тариф на услугу </a:t>
            </a:r>
            <a:endParaRPr lang="ru-RU" sz="1400" b="1" i="1" dirty="0">
              <a:solidFill>
                <a:schemeClr val="dk1"/>
              </a:solidFill>
            </a:endParaRPr>
          </a:p>
        </p:txBody>
      </p:sp>
      <p:grpSp>
        <p:nvGrpSpPr>
          <p:cNvPr id="13" name="Группа 12"/>
          <p:cNvGrpSpPr/>
          <p:nvPr/>
        </p:nvGrpSpPr>
        <p:grpSpPr>
          <a:xfrm>
            <a:off x="2946400" y="1423988"/>
            <a:ext cx="1438275" cy="3671888"/>
            <a:chOff x="2432720" y="2258870"/>
            <a:chExt cx="1438524" cy="3672000"/>
          </a:xfrm>
        </p:grpSpPr>
        <p:sp>
          <p:nvSpPr>
            <p:cNvPr id="14" name="Freeform 54"/>
            <p:cNvSpPr>
              <a:spLocks/>
            </p:cNvSpPr>
            <p:nvPr/>
          </p:nvSpPr>
          <p:spPr bwMode="auto">
            <a:xfrm>
              <a:off x="2432720" y="2258870"/>
              <a:ext cx="1438524" cy="3375993"/>
            </a:xfrm>
            <a:custGeom>
              <a:avLst/>
              <a:gdLst>
                <a:gd name="T0" fmla="*/ 0 w 1001"/>
                <a:gd name="T1" fmla="*/ 1473200 h 2224"/>
                <a:gd name="T2" fmla="*/ 971550 w 1001"/>
                <a:gd name="T3" fmla="*/ 1473200 h 2224"/>
                <a:gd name="T4" fmla="*/ 971550 w 1001"/>
                <a:gd name="T5" fmla="*/ 1897062 h 2224"/>
                <a:gd name="T6" fmla="*/ 1589088 w 1001"/>
                <a:gd name="T7" fmla="*/ 3530600 h 2224"/>
                <a:gd name="T8" fmla="*/ 1589088 w 1001"/>
                <a:gd name="T9" fmla="*/ 0 h 2224"/>
                <a:gd name="T10" fmla="*/ 0 w 1001"/>
                <a:gd name="T11" fmla="*/ 1473200 h 22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01"/>
                <a:gd name="T19" fmla="*/ 0 h 2224"/>
                <a:gd name="T20" fmla="*/ 1001 w 1001"/>
                <a:gd name="T21" fmla="*/ 2224 h 222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01" h="2224">
                  <a:moveTo>
                    <a:pt x="0" y="928"/>
                  </a:moveTo>
                  <a:lnTo>
                    <a:pt x="612" y="928"/>
                  </a:lnTo>
                  <a:lnTo>
                    <a:pt x="612" y="1195"/>
                  </a:lnTo>
                  <a:lnTo>
                    <a:pt x="1001" y="2224"/>
                  </a:lnTo>
                  <a:lnTo>
                    <a:pt x="1001" y="0"/>
                  </a:lnTo>
                  <a:lnTo>
                    <a:pt x="0" y="928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1"/>
                </a:gs>
              </a:gsLst>
              <a:path path="rect">
                <a:fillToRect t="100000" r="10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lg" len="lg"/>
                  <a:tailEnd type="none" w="lg" len="lg"/>
                </a14:hiddenLine>
              </a:ext>
            </a:extLst>
          </p:spPr>
          <p:txBody>
            <a:bodyPr wrap="none" tIns="91440" bIns="9144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GB" sz="1400" b="1" i="1" smtClean="0">
                <a:solidFill>
                  <a:srgbClr val="000000"/>
                </a:solidFill>
              </a:endParaRPr>
            </a:p>
          </p:txBody>
        </p:sp>
        <p:sp>
          <p:nvSpPr>
            <p:cNvPr id="15" name="Freeform 55"/>
            <p:cNvSpPr>
              <a:spLocks/>
            </p:cNvSpPr>
            <p:nvPr/>
          </p:nvSpPr>
          <p:spPr bwMode="auto">
            <a:xfrm>
              <a:off x="2432720" y="2269496"/>
              <a:ext cx="1438524" cy="3661374"/>
            </a:xfrm>
            <a:custGeom>
              <a:avLst/>
              <a:gdLst>
                <a:gd name="T0" fmla="*/ 1531938 w 1001"/>
                <a:gd name="T1" fmla="*/ 0 h 2412"/>
                <a:gd name="T2" fmla="*/ 0 w 1001"/>
                <a:gd name="T3" fmla="*/ 1462087 h 2412"/>
                <a:gd name="T4" fmla="*/ 982663 w 1001"/>
                <a:gd name="T5" fmla="*/ 1462087 h 2412"/>
                <a:gd name="T6" fmla="*/ 982663 w 1001"/>
                <a:gd name="T7" fmla="*/ 1897063 h 2412"/>
                <a:gd name="T8" fmla="*/ 1589088 w 1001"/>
                <a:gd name="T9" fmla="*/ 3829050 h 24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01"/>
                <a:gd name="T16" fmla="*/ 0 h 2412"/>
                <a:gd name="T17" fmla="*/ 1001 w 1001"/>
                <a:gd name="T18" fmla="*/ 2412 h 241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01" h="2412">
                  <a:moveTo>
                    <a:pt x="965" y="0"/>
                  </a:moveTo>
                  <a:lnTo>
                    <a:pt x="0" y="921"/>
                  </a:lnTo>
                  <a:lnTo>
                    <a:pt x="619" y="921"/>
                  </a:lnTo>
                  <a:lnTo>
                    <a:pt x="619" y="1195"/>
                  </a:lnTo>
                  <a:lnTo>
                    <a:pt x="1001" y="2412"/>
                  </a:lnTo>
                </a:path>
              </a:pathLst>
            </a:custGeom>
            <a:noFill/>
            <a:ln w="19050" cap="flat" cmpd="sng" algn="ctr">
              <a:solidFill>
                <a:schemeClr val="dk2"/>
              </a:solidFill>
              <a:prstDash val="solid"/>
              <a:round/>
              <a:headEnd type="none" w="lg" len="lg"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tIns="91440" bIns="9144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GB" sz="1400" b="1" i="1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16" name="Rectangle 38"/>
          <p:cNvSpPr>
            <a:spLocks noChangeArrowheads="1"/>
          </p:cNvSpPr>
          <p:nvPr/>
        </p:nvSpPr>
        <p:spPr bwMode="gray">
          <a:xfrm>
            <a:off x="2638425" y="2876550"/>
            <a:ext cx="1152525" cy="396875"/>
          </a:xfrm>
          <a:prstGeom prst="rect">
            <a:avLst/>
          </a:prstGeom>
          <a:solidFill>
            <a:schemeClr val="dk2"/>
          </a:solidFill>
          <a:ln w="12700" cap="flat" cmpd="sng" algn="ctr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  <a:extLst/>
        </p:spPr>
        <p:txBody>
          <a:bodyPr lIns="50400" tIns="0" rIns="0" bIns="0" anchor="ctr"/>
          <a:lstStyle>
            <a:lvl1pPr eaLnBrk="0" hangingPunct="0">
              <a:defRPr sz="1400"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400"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400"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400"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400"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de-DE" sz="1050" b="0" dirty="0" smtClean="0">
                <a:solidFill>
                  <a:schemeClr val="lt1"/>
                </a:solidFill>
              </a:rPr>
              <a:t>Регулируемая деятельность</a:t>
            </a:r>
            <a:endParaRPr lang="de-DE" altLang="de-DE" sz="1050" b="0" dirty="0" smtClean="0">
              <a:solidFill>
                <a:schemeClr val="lt1"/>
              </a:solidFill>
            </a:endParaRPr>
          </a:p>
        </p:txBody>
      </p:sp>
      <p:sp>
        <p:nvSpPr>
          <p:cNvPr id="17" name="Rectangle 38"/>
          <p:cNvSpPr>
            <a:spLocks noChangeArrowheads="1"/>
          </p:cNvSpPr>
          <p:nvPr/>
        </p:nvSpPr>
        <p:spPr bwMode="gray">
          <a:xfrm>
            <a:off x="2638425" y="3343275"/>
            <a:ext cx="1152525" cy="395288"/>
          </a:xfrm>
          <a:prstGeom prst="rect">
            <a:avLst/>
          </a:prstGeom>
          <a:solidFill>
            <a:schemeClr val="lt1">
              <a:alpha val="95020"/>
            </a:schemeClr>
          </a:solidFill>
          <a:ln w="9525" cap="flat" cmpd="sng" algn="ctr">
            <a:solidFill>
              <a:schemeClr val="accent2"/>
            </a:solidFill>
            <a:prstDash val="solid"/>
            <a:miter lim="800000"/>
            <a:headEnd type="none" w="lg" len="lg"/>
            <a:tailEnd type="none" w="lg" len="lg"/>
          </a:ln>
          <a:extLst/>
        </p:spPr>
        <p:txBody>
          <a:bodyPr lIns="50400" tIns="0" rIns="0" bIns="0" anchor="ctr"/>
          <a:lstStyle>
            <a:lvl1pPr eaLnBrk="0" hangingPunct="0">
              <a:defRPr sz="1400"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400"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400"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400"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400"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de-DE" sz="1050" b="0" dirty="0" smtClean="0">
                <a:solidFill>
                  <a:schemeClr val="dk1"/>
                </a:solidFill>
              </a:rPr>
              <a:t>Основная деятельность</a:t>
            </a:r>
            <a:endParaRPr lang="de-DE" altLang="de-DE" sz="1050" b="0" dirty="0" smtClean="0">
              <a:solidFill>
                <a:schemeClr val="dk1"/>
              </a:solidFill>
            </a:endParaRPr>
          </a:p>
        </p:txBody>
      </p:sp>
      <p:sp>
        <p:nvSpPr>
          <p:cNvPr id="18" name="Rectangle 38"/>
          <p:cNvSpPr>
            <a:spLocks noChangeArrowheads="1"/>
          </p:cNvSpPr>
          <p:nvPr/>
        </p:nvSpPr>
        <p:spPr bwMode="gray">
          <a:xfrm>
            <a:off x="2638425" y="3844925"/>
            <a:ext cx="1152525" cy="395288"/>
          </a:xfrm>
          <a:prstGeom prst="rect">
            <a:avLst/>
          </a:prstGeom>
          <a:solidFill>
            <a:schemeClr val="lt1">
              <a:alpha val="95020"/>
            </a:schemeClr>
          </a:solidFill>
          <a:ln w="9525" cap="flat" cmpd="sng" algn="ctr">
            <a:solidFill>
              <a:schemeClr val="accent2"/>
            </a:solidFill>
            <a:prstDash val="solid"/>
            <a:miter lim="800000"/>
            <a:headEnd type="none" w="lg" len="lg"/>
            <a:tailEnd type="none" w="lg" len="lg"/>
          </a:ln>
          <a:extLst/>
        </p:spPr>
        <p:txBody>
          <a:bodyPr lIns="50400" tIns="0" rIns="0" bIns="0" anchor="ctr"/>
          <a:lstStyle>
            <a:lvl1pPr eaLnBrk="0" hangingPunct="0">
              <a:defRPr sz="1400"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400"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400"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400"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400"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de-DE" sz="1050" b="0" dirty="0" smtClean="0">
                <a:solidFill>
                  <a:schemeClr val="dk1"/>
                </a:solidFill>
              </a:rPr>
              <a:t>Иная деятельность</a:t>
            </a:r>
            <a:endParaRPr lang="de-DE" altLang="de-DE" sz="1050" b="0" dirty="0" smtClean="0">
              <a:solidFill>
                <a:schemeClr val="dk1"/>
              </a:solidFill>
            </a:endParaRPr>
          </a:p>
        </p:txBody>
      </p:sp>
      <p:cxnSp>
        <p:nvCxnSpPr>
          <p:cNvPr id="19" name="Gerade Verbindung 14"/>
          <p:cNvCxnSpPr/>
          <p:nvPr/>
        </p:nvCxnSpPr>
        <p:spPr bwMode="auto">
          <a:xfrm>
            <a:off x="4475162" y="1198563"/>
            <a:ext cx="66600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accent1"/>
            </a:solidFill>
            <a:prstDash val="solid"/>
            <a:round/>
            <a:headEnd type="none" w="lg" len="lg"/>
            <a:tailEnd type="none" w="lg" len="lg"/>
          </a:ln>
          <a:effectLst/>
        </p:spPr>
      </p:cxnSp>
      <p:sp>
        <p:nvSpPr>
          <p:cNvPr id="20" name="Rectangle 34"/>
          <p:cNvSpPr>
            <a:spLocks noChangeArrowheads="1"/>
          </p:cNvSpPr>
          <p:nvPr/>
        </p:nvSpPr>
        <p:spPr bwMode="auto">
          <a:xfrm>
            <a:off x="4475162" y="692150"/>
            <a:ext cx="6659999" cy="451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72000" anchor="b"/>
          <a:lstStyle/>
          <a:p>
            <a:pPr algn="ctr"/>
            <a:r>
              <a:rPr lang="ru-RU" altLang="de-DE" sz="1600" b="1" dirty="0" smtClean="0">
                <a:solidFill>
                  <a:srgbClr val="000000"/>
                </a:solidFill>
              </a:rPr>
              <a:t>Работа с потребителями</a:t>
            </a:r>
            <a:endParaRPr lang="en-GB" altLang="de-DE" sz="1600" b="1" dirty="0" smtClean="0">
              <a:solidFill>
                <a:srgbClr val="000000"/>
              </a:solidFill>
            </a:endParaRPr>
          </a:p>
        </p:txBody>
      </p:sp>
      <p:sp>
        <p:nvSpPr>
          <p:cNvPr id="21" name="Rounded Rectangle 526"/>
          <p:cNvSpPr/>
          <p:nvPr/>
        </p:nvSpPr>
        <p:spPr bwMode="gray">
          <a:xfrm>
            <a:off x="4475162" y="1874838"/>
            <a:ext cx="2738416" cy="3229485"/>
          </a:xfrm>
          <a:prstGeom prst="rect">
            <a:avLst/>
          </a:prstGeom>
          <a:solidFill>
            <a:schemeClr val="lt1">
              <a:alpha val="65000"/>
            </a:schemeClr>
          </a:solidFill>
          <a:ln w="12700" cap="flat" cmpd="sng" algn="ctr">
            <a:solidFill>
              <a:schemeClr val="lt2"/>
            </a:solidFill>
            <a:prstDash val="solid"/>
            <a:miter lim="800000"/>
            <a:headEnd type="none" w="lg" len="lg"/>
            <a:tailEnd type="none" w="lg" len="lg"/>
          </a:ln>
        </p:spPr>
        <p:txBody>
          <a:bodyPr wrap="square" lIns="72000" tIns="36000" rIns="36000" bIns="108000" rtlCol="0" anchor="t">
            <a:noAutofit/>
          </a:bodyPr>
          <a:lstStyle/>
          <a:p>
            <a:pPr marL="171450" indent="-171450">
              <a:spcAft>
                <a:spcPts val="600"/>
              </a:spcAft>
              <a:buSzPct val="100000"/>
              <a:buFont typeface="Wingdings" panose="05000000000000000000" pitchFamily="2" charset="2"/>
              <a:buChar char="§"/>
            </a:pPr>
            <a:r>
              <a:rPr lang="ru-RU" sz="1400" dirty="0" smtClean="0"/>
              <a:t>обеспечивается </a:t>
            </a:r>
            <a:r>
              <a:rPr lang="ru-RU" sz="1400" dirty="0"/>
              <a:t>всеобщее обслуживание в соответствии с требованиями к качеству предоставляемых услуг по тарифам, утвержденным уполномоченным органом. </a:t>
            </a:r>
            <a:endParaRPr lang="ru-RU" sz="1400" dirty="0" smtClean="0"/>
          </a:p>
          <a:p>
            <a:pPr marL="171450" indent="-171450">
              <a:spcAft>
                <a:spcPts val="600"/>
              </a:spcAft>
              <a:buSzPct val="100000"/>
              <a:buFont typeface="Wingdings" panose="05000000000000000000" pitchFamily="2" charset="2"/>
              <a:buChar char="§"/>
            </a:pPr>
            <a:r>
              <a:rPr lang="ru-RU" sz="1400" dirty="0" smtClean="0"/>
              <a:t>осуществляется в </a:t>
            </a:r>
            <a:r>
              <a:rPr lang="ru-RU" sz="1400" dirty="0"/>
              <a:t>соответствии с требованиями заключенных Сторонами  договоров и принятых договорных взаимных обязательств</a:t>
            </a:r>
            <a:r>
              <a:rPr lang="ru-RU" sz="1400" dirty="0" smtClean="0"/>
              <a:t>.</a:t>
            </a:r>
            <a:endParaRPr lang="ru-RU" sz="1400" dirty="0"/>
          </a:p>
        </p:txBody>
      </p:sp>
      <p:sp>
        <p:nvSpPr>
          <p:cNvPr id="22" name="Rounded Rectangle 526"/>
          <p:cNvSpPr/>
          <p:nvPr/>
        </p:nvSpPr>
        <p:spPr bwMode="gray">
          <a:xfrm>
            <a:off x="7136971" y="1874838"/>
            <a:ext cx="2415309" cy="3262035"/>
          </a:xfrm>
          <a:prstGeom prst="rect">
            <a:avLst/>
          </a:prstGeom>
          <a:solidFill>
            <a:schemeClr val="lt1">
              <a:alpha val="65000"/>
            </a:schemeClr>
          </a:solidFill>
          <a:ln w="12700" cap="flat" cmpd="sng" algn="ctr">
            <a:solidFill>
              <a:schemeClr val="lt2"/>
            </a:solidFill>
            <a:prstDash val="solid"/>
            <a:miter lim="800000"/>
            <a:headEnd type="none" w="lg" len="lg"/>
            <a:tailEnd type="none" w="lg" len="lg"/>
          </a:ln>
        </p:spPr>
        <p:txBody>
          <a:bodyPr wrap="square" lIns="72000" tIns="36000" rIns="36000" bIns="108000" rtlCol="0" anchor="t">
            <a:noAutofit/>
          </a:bodyPr>
          <a:lstStyle/>
          <a:p>
            <a:pPr marL="171450" indent="-171450">
              <a:spcAft>
                <a:spcPts val="600"/>
              </a:spcAft>
              <a:buSzPct val="100000"/>
              <a:buFont typeface="Wingdings" panose="05000000000000000000" pitchFamily="2" charset="2"/>
              <a:buChar char="§"/>
            </a:pPr>
            <a:r>
              <a:rPr lang="ru-RU" sz="1400" dirty="0"/>
              <a:t>участие независимых экспертов, общественных организаций и потребителей в процессе </a:t>
            </a:r>
            <a:r>
              <a:rPr lang="ru-RU" sz="1400" dirty="0" smtClean="0"/>
              <a:t>оценки проекта </a:t>
            </a:r>
            <a:endParaRPr lang="ru-RU" sz="1400" dirty="0"/>
          </a:p>
          <a:p>
            <a:pPr marL="171450" indent="-171450">
              <a:spcAft>
                <a:spcPts val="600"/>
              </a:spcAft>
              <a:buSzPct val="100000"/>
              <a:buFont typeface="Wingdings" panose="05000000000000000000" pitchFamily="2" charset="2"/>
              <a:buChar char="§"/>
            </a:pPr>
            <a:r>
              <a:rPr lang="ru-RU" sz="1400" dirty="0">
                <a:solidFill>
                  <a:schemeClr val="dk1"/>
                </a:solidFill>
              </a:rPr>
              <a:t>участие в публичных слушаниях</a:t>
            </a:r>
          </a:p>
          <a:p>
            <a:pPr marL="171450" indent="-171450">
              <a:spcAft>
                <a:spcPts val="600"/>
              </a:spcAft>
              <a:buSzPct val="100000"/>
              <a:buFont typeface="Wingdings" panose="05000000000000000000" pitchFamily="2" charset="2"/>
              <a:buChar char="§"/>
            </a:pPr>
            <a:r>
              <a:rPr lang="ru-RU" sz="1400" dirty="0">
                <a:solidFill>
                  <a:schemeClr val="dk1"/>
                </a:solidFill>
              </a:rPr>
              <a:t>информирование потребителей об изменении тарифов в сроки, предусмотренные законодательством</a:t>
            </a:r>
            <a:endParaRPr lang="en-US" sz="1400" dirty="0">
              <a:solidFill>
                <a:schemeClr val="dk1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834311" y="6321425"/>
            <a:ext cx="10602862" cy="307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FontTx/>
              <a:buNone/>
              <a:defRPr/>
            </a:pP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Претензии со стороны потребителей на качество предоставляемых услуг за 2025 год отсутствуют.</a:t>
            </a:r>
            <a:endParaRPr 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834311" y="5377626"/>
            <a:ext cx="1103262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В 2025 году отсутствовали:</a:t>
            </a:r>
          </a:p>
          <a:p>
            <a:r>
              <a:rPr lang="ru-RU" sz="1400" dirty="0" smtClean="0"/>
              <a:t>- аварии </a:t>
            </a:r>
            <a:r>
              <a:rPr lang="ru-RU" sz="1400" dirty="0"/>
              <a:t>на оборудовании, </a:t>
            </a:r>
            <a:r>
              <a:rPr lang="ru-RU" sz="1400" dirty="0" smtClean="0"/>
              <a:t>задействованном </a:t>
            </a:r>
            <a:r>
              <a:rPr lang="ru-RU" sz="1400" dirty="0"/>
              <a:t>в оказании регулируемых услуг</a:t>
            </a:r>
            <a:r>
              <a:rPr lang="ru-RU" sz="1400" dirty="0" smtClean="0"/>
              <a:t>, </a:t>
            </a:r>
          </a:p>
          <a:p>
            <a:r>
              <a:rPr lang="ru-RU" sz="1400" dirty="0" smtClean="0"/>
              <a:t>- отключения </a:t>
            </a:r>
            <a:r>
              <a:rPr lang="ru-RU" sz="1400" dirty="0"/>
              <a:t>потребителей регулируемых услуг АО «ЕЭК</a:t>
            </a:r>
            <a:r>
              <a:rPr lang="ru-RU" sz="1400" dirty="0" smtClean="0"/>
              <a:t>».</a:t>
            </a:r>
            <a:endParaRPr lang="ru-RU" sz="1400" dirty="0"/>
          </a:p>
        </p:txBody>
      </p:sp>
      <p:sp>
        <p:nvSpPr>
          <p:cNvPr id="25" name="Freeform 223"/>
          <p:cNvSpPr>
            <a:spLocks noEditPoints="1"/>
          </p:cNvSpPr>
          <p:nvPr/>
        </p:nvSpPr>
        <p:spPr bwMode="auto">
          <a:xfrm>
            <a:off x="5888830" y="771075"/>
            <a:ext cx="414338" cy="352425"/>
          </a:xfrm>
          <a:custGeom>
            <a:avLst/>
            <a:gdLst>
              <a:gd name="T0" fmla="*/ 256 w 282"/>
              <a:gd name="T1" fmla="*/ 78 h 240"/>
              <a:gd name="T2" fmla="*/ 228 w 282"/>
              <a:gd name="T3" fmla="*/ 46 h 240"/>
              <a:gd name="T4" fmla="*/ 201 w 282"/>
              <a:gd name="T5" fmla="*/ 46 h 240"/>
              <a:gd name="T6" fmla="*/ 174 w 282"/>
              <a:gd name="T7" fmla="*/ 78 h 240"/>
              <a:gd name="T8" fmla="*/ 163 w 282"/>
              <a:gd name="T9" fmla="*/ 28 h 240"/>
              <a:gd name="T10" fmla="*/ 127 w 282"/>
              <a:gd name="T11" fmla="*/ 52 h 240"/>
              <a:gd name="T12" fmla="*/ 97 w 282"/>
              <a:gd name="T13" fmla="*/ 78 h 240"/>
              <a:gd name="T14" fmla="*/ 89 w 282"/>
              <a:gd name="T15" fmla="*/ 19 h 240"/>
              <a:gd name="T16" fmla="*/ 52 w 282"/>
              <a:gd name="T17" fmla="*/ 53 h 240"/>
              <a:gd name="T18" fmla="*/ 8 w 282"/>
              <a:gd name="T19" fmla="*/ 106 h 240"/>
              <a:gd name="T20" fmla="*/ 1 w 282"/>
              <a:gd name="T21" fmla="*/ 203 h 240"/>
              <a:gd name="T22" fmla="*/ 14 w 282"/>
              <a:gd name="T23" fmla="*/ 207 h 240"/>
              <a:gd name="T24" fmla="*/ 30 w 282"/>
              <a:gd name="T25" fmla="*/ 148 h 240"/>
              <a:gd name="T26" fmla="*/ 46 w 282"/>
              <a:gd name="T27" fmla="*/ 207 h 240"/>
              <a:gd name="T28" fmla="*/ 59 w 282"/>
              <a:gd name="T29" fmla="*/ 203 h 240"/>
              <a:gd name="T30" fmla="*/ 53 w 282"/>
              <a:gd name="T31" fmla="*/ 106 h 240"/>
              <a:gd name="T32" fmla="*/ 67 w 282"/>
              <a:gd name="T33" fmla="*/ 71 h 240"/>
              <a:gd name="T34" fmla="*/ 82 w 282"/>
              <a:gd name="T35" fmla="*/ 106 h 240"/>
              <a:gd name="T36" fmla="*/ 75 w 282"/>
              <a:gd name="T37" fmla="*/ 203 h 240"/>
              <a:gd name="T38" fmla="*/ 88 w 282"/>
              <a:gd name="T39" fmla="*/ 207 h 240"/>
              <a:gd name="T40" fmla="*/ 104 w 282"/>
              <a:gd name="T41" fmla="*/ 148 h 240"/>
              <a:gd name="T42" fmla="*/ 120 w 282"/>
              <a:gd name="T43" fmla="*/ 207 h 240"/>
              <a:gd name="T44" fmla="*/ 133 w 282"/>
              <a:gd name="T45" fmla="*/ 203 h 240"/>
              <a:gd name="T46" fmla="*/ 127 w 282"/>
              <a:gd name="T47" fmla="*/ 106 h 240"/>
              <a:gd name="T48" fmla="*/ 140 w 282"/>
              <a:gd name="T49" fmla="*/ 71 h 240"/>
              <a:gd name="T50" fmla="*/ 156 w 282"/>
              <a:gd name="T51" fmla="*/ 106 h 240"/>
              <a:gd name="T52" fmla="*/ 149 w 282"/>
              <a:gd name="T53" fmla="*/ 203 h 240"/>
              <a:gd name="T54" fmla="*/ 162 w 282"/>
              <a:gd name="T55" fmla="*/ 207 h 240"/>
              <a:gd name="T56" fmla="*/ 178 w 282"/>
              <a:gd name="T57" fmla="*/ 148 h 240"/>
              <a:gd name="T58" fmla="*/ 198 w 282"/>
              <a:gd name="T59" fmla="*/ 199 h 240"/>
              <a:gd name="T60" fmla="*/ 201 w 282"/>
              <a:gd name="T61" fmla="*/ 213 h 240"/>
              <a:gd name="T62" fmla="*/ 192 w 282"/>
              <a:gd name="T63" fmla="*/ 124 h 240"/>
              <a:gd name="T64" fmla="*/ 207 w 282"/>
              <a:gd name="T65" fmla="*/ 68 h 240"/>
              <a:gd name="T66" fmla="*/ 229 w 282"/>
              <a:gd name="T67" fmla="*/ 97 h 240"/>
              <a:gd name="T68" fmla="*/ 221 w 282"/>
              <a:gd name="T69" fmla="*/ 194 h 240"/>
              <a:gd name="T70" fmla="*/ 239 w 282"/>
              <a:gd name="T71" fmla="*/ 216 h 240"/>
              <a:gd name="T72" fmla="*/ 244 w 282"/>
              <a:gd name="T73" fmla="*/ 145 h 240"/>
              <a:gd name="T74" fmla="*/ 272 w 282"/>
              <a:gd name="T75" fmla="*/ 199 h 240"/>
              <a:gd name="T76" fmla="*/ 275 w 282"/>
              <a:gd name="T77" fmla="*/ 213 h 240"/>
              <a:gd name="T78" fmla="*/ 34 w 282"/>
              <a:gd name="T79" fmla="*/ 87 h 240"/>
              <a:gd name="T80" fmla="*/ 17 w 282"/>
              <a:gd name="T81" fmla="*/ 106 h 240"/>
              <a:gd name="T82" fmla="*/ 26 w 282"/>
              <a:gd name="T83" fmla="*/ 128 h 240"/>
              <a:gd name="T84" fmla="*/ 63 w 282"/>
              <a:gd name="T85" fmla="*/ 9 h 240"/>
              <a:gd name="T86" fmla="*/ 67 w 282"/>
              <a:gd name="T87" fmla="*/ 41 h 240"/>
              <a:gd name="T88" fmla="*/ 67 w 282"/>
              <a:gd name="T89" fmla="*/ 51 h 240"/>
              <a:gd name="T90" fmla="*/ 108 w 282"/>
              <a:gd name="T91" fmla="*/ 87 h 240"/>
              <a:gd name="T92" fmla="*/ 91 w 282"/>
              <a:gd name="T93" fmla="*/ 106 h 240"/>
              <a:gd name="T94" fmla="*/ 98 w 282"/>
              <a:gd name="T95" fmla="*/ 134 h 240"/>
              <a:gd name="T96" fmla="*/ 110 w 282"/>
              <a:gd name="T97" fmla="*/ 134 h 240"/>
              <a:gd name="T98" fmla="*/ 148 w 282"/>
              <a:gd name="T99" fmla="*/ 39 h 240"/>
              <a:gd name="T100" fmla="*/ 136 w 282"/>
              <a:gd name="T101" fmla="*/ 52 h 240"/>
              <a:gd name="T102" fmla="*/ 142 w 282"/>
              <a:gd name="T103" fmla="*/ 61 h 240"/>
              <a:gd name="T104" fmla="*/ 178 w 282"/>
              <a:gd name="T105" fmla="*/ 119 h 240"/>
              <a:gd name="T106" fmla="*/ 179 w 282"/>
              <a:gd name="T107" fmla="*/ 139 h 240"/>
              <a:gd name="T108" fmla="*/ 178 w 282"/>
              <a:gd name="T109" fmla="*/ 128 h 240"/>
              <a:gd name="T110" fmla="*/ 228 w 282"/>
              <a:gd name="T111" fmla="*/ 19 h 240"/>
              <a:gd name="T112" fmla="*/ 201 w 282"/>
              <a:gd name="T113" fmla="*/ 19 h 240"/>
              <a:gd name="T114" fmla="*/ 219 w 282"/>
              <a:gd name="T115" fmla="*/ 50 h 240"/>
              <a:gd name="T116" fmla="*/ 265 w 282"/>
              <a:gd name="T117" fmla="*/ 106 h 240"/>
              <a:gd name="T118" fmla="*/ 248 w 282"/>
              <a:gd name="T119" fmla="*/ 87 h 240"/>
              <a:gd name="T120" fmla="*/ 252 w 282"/>
              <a:gd name="T121" fmla="*/ 128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82" h="240">
                <a:moveTo>
                  <a:pt x="277" y="137"/>
                </a:moveTo>
                <a:cubicBezTo>
                  <a:pt x="267" y="131"/>
                  <a:pt x="267" y="131"/>
                  <a:pt x="267" y="131"/>
                </a:cubicBezTo>
                <a:cubicBezTo>
                  <a:pt x="266" y="131"/>
                  <a:pt x="266" y="130"/>
                  <a:pt x="266" y="129"/>
                </a:cubicBezTo>
                <a:cubicBezTo>
                  <a:pt x="266" y="124"/>
                  <a:pt x="266" y="124"/>
                  <a:pt x="266" y="124"/>
                </a:cubicBezTo>
                <a:cubicBezTo>
                  <a:pt x="271" y="120"/>
                  <a:pt x="274" y="113"/>
                  <a:pt x="274" y="106"/>
                </a:cubicBezTo>
                <a:cubicBezTo>
                  <a:pt x="274" y="97"/>
                  <a:pt x="274" y="97"/>
                  <a:pt x="274" y="97"/>
                </a:cubicBezTo>
                <a:cubicBezTo>
                  <a:pt x="274" y="86"/>
                  <a:pt x="266" y="78"/>
                  <a:pt x="256" y="78"/>
                </a:cubicBezTo>
                <a:cubicBezTo>
                  <a:pt x="248" y="78"/>
                  <a:pt x="248" y="78"/>
                  <a:pt x="248" y="78"/>
                </a:cubicBezTo>
                <a:cubicBezTo>
                  <a:pt x="247" y="78"/>
                  <a:pt x="246" y="78"/>
                  <a:pt x="245" y="78"/>
                </a:cubicBezTo>
                <a:cubicBezTo>
                  <a:pt x="245" y="70"/>
                  <a:pt x="245" y="70"/>
                  <a:pt x="245" y="70"/>
                </a:cubicBezTo>
                <a:cubicBezTo>
                  <a:pt x="245" y="66"/>
                  <a:pt x="243" y="62"/>
                  <a:pt x="239" y="60"/>
                </a:cubicBezTo>
                <a:cubicBezTo>
                  <a:pt x="229" y="53"/>
                  <a:pt x="229" y="53"/>
                  <a:pt x="229" y="53"/>
                </a:cubicBezTo>
                <a:cubicBezTo>
                  <a:pt x="229" y="53"/>
                  <a:pt x="228" y="52"/>
                  <a:pt x="228" y="52"/>
                </a:cubicBezTo>
                <a:cubicBezTo>
                  <a:pt x="228" y="46"/>
                  <a:pt x="228" y="46"/>
                  <a:pt x="228" y="46"/>
                </a:cubicBezTo>
                <a:cubicBezTo>
                  <a:pt x="234" y="42"/>
                  <a:pt x="237" y="36"/>
                  <a:pt x="237" y="28"/>
                </a:cubicBezTo>
                <a:cubicBezTo>
                  <a:pt x="237" y="19"/>
                  <a:pt x="237" y="19"/>
                  <a:pt x="237" y="19"/>
                </a:cubicBezTo>
                <a:cubicBezTo>
                  <a:pt x="237" y="9"/>
                  <a:pt x="229" y="0"/>
                  <a:pt x="218" y="0"/>
                </a:cubicBezTo>
                <a:cubicBezTo>
                  <a:pt x="211" y="0"/>
                  <a:pt x="211" y="0"/>
                  <a:pt x="211" y="0"/>
                </a:cubicBezTo>
                <a:cubicBezTo>
                  <a:pt x="201" y="0"/>
                  <a:pt x="192" y="9"/>
                  <a:pt x="192" y="19"/>
                </a:cubicBezTo>
                <a:cubicBezTo>
                  <a:pt x="192" y="28"/>
                  <a:pt x="192" y="28"/>
                  <a:pt x="192" y="28"/>
                </a:cubicBezTo>
                <a:cubicBezTo>
                  <a:pt x="192" y="35"/>
                  <a:pt x="196" y="42"/>
                  <a:pt x="201" y="46"/>
                </a:cubicBezTo>
                <a:cubicBezTo>
                  <a:pt x="201" y="52"/>
                  <a:pt x="201" y="52"/>
                  <a:pt x="201" y="52"/>
                </a:cubicBezTo>
                <a:cubicBezTo>
                  <a:pt x="201" y="52"/>
                  <a:pt x="200" y="53"/>
                  <a:pt x="200" y="53"/>
                </a:cubicBezTo>
                <a:cubicBezTo>
                  <a:pt x="190" y="60"/>
                  <a:pt x="190" y="60"/>
                  <a:pt x="190" y="60"/>
                </a:cubicBezTo>
                <a:cubicBezTo>
                  <a:pt x="186" y="62"/>
                  <a:pt x="184" y="66"/>
                  <a:pt x="184" y="70"/>
                </a:cubicBezTo>
                <a:cubicBezTo>
                  <a:pt x="184" y="78"/>
                  <a:pt x="184" y="78"/>
                  <a:pt x="184" y="78"/>
                </a:cubicBezTo>
                <a:cubicBezTo>
                  <a:pt x="183" y="78"/>
                  <a:pt x="182" y="78"/>
                  <a:pt x="182" y="78"/>
                </a:cubicBezTo>
                <a:cubicBezTo>
                  <a:pt x="174" y="78"/>
                  <a:pt x="174" y="78"/>
                  <a:pt x="174" y="78"/>
                </a:cubicBezTo>
                <a:cubicBezTo>
                  <a:pt x="173" y="78"/>
                  <a:pt x="172" y="78"/>
                  <a:pt x="171" y="78"/>
                </a:cubicBezTo>
                <a:cubicBezTo>
                  <a:pt x="171" y="70"/>
                  <a:pt x="171" y="70"/>
                  <a:pt x="171" y="70"/>
                </a:cubicBezTo>
                <a:cubicBezTo>
                  <a:pt x="171" y="66"/>
                  <a:pt x="169" y="62"/>
                  <a:pt x="165" y="60"/>
                </a:cubicBezTo>
                <a:cubicBezTo>
                  <a:pt x="155" y="53"/>
                  <a:pt x="155" y="53"/>
                  <a:pt x="155" y="53"/>
                </a:cubicBezTo>
                <a:cubicBezTo>
                  <a:pt x="155" y="53"/>
                  <a:pt x="154" y="52"/>
                  <a:pt x="154" y="52"/>
                </a:cubicBezTo>
                <a:cubicBezTo>
                  <a:pt x="154" y="46"/>
                  <a:pt x="154" y="46"/>
                  <a:pt x="154" y="46"/>
                </a:cubicBezTo>
                <a:cubicBezTo>
                  <a:pt x="160" y="42"/>
                  <a:pt x="163" y="36"/>
                  <a:pt x="163" y="28"/>
                </a:cubicBezTo>
                <a:cubicBezTo>
                  <a:pt x="163" y="19"/>
                  <a:pt x="163" y="19"/>
                  <a:pt x="163" y="19"/>
                </a:cubicBezTo>
                <a:cubicBezTo>
                  <a:pt x="163" y="9"/>
                  <a:pt x="155" y="0"/>
                  <a:pt x="144" y="0"/>
                </a:cubicBezTo>
                <a:cubicBezTo>
                  <a:pt x="137" y="0"/>
                  <a:pt x="137" y="0"/>
                  <a:pt x="137" y="0"/>
                </a:cubicBezTo>
                <a:cubicBezTo>
                  <a:pt x="127" y="0"/>
                  <a:pt x="118" y="9"/>
                  <a:pt x="118" y="19"/>
                </a:cubicBezTo>
                <a:cubicBezTo>
                  <a:pt x="118" y="28"/>
                  <a:pt x="118" y="28"/>
                  <a:pt x="118" y="28"/>
                </a:cubicBezTo>
                <a:cubicBezTo>
                  <a:pt x="118" y="35"/>
                  <a:pt x="122" y="42"/>
                  <a:pt x="127" y="46"/>
                </a:cubicBezTo>
                <a:cubicBezTo>
                  <a:pt x="127" y="52"/>
                  <a:pt x="127" y="52"/>
                  <a:pt x="127" y="52"/>
                </a:cubicBezTo>
                <a:cubicBezTo>
                  <a:pt x="127" y="52"/>
                  <a:pt x="126" y="53"/>
                  <a:pt x="126" y="53"/>
                </a:cubicBezTo>
                <a:cubicBezTo>
                  <a:pt x="116" y="60"/>
                  <a:pt x="116" y="60"/>
                  <a:pt x="116" y="60"/>
                </a:cubicBezTo>
                <a:cubicBezTo>
                  <a:pt x="112" y="62"/>
                  <a:pt x="110" y="66"/>
                  <a:pt x="110" y="70"/>
                </a:cubicBezTo>
                <a:cubicBezTo>
                  <a:pt x="110" y="78"/>
                  <a:pt x="110" y="78"/>
                  <a:pt x="110" y="78"/>
                </a:cubicBezTo>
                <a:cubicBezTo>
                  <a:pt x="109" y="78"/>
                  <a:pt x="109" y="78"/>
                  <a:pt x="108" y="78"/>
                </a:cubicBezTo>
                <a:cubicBezTo>
                  <a:pt x="101" y="78"/>
                  <a:pt x="101" y="78"/>
                  <a:pt x="101" y="78"/>
                </a:cubicBezTo>
                <a:cubicBezTo>
                  <a:pt x="99" y="78"/>
                  <a:pt x="98" y="78"/>
                  <a:pt x="97" y="78"/>
                </a:cubicBezTo>
                <a:cubicBezTo>
                  <a:pt x="97" y="70"/>
                  <a:pt x="97" y="70"/>
                  <a:pt x="97" y="70"/>
                </a:cubicBezTo>
                <a:cubicBezTo>
                  <a:pt x="97" y="66"/>
                  <a:pt x="95" y="62"/>
                  <a:pt x="92" y="60"/>
                </a:cubicBezTo>
                <a:cubicBezTo>
                  <a:pt x="81" y="53"/>
                  <a:pt x="81" y="53"/>
                  <a:pt x="81" y="53"/>
                </a:cubicBezTo>
                <a:cubicBezTo>
                  <a:pt x="81" y="53"/>
                  <a:pt x="80" y="52"/>
                  <a:pt x="80" y="52"/>
                </a:cubicBezTo>
                <a:cubicBezTo>
                  <a:pt x="80" y="46"/>
                  <a:pt x="80" y="46"/>
                  <a:pt x="80" y="46"/>
                </a:cubicBezTo>
                <a:cubicBezTo>
                  <a:pt x="86" y="42"/>
                  <a:pt x="89" y="36"/>
                  <a:pt x="89" y="28"/>
                </a:cubicBezTo>
                <a:cubicBezTo>
                  <a:pt x="89" y="19"/>
                  <a:pt x="89" y="19"/>
                  <a:pt x="89" y="19"/>
                </a:cubicBezTo>
                <a:cubicBezTo>
                  <a:pt x="89" y="9"/>
                  <a:pt x="81" y="0"/>
                  <a:pt x="70" y="0"/>
                </a:cubicBezTo>
                <a:cubicBezTo>
                  <a:pt x="63" y="0"/>
                  <a:pt x="63" y="0"/>
                  <a:pt x="63" y="0"/>
                </a:cubicBezTo>
                <a:cubicBezTo>
                  <a:pt x="53" y="0"/>
                  <a:pt x="44" y="9"/>
                  <a:pt x="44" y="19"/>
                </a:cubicBezTo>
                <a:cubicBezTo>
                  <a:pt x="44" y="28"/>
                  <a:pt x="44" y="28"/>
                  <a:pt x="44" y="28"/>
                </a:cubicBezTo>
                <a:cubicBezTo>
                  <a:pt x="44" y="35"/>
                  <a:pt x="48" y="42"/>
                  <a:pt x="53" y="46"/>
                </a:cubicBezTo>
                <a:cubicBezTo>
                  <a:pt x="53" y="52"/>
                  <a:pt x="53" y="52"/>
                  <a:pt x="53" y="52"/>
                </a:cubicBezTo>
                <a:cubicBezTo>
                  <a:pt x="53" y="52"/>
                  <a:pt x="53" y="53"/>
                  <a:pt x="52" y="53"/>
                </a:cubicBezTo>
                <a:cubicBezTo>
                  <a:pt x="42" y="60"/>
                  <a:pt x="42" y="60"/>
                  <a:pt x="42" y="60"/>
                </a:cubicBezTo>
                <a:cubicBezTo>
                  <a:pt x="38" y="62"/>
                  <a:pt x="36" y="66"/>
                  <a:pt x="36" y="70"/>
                </a:cubicBezTo>
                <a:cubicBezTo>
                  <a:pt x="36" y="78"/>
                  <a:pt x="36" y="78"/>
                  <a:pt x="36" y="78"/>
                </a:cubicBezTo>
                <a:cubicBezTo>
                  <a:pt x="35" y="78"/>
                  <a:pt x="35" y="78"/>
                  <a:pt x="34" y="78"/>
                </a:cubicBezTo>
                <a:cubicBezTo>
                  <a:pt x="27" y="78"/>
                  <a:pt x="27" y="78"/>
                  <a:pt x="27" y="78"/>
                </a:cubicBezTo>
                <a:cubicBezTo>
                  <a:pt x="16" y="78"/>
                  <a:pt x="8" y="86"/>
                  <a:pt x="8" y="97"/>
                </a:cubicBezTo>
                <a:cubicBezTo>
                  <a:pt x="8" y="106"/>
                  <a:pt x="8" y="106"/>
                  <a:pt x="8" y="106"/>
                </a:cubicBezTo>
                <a:cubicBezTo>
                  <a:pt x="8" y="113"/>
                  <a:pt x="11" y="119"/>
                  <a:pt x="17" y="124"/>
                </a:cubicBezTo>
                <a:cubicBezTo>
                  <a:pt x="17" y="129"/>
                  <a:pt x="17" y="129"/>
                  <a:pt x="17" y="129"/>
                </a:cubicBezTo>
                <a:cubicBezTo>
                  <a:pt x="17" y="130"/>
                  <a:pt x="16" y="131"/>
                  <a:pt x="15" y="131"/>
                </a:cubicBezTo>
                <a:cubicBezTo>
                  <a:pt x="5" y="137"/>
                  <a:pt x="5" y="137"/>
                  <a:pt x="5" y="137"/>
                </a:cubicBezTo>
                <a:cubicBezTo>
                  <a:pt x="2" y="139"/>
                  <a:pt x="0" y="143"/>
                  <a:pt x="0" y="147"/>
                </a:cubicBezTo>
                <a:cubicBezTo>
                  <a:pt x="0" y="194"/>
                  <a:pt x="0" y="194"/>
                  <a:pt x="0" y="194"/>
                </a:cubicBezTo>
                <a:cubicBezTo>
                  <a:pt x="0" y="197"/>
                  <a:pt x="0" y="200"/>
                  <a:pt x="1" y="203"/>
                </a:cubicBezTo>
                <a:cubicBezTo>
                  <a:pt x="3" y="207"/>
                  <a:pt x="5" y="211"/>
                  <a:pt x="7" y="213"/>
                </a:cubicBezTo>
                <a:cubicBezTo>
                  <a:pt x="7" y="214"/>
                  <a:pt x="8" y="215"/>
                  <a:pt x="8" y="216"/>
                </a:cubicBezTo>
                <a:cubicBezTo>
                  <a:pt x="8" y="235"/>
                  <a:pt x="8" y="235"/>
                  <a:pt x="8" y="235"/>
                </a:cubicBezTo>
                <a:cubicBezTo>
                  <a:pt x="8" y="238"/>
                  <a:pt x="10" y="240"/>
                  <a:pt x="12" y="240"/>
                </a:cubicBezTo>
                <a:cubicBezTo>
                  <a:pt x="15" y="240"/>
                  <a:pt x="17" y="238"/>
                  <a:pt x="17" y="235"/>
                </a:cubicBezTo>
                <a:cubicBezTo>
                  <a:pt x="17" y="216"/>
                  <a:pt x="17" y="216"/>
                  <a:pt x="17" y="216"/>
                </a:cubicBezTo>
                <a:cubicBezTo>
                  <a:pt x="17" y="213"/>
                  <a:pt x="16" y="210"/>
                  <a:pt x="14" y="207"/>
                </a:cubicBezTo>
                <a:cubicBezTo>
                  <a:pt x="13" y="206"/>
                  <a:pt x="11" y="203"/>
                  <a:pt x="10" y="199"/>
                </a:cubicBezTo>
                <a:cubicBezTo>
                  <a:pt x="9" y="198"/>
                  <a:pt x="9" y="196"/>
                  <a:pt x="9" y="194"/>
                </a:cubicBezTo>
                <a:cubicBezTo>
                  <a:pt x="9" y="147"/>
                  <a:pt x="9" y="147"/>
                  <a:pt x="9" y="147"/>
                </a:cubicBezTo>
                <a:cubicBezTo>
                  <a:pt x="9" y="146"/>
                  <a:pt x="9" y="146"/>
                  <a:pt x="10" y="145"/>
                </a:cubicBezTo>
                <a:cubicBezTo>
                  <a:pt x="18" y="140"/>
                  <a:pt x="18" y="140"/>
                  <a:pt x="18" y="140"/>
                </a:cubicBezTo>
                <a:cubicBezTo>
                  <a:pt x="22" y="145"/>
                  <a:pt x="22" y="145"/>
                  <a:pt x="22" y="145"/>
                </a:cubicBezTo>
                <a:cubicBezTo>
                  <a:pt x="24" y="147"/>
                  <a:pt x="27" y="148"/>
                  <a:pt x="30" y="148"/>
                </a:cubicBezTo>
                <a:cubicBezTo>
                  <a:pt x="33" y="148"/>
                  <a:pt x="36" y="147"/>
                  <a:pt x="38" y="145"/>
                </a:cubicBezTo>
                <a:cubicBezTo>
                  <a:pt x="43" y="140"/>
                  <a:pt x="43" y="140"/>
                  <a:pt x="43" y="140"/>
                </a:cubicBezTo>
                <a:cubicBezTo>
                  <a:pt x="50" y="145"/>
                  <a:pt x="50" y="145"/>
                  <a:pt x="50" y="145"/>
                </a:cubicBezTo>
                <a:cubicBezTo>
                  <a:pt x="51" y="146"/>
                  <a:pt x="51" y="146"/>
                  <a:pt x="51" y="147"/>
                </a:cubicBezTo>
                <a:cubicBezTo>
                  <a:pt x="51" y="194"/>
                  <a:pt x="51" y="194"/>
                  <a:pt x="51" y="194"/>
                </a:cubicBezTo>
                <a:cubicBezTo>
                  <a:pt x="51" y="196"/>
                  <a:pt x="51" y="198"/>
                  <a:pt x="51" y="199"/>
                </a:cubicBezTo>
                <a:cubicBezTo>
                  <a:pt x="49" y="203"/>
                  <a:pt x="47" y="206"/>
                  <a:pt x="46" y="207"/>
                </a:cubicBezTo>
                <a:cubicBezTo>
                  <a:pt x="44" y="210"/>
                  <a:pt x="43" y="213"/>
                  <a:pt x="43" y="216"/>
                </a:cubicBezTo>
                <a:cubicBezTo>
                  <a:pt x="43" y="235"/>
                  <a:pt x="43" y="235"/>
                  <a:pt x="43" y="235"/>
                </a:cubicBezTo>
                <a:cubicBezTo>
                  <a:pt x="43" y="238"/>
                  <a:pt x="45" y="240"/>
                  <a:pt x="48" y="240"/>
                </a:cubicBezTo>
                <a:cubicBezTo>
                  <a:pt x="51" y="240"/>
                  <a:pt x="53" y="238"/>
                  <a:pt x="53" y="235"/>
                </a:cubicBezTo>
                <a:cubicBezTo>
                  <a:pt x="53" y="216"/>
                  <a:pt x="53" y="216"/>
                  <a:pt x="53" y="216"/>
                </a:cubicBezTo>
                <a:cubicBezTo>
                  <a:pt x="53" y="215"/>
                  <a:pt x="53" y="214"/>
                  <a:pt x="54" y="213"/>
                </a:cubicBezTo>
                <a:cubicBezTo>
                  <a:pt x="55" y="211"/>
                  <a:pt x="57" y="207"/>
                  <a:pt x="59" y="203"/>
                </a:cubicBezTo>
                <a:cubicBezTo>
                  <a:pt x="60" y="200"/>
                  <a:pt x="61" y="197"/>
                  <a:pt x="61" y="194"/>
                </a:cubicBezTo>
                <a:cubicBezTo>
                  <a:pt x="61" y="147"/>
                  <a:pt x="61" y="147"/>
                  <a:pt x="61" y="147"/>
                </a:cubicBezTo>
                <a:cubicBezTo>
                  <a:pt x="61" y="143"/>
                  <a:pt x="59" y="139"/>
                  <a:pt x="55" y="137"/>
                </a:cubicBezTo>
                <a:cubicBezTo>
                  <a:pt x="45" y="131"/>
                  <a:pt x="45" y="131"/>
                  <a:pt x="45" y="131"/>
                </a:cubicBezTo>
                <a:cubicBezTo>
                  <a:pt x="44" y="131"/>
                  <a:pt x="44" y="130"/>
                  <a:pt x="44" y="129"/>
                </a:cubicBezTo>
                <a:cubicBezTo>
                  <a:pt x="44" y="124"/>
                  <a:pt x="44" y="124"/>
                  <a:pt x="44" y="124"/>
                </a:cubicBezTo>
                <a:cubicBezTo>
                  <a:pt x="49" y="120"/>
                  <a:pt x="53" y="113"/>
                  <a:pt x="53" y="106"/>
                </a:cubicBezTo>
                <a:cubicBezTo>
                  <a:pt x="53" y="97"/>
                  <a:pt x="53" y="97"/>
                  <a:pt x="53" y="97"/>
                </a:cubicBezTo>
                <a:cubicBezTo>
                  <a:pt x="53" y="91"/>
                  <a:pt x="50" y="85"/>
                  <a:pt x="45" y="82"/>
                </a:cubicBezTo>
                <a:cubicBezTo>
                  <a:pt x="45" y="70"/>
                  <a:pt x="45" y="70"/>
                  <a:pt x="45" y="70"/>
                </a:cubicBezTo>
                <a:cubicBezTo>
                  <a:pt x="45" y="69"/>
                  <a:pt x="46" y="68"/>
                  <a:pt x="47" y="67"/>
                </a:cubicBezTo>
                <a:cubicBezTo>
                  <a:pt x="54" y="63"/>
                  <a:pt x="54" y="63"/>
                  <a:pt x="54" y="63"/>
                </a:cubicBezTo>
                <a:cubicBezTo>
                  <a:pt x="59" y="68"/>
                  <a:pt x="59" y="68"/>
                  <a:pt x="59" y="68"/>
                </a:cubicBezTo>
                <a:cubicBezTo>
                  <a:pt x="61" y="70"/>
                  <a:pt x="64" y="71"/>
                  <a:pt x="67" y="71"/>
                </a:cubicBezTo>
                <a:cubicBezTo>
                  <a:pt x="70" y="71"/>
                  <a:pt x="73" y="70"/>
                  <a:pt x="75" y="68"/>
                </a:cubicBezTo>
                <a:cubicBezTo>
                  <a:pt x="79" y="63"/>
                  <a:pt x="79" y="63"/>
                  <a:pt x="79" y="63"/>
                </a:cubicBezTo>
                <a:cubicBezTo>
                  <a:pt x="87" y="67"/>
                  <a:pt x="87" y="67"/>
                  <a:pt x="87" y="67"/>
                </a:cubicBezTo>
                <a:cubicBezTo>
                  <a:pt x="88" y="68"/>
                  <a:pt x="88" y="69"/>
                  <a:pt x="88" y="70"/>
                </a:cubicBezTo>
                <a:cubicBezTo>
                  <a:pt x="88" y="83"/>
                  <a:pt x="88" y="83"/>
                  <a:pt x="88" y="83"/>
                </a:cubicBezTo>
                <a:cubicBezTo>
                  <a:pt x="84" y="86"/>
                  <a:pt x="82" y="91"/>
                  <a:pt x="82" y="97"/>
                </a:cubicBezTo>
                <a:cubicBezTo>
                  <a:pt x="82" y="106"/>
                  <a:pt x="82" y="106"/>
                  <a:pt x="82" y="106"/>
                </a:cubicBezTo>
                <a:cubicBezTo>
                  <a:pt x="82" y="113"/>
                  <a:pt x="85" y="119"/>
                  <a:pt x="90" y="124"/>
                </a:cubicBezTo>
                <a:cubicBezTo>
                  <a:pt x="90" y="129"/>
                  <a:pt x="90" y="129"/>
                  <a:pt x="90" y="129"/>
                </a:cubicBezTo>
                <a:cubicBezTo>
                  <a:pt x="90" y="130"/>
                  <a:pt x="90" y="131"/>
                  <a:pt x="89" y="131"/>
                </a:cubicBezTo>
                <a:cubicBezTo>
                  <a:pt x="79" y="137"/>
                  <a:pt x="79" y="137"/>
                  <a:pt x="79" y="137"/>
                </a:cubicBezTo>
                <a:cubicBezTo>
                  <a:pt x="76" y="139"/>
                  <a:pt x="74" y="143"/>
                  <a:pt x="74" y="147"/>
                </a:cubicBezTo>
                <a:cubicBezTo>
                  <a:pt x="74" y="194"/>
                  <a:pt x="74" y="194"/>
                  <a:pt x="74" y="194"/>
                </a:cubicBezTo>
                <a:cubicBezTo>
                  <a:pt x="74" y="197"/>
                  <a:pt x="74" y="200"/>
                  <a:pt x="75" y="203"/>
                </a:cubicBezTo>
                <a:cubicBezTo>
                  <a:pt x="77" y="207"/>
                  <a:pt x="79" y="211"/>
                  <a:pt x="81" y="213"/>
                </a:cubicBezTo>
                <a:cubicBezTo>
                  <a:pt x="81" y="214"/>
                  <a:pt x="82" y="215"/>
                  <a:pt x="82" y="216"/>
                </a:cubicBezTo>
                <a:cubicBezTo>
                  <a:pt x="82" y="235"/>
                  <a:pt x="82" y="235"/>
                  <a:pt x="82" y="235"/>
                </a:cubicBezTo>
                <a:cubicBezTo>
                  <a:pt x="82" y="238"/>
                  <a:pt x="84" y="240"/>
                  <a:pt x="86" y="240"/>
                </a:cubicBezTo>
                <a:cubicBezTo>
                  <a:pt x="89" y="240"/>
                  <a:pt x="91" y="238"/>
                  <a:pt x="91" y="235"/>
                </a:cubicBezTo>
                <a:cubicBezTo>
                  <a:pt x="91" y="216"/>
                  <a:pt x="91" y="216"/>
                  <a:pt x="91" y="216"/>
                </a:cubicBezTo>
                <a:cubicBezTo>
                  <a:pt x="91" y="213"/>
                  <a:pt x="90" y="210"/>
                  <a:pt x="88" y="207"/>
                </a:cubicBezTo>
                <a:cubicBezTo>
                  <a:pt x="87" y="206"/>
                  <a:pt x="85" y="203"/>
                  <a:pt x="84" y="199"/>
                </a:cubicBezTo>
                <a:cubicBezTo>
                  <a:pt x="83" y="198"/>
                  <a:pt x="83" y="196"/>
                  <a:pt x="83" y="194"/>
                </a:cubicBezTo>
                <a:cubicBezTo>
                  <a:pt x="83" y="147"/>
                  <a:pt x="83" y="147"/>
                  <a:pt x="83" y="147"/>
                </a:cubicBezTo>
                <a:cubicBezTo>
                  <a:pt x="83" y="146"/>
                  <a:pt x="83" y="146"/>
                  <a:pt x="84" y="145"/>
                </a:cubicBezTo>
                <a:cubicBezTo>
                  <a:pt x="91" y="140"/>
                  <a:pt x="91" y="140"/>
                  <a:pt x="91" y="140"/>
                </a:cubicBezTo>
                <a:cubicBezTo>
                  <a:pt x="96" y="145"/>
                  <a:pt x="96" y="145"/>
                  <a:pt x="96" y="145"/>
                </a:cubicBezTo>
                <a:cubicBezTo>
                  <a:pt x="98" y="147"/>
                  <a:pt x="101" y="148"/>
                  <a:pt x="104" y="148"/>
                </a:cubicBezTo>
                <a:cubicBezTo>
                  <a:pt x="107" y="148"/>
                  <a:pt x="110" y="147"/>
                  <a:pt x="112" y="145"/>
                </a:cubicBezTo>
                <a:cubicBezTo>
                  <a:pt x="117" y="140"/>
                  <a:pt x="117" y="140"/>
                  <a:pt x="117" y="140"/>
                </a:cubicBezTo>
                <a:cubicBezTo>
                  <a:pt x="124" y="145"/>
                  <a:pt x="124" y="145"/>
                  <a:pt x="124" y="145"/>
                </a:cubicBezTo>
                <a:cubicBezTo>
                  <a:pt x="125" y="146"/>
                  <a:pt x="125" y="146"/>
                  <a:pt x="125" y="147"/>
                </a:cubicBezTo>
                <a:cubicBezTo>
                  <a:pt x="125" y="194"/>
                  <a:pt x="125" y="194"/>
                  <a:pt x="125" y="194"/>
                </a:cubicBezTo>
                <a:cubicBezTo>
                  <a:pt x="125" y="196"/>
                  <a:pt x="125" y="198"/>
                  <a:pt x="124" y="199"/>
                </a:cubicBezTo>
                <a:cubicBezTo>
                  <a:pt x="123" y="203"/>
                  <a:pt x="121" y="206"/>
                  <a:pt x="120" y="207"/>
                </a:cubicBezTo>
                <a:cubicBezTo>
                  <a:pt x="118" y="210"/>
                  <a:pt x="117" y="213"/>
                  <a:pt x="117" y="216"/>
                </a:cubicBezTo>
                <a:cubicBezTo>
                  <a:pt x="117" y="235"/>
                  <a:pt x="117" y="235"/>
                  <a:pt x="117" y="235"/>
                </a:cubicBezTo>
                <a:cubicBezTo>
                  <a:pt x="117" y="238"/>
                  <a:pt x="119" y="240"/>
                  <a:pt x="122" y="240"/>
                </a:cubicBezTo>
                <a:cubicBezTo>
                  <a:pt x="124" y="240"/>
                  <a:pt x="127" y="238"/>
                  <a:pt x="127" y="235"/>
                </a:cubicBezTo>
                <a:cubicBezTo>
                  <a:pt x="127" y="216"/>
                  <a:pt x="127" y="216"/>
                  <a:pt x="127" y="216"/>
                </a:cubicBezTo>
                <a:cubicBezTo>
                  <a:pt x="127" y="215"/>
                  <a:pt x="127" y="214"/>
                  <a:pt x="127" y="213"/>
                </a:cubicBezTo>
                <a:cubicBezTo>
                  <a:pt x="129" y="211"/>
                  <a:pt x="131" y="207"/>
                  <a:pt x="133" y="203"/>
                </a:cubicBezTo>
                <a:cubicBezTo>
                  <a:pt x="134" y="200"/>
                  <a:pt x="135" y="197"/>
                  <a:pt x="135" y="194"/>
                </a:cubicBezTo>
                <a:cubicBezTo>
                  <a:pt x="135" y="147"/>
                  <a:pt x="135" y="147"/>
                  <a:pt x="135" y="147"/>
                </a:cubicBezTo>
                <a:cubicBezTo>
                  <a:pt x="135" y="143"/>
                  <a:pt x="132" y="139"/>
                  <a:pt x="129" y="137"/>
                </a:cubicBezTo>
                <a:cubicBezTo>
                  <a:pt x="119" y="131"/>
                  <a:pt x="119" y="131"/>
                  <a:pt x="119" y="131"/>
                </a:cubicBezTo>
                <a:cubicBezTo>
                  <a:pt x="118" y="131"/>
                  <a:pt x="118" y="130"/>
                  <a:pt x="118" y="129"/>
                </a:cubicBezTo>
                <a:cubicBezTo>
                  <a:pt x="118" y="124"/>
                  <a:pt x="118" y="124"/>
                  <a:pt x="118" y="124"/>
                </a:cubicBezTo>
                <a:cubicBezTo>
                  <a:pt x="123" y="120"/>
                  <a:pt x="127" y="113"/>
                  <a:pt x="127" y="106"/>
                </a:cubicBezTo>
                <a:cubicBezTo>
                  <a:pt x="127" y="97"/>
                  <a:pt x="127" y="97"/>
                  <a:pt x="127" y="97"/>
                </a:cubicBezTo>
                <a:cubicBezTo>
                  <a:pt x="127" y="91"/>
                  <a:pt x="124" y="85"/>
                  <a:pt x="119" y="82"/>
                </a:cubicBezTo>
                <a:cubicBezTo>
                  <a:pt x="119" y="70"/>
                  <a:pt x="119" y="70"/>
                  <a:pt x="119" y="70"/>
                </a:cubicBezTo>
                <a:cubicBezTo>
                  <a:pt x="119" y="69"/>
                  <a:pt x="120" y="68"/>
                  <a:pt x="120" y="67"/>
                </a:cubicBezTo>
                <a:cubicBezTo>
                  <a:pt x="128" y="63"/>
                  <a:pt x="128" y="63"/>
                  <a:pt x="128" y="63"/>
                </a:cubicBezTo>
                <a:cubicBezTo>
                  <a:pt x="133" y="68"/>
                  <a:pt x="133" y="68"/>
                  <a:pt x="133" y="68"/>
                </a:cubicBezTo>
                <a:cubicBezTo>
                  <a:pt x="135" y="70"/>
                  <a:pt x="137" y="71"/>
                  <a:pt x="140" y="71"/>
                </a:cubicBezTo>
                <a:cubicBezTo>
                  <a:pt x="144" y="71"/>
                  <a:pt x="146" y="70"/>
                  <a:pt x="148" y="68"/>
                </a:cubicBezTo>
                <a:cubicBezTo>
                  <a:pt x="153" y="63"/>
                  <a:pt x="153" y="63"/>
                  <a:pt x="153" y="63"/>
                </a:cubicBezTo>
                <a:cubicBezTo>
                  <a:pt x="161" y="67"/>
                  <a:pt x="161" y="67"/>
                  <a:pt x="161" y="67"/>
                </a:cubicBezTo>
                <a:cubicBezTo>
                  <a:pt x="161" y="68"/>
                  <a:pt x="162" y="69"/>
                  <a:pt x="162" y="70"/>
                </a:cubicBezTo>
                <a:cubicBezTo>
                  <a:pt x="162" y="83"/>
                  <a:pt x="162" y="83"/>
                  <a:pt x="162" y="83"/>
                </a:cubicBezTo>
                <a:cubicBezTo>
                  <a:pt x="158" y="86"/>
                  <a:pt x="156" y="91"/>
                  <a:pt x="156" y="97"/>
                </a:cubicBezTo>
                <a:cubicBezTo>
                  <a:pt x="156" y="106"/>
                  <a:pt x="156" y="106"/>
                  <a:pt x="156" y="106"/>
                </a:cubicBezTo>
                <a:cubicBezTo>
                  <a:pt x="156" y="113"/>
                  <a:pt x="159" y="119"/>
                  <a:pt x="164" y="124"/>
                </a:cubicBezTo>
                <a:cubicBezTo>
                  <a:pt x="164" y="129"/>
                  <a:pt x="164" y="129"/>
                  <a:pt x="164" y="129"/>
                </a:cubicBezTo>
                <a:cubicBezTo>
                  <a:pt x="164" y="130"/>
                  <a:pt x="164" y="131"/>
                  <a:pt x="163" y="131"/>
                </a:cubicBezTo>
                <a:cubicBezTo>
                  <a:pt x="153" y="137"/>
                  <a:pt x="153" y="137"/>
                  <a:pt x="153" y="137"/>
                </a:cubicBezTo>
                <a:cubicBezTo>
                  <a:pt x="150" y="139"/>
                  <a:pt x="147" y="143"/>
                  <a:pt x="147" y="147"/>
                </a:cubicBezTo>
                <a:cubicBezTo>
                  <a:pt x="147" y="194"/>
                  <a:pt x="147" y="194"/>
                  <a:pt x="147" y="194"/>
                </a:cubicBezTo>
                <a:cubicBezTo>
                  <a:pt x="147" y="197"/>
                  <a:pt x="148" y="200"/>
                  <a:pt x="149" y="203"/>
                </a:cubicBezTo>
                <a:cubicBezTo>
                  <a:pt x="151" y="207"/>
                  <a:pt x="153" y="211"/>
                  <a:pt x="155" y="213"/>
                </a:cubicBezTo>
                <a:cubicBezTo>
                  <a:pt x="155" y="214"/>
                  <a:pt x="156" y="215"/>
                  <a:pt x="156" y="216"/>
                </a:cubicBezTo>
                <a:cubicBezTo>
                  <a:pt x="156" y="235"/>
                  <a:pt x="156" y="235"/>
                  <a:pt x="156" y="235"/>
                </a:cubicBezTo>
                <a:cubicBezTo>
                  <a:pt x="156" y="238"/>
                  <a:pt x="158" y="240"/>
                  <a:pt x="160" y="240"/>
                </a:cubicBezTo>
                <a:cubicBezTo>
                  <a:pt x="163" y="240"/>
                  <a:pt x="165" y="238"/>
                  <a:pt x="165" y="235"/>
                </a:cubicBezTo>
                <a:cubicBezTo>
                  <a:pt x="165" y="216"/>
                  <a:pt x="165" y="216"/>
                  <a:pt x="165" y="216"/>
                </a:cubicBezTo>
                <a:cubicBezTo>
                  <a:pt x="165" y="213"/>
                  <a:pt x="164" y="210"/>
                  <a:pt x="162" y="207"/>
                </a:cubicBezTo>
                <a:cubicBezTo>
                  <a:pt x="161" y="206"/>
                  <a:pt x="159" y="203"/>
                  <a:pt x="158" y="199"/>
                </a:cubicBezTo>
                <a:cubicBezTo>
                  <a:pt x="157" y="198"/>
                  <a:pt x="157" y="196"/>
                  <a:pt x="157" y="194"/>
                </a:cubicBezTo>
                <a:cubicBezTo>
                  <a:pt x="157" y="147"/>
                  <a:pt x="157" y="147"/>
                  <a:pt x="157" y="147"/>
                </a:cubicBezTo>
                <a:cubicBezTo>
                  <a:pt x="157" y="146"/>
                  <a:pt x="157" y="146"/>
                  <a:pt x="158" y="145"/>
                </a:cubicBezTo>
                <a:cubicBezTo>
                  <a:pt x="165" y="140"/>
                  <a:pt x="165" y="140"/>
                  <a:pt x="165" y="140"/>
                </a:cubicBezTo>
                <a:cubicBezTo>
                  <a:pt x="170" y="145"/>
                  <a:pt x="170" y="145"/>
                  <a:pt x="170" y="145"/>
                </a:cubicBezTo>
                <a:cubicBezTo>
                  <a:pt x="172" y="147"/>
                  <a:pt x="175" y="148"/>
                  <a:pt x="178" y="148"/>
                </a:cubicBezTo>
                <a:cubicBezTo>
                  <a:pt x="178" y="148"/>
                  <a:pt x="178" y="148"/>
                  <a:pt x="178" y="148"/>
                </a:cubicBezTo>
                <a:cubicBezTo>
                  <a:pt x="181" y="148"/>
                  <a:pt x="184" y="147"/>
                  <a:pt x="186" y="145"/>
                </a:cubicBezTo>
                <a:cubicBezTo>
                  <a:pt x="191" y="140"/>
                  <a:pt x="191" y="140"/>
                  <a:pt x="191" y="140"/>
                </a:cubicBezTo>
                <a:cubicBezTo>
                  <a:pt x="198" y="145"/>
                  <a:pt x="198" y="145"/>
                  <a:pt x="198" y="145"/>
                </a:cubicBezTo>
                <a:cubicBezTo>
                  <a:pt x="199" y="146"/>
                  <a:pt x="199" y="146"/>
                  <a:pt x="199" y="147"/>
                </a:cubicBezTo>
                <a:cubicBezTo>
                  <a:pt x="199" y="194"/>
                  <a:pt x="199" y="194"/>
                  <a:pt x="199" y="194"/>
                </a:cubicBezTo>
                <a:cubicBezTo>
                  <a:pt x="199" y="196"/>
                  <a:pt x="199" y="198"/>
                  <a:pt x="198" y="199"/>
                </a:cubicBezTo>
                <a:cubicBezTo>
                  <a:pt x="197" y="203"/>
                  <a:pt x="195" y="206"/>
                  <a:pt x="194" y="207"/>
                </a:cubicBezTo>
                <a:cubicBezTo>
                  <a:pt x="192" y="210"/>
                  <a:pt x="191" y="213"/>
                  <a:pt x="191" y="216"/>
                </a:cubicBezTo>
                <a:cubicBezTo>
                  <a:pt x="191" y="235"/>
                  <a:pt x="191" y="235"/>
                  <a:pt x="191" y="235"/>
                </a:cubicBezTo>
                <a:cubicBezTo>
                  <a:pt x="191" y="238"/>
                  <a:pt x="193" y="240"/>
                  <a:pt x="196" y="240"/>
                </a:cubicBezTo>
                <a:cubicBezTo>
                  <a:pt x="198" y="240"/>
                  <a:pt x="200" y="238"/>
                  <a:pt x="200" y="235"/>
                </a:cubicBezTo>
                <a:cubicBezTo>
                  <a:pt x="200" y="216"/>
                  <a:pt x="200" y="216"/>
                  <a:pt x="200" y="216"/>
                </a:cubicBezTo>
                <a:cubicBezTo>
                  <a:pt x="200" y="215"/>
                  <a:pt x="201" y="214"/>
                  <a:pt x="201" y="213"/>
                </a:cubicBezTo>
                <a:cubicBezTo>
                  <a:pt x="203" y="211"/>
                  <a:pt x="205" y="207"/>
                  <a:pt x="207" y="203"/>
                </a:cubicBezTo>
                <a:cubicBezTo>
                  <a:pt x="208" y="200"/>
                  <a:pt x="208" y="197"/>
                  <a:pt x="208" y="194"/>
                </a:cubicBezTo>
                <a:cubicBezTo>
                  <a:pt x="208" y="147"/>
                  <a:pt x="208" y="147"/>
                  <a:pt x="208" y="147"/>
                </a:cubicBezTo>
                <a:cubicBezTo>
                  <a:pt x="208" y="143"/>
                  <a:pt x="206" y="139"/>
                  <a:pt x="203" y="137"/>
                </a:cubicBezTo>
                <a:cubicBezTo>
                  <a:pt x="193" y="131"/>
                  <a:pt x="193" y="131"/>
                  <a:pt x="193" y="131"/>
                </a:cubicBezTo>
                <a:cubicBezTo>
                  <a:pt x="192" y="131"/>
                  <a:pt x="192" y="130"/>
                  <a:pt x="192" y="129"/>
                </a:cubicBezTo>
                <a:cubicBezTo>
                  <a:pt x="192" y="124"/>
                  <a:pt x="192" y="124"/>
                  <a:pt x="192" y="124"/>
                </a:cubicBezTo>
                <a:cubicBezTo>
                  <a:pt x="197" y="120"/>
                  <a:pt x="201" y="113"/>
                  <a:pt x="201" y="106"/>
                </a:cubicBezTo>
                <a:cubicBezTo>
                  <a:pt x="201" y="97"/>
                  <a:pt x="201" y="97"/>
                  <a:pt x="201" y="97"/>
                </a:cubicBezTo>
                <a:cubicBezTo>
                  <a:pt x="201" y="91"/>
                  <a:pt x="198" y="85"/>
                  <a:pt x="193" y="82"/>
                </a:cubicBezTo>
                <a:cubicBezTo>
                  <a:pt x="193" y="70"/>
                  <a:pt x="193" y="70"/>
                  <a:pt x="193" y="70"/>
                </a:cubicBezTo>
                <a:cubicBezTo>
                  <a:pt x="193" y="69"/>
                  <a:pt x="194" y="68"/>
                  <a:pt x="194" y="67"/>
                </a:cubicBezTo>
                <a:cubicBezTo>
                  <a:pt x="202" y="63"/>
                  <a:pt x="202" y="63"/>
                  <a:pt x="202" y="63"/>
                </a:cubicBezTo>
                <a:cubicBezTo>
                  <a:pt x="207" y="68"/>
                  <a:pt x="207" y="68"/>
                  <a:pt x="207" y="68"/>
                </a:cubicBezTo>
                <a:cubicBezTo>
                  <a:pt x="208" y="70"/>
                  <a:pt x="211" y="71"/>
                  <a:pt x="214" y="71"/>
                </a:cubicBezTo>
                <a:cubicBezTo>
                  <a:pt x="218" y="71"/>
                  <a:pt x="220" y="70"/>
                  <a:pt x="222" y="68"/>
                </a:cubicBezTo>
                <a:cubicBezTo>
                  <a:pt x="227" y="63"/>
                  <a:pt x="227" y="63"/>
                  <a:pt x="227" y="63"/>
                </a:cubicBezTo>
                <a:cubicBezTo>
                  <a:pt x="235" y="67"/>
                  <a:pt x="235" y="67"/>
                  <a:pt x="235" y="67"/>
                </a:cubicBezTo>
                <a:cubicBezTo>
                  <a:pt x="235" y="68"/>
                  <a:pt x="236" y="69"/>
                  <a:pt x="236" y="70"/>
                </a:cubicBezTo>
                <a:cubicBezTo>
                  <a:pt x="236" y="83"/>
                  <a:pt x="236" y="83"/>
                  <a:pt x="236" y="83"/>
                </a:cubicBezTo>
                <a:cubicBezTo>
                  <a:pt x="232" y="86"/>
                  <a:pt x="229" y="91"/>
                  <a:pt x="229" y="97"/>
                </a:cubicBezTo>
                <a:cubicBezTo>
                  <a:pt x="229" y="106"/>
                  <a:pt x="229" y="106"/>
                  <a:pt x="229" y="106"/>
                </a:cubicBezTo>
                <a:cubicBezTo>
                  <a:pt x="229" y="113"/>
                  <a:pt x="233" y="119"/>
                  <a:pt x="238" y="124"/>
                </a:cubicBezTo>
                <a:cubicBezTo>
                  <a:pt x="238" y="129"/>
                  <a:pt x="238" y="129"/>
                  <a:pt x="238" y="129"/>
                </a:cubicBezTo>
                <a:cubicBezTo>
                  <a:pt x="238" y="130"/>
                  <a:pt x="238" y="131"/>
                  <a:pt x="237" y="131"/>
                </a:cubicBezTo>
                <a:cubicBezTo>
                  <a:pt x="227" y="137"/>
                  <a:pt x="227" y="137"/>
                  <a:pt x="227" y="137"/>
                </a:cubicBezTo>
                <a:cubicBezTo>
                  <a:pt x="224" y="139"/>
                  <a:pt x="221" y="143"/>
                  <a:pt x="221" y="147"/>
                </a:cubicBezTo>
                <a:cubicBezTo>
                  <a:pt x="221" y="194"/>
                  <a:pt x="221" y="194"/>
                  <a:pt x="221" y="194"/>
                </a:cubicBezTo>
                <a:cubicBezTo>
                  <a:pt x="221" y="197"/>
                  <a:pt x="222" y="200"/>
                  <a:pt x="223" y="203"/>
                </a:cubicBezTo>
                <a:cubicBezTo>
                  <a:pt x="225" y="207"/>
                  <a:pt x="227" y="211"/>
                  <a:pt x="229" y="213"/>
                </a:cubicBezTo>
                <a:cubicBezTo>
                  <a:pt x="229" y="214"/>
                  <a:pt x="229" y="215"/>
                  <a:pt x="229" y="216"/>
                </a:cubicBezTo>
                <a:cubicBezTo>
                  <a:pt x="229" y="235"/>
                  <a:pt x="229" y="235"/>
                  <a:pt x="229" y="235"/>
                </a:cubicBezTo>
                <a:cubicBezTo>
                  <a:pt x="229" y="238"/>
                  <a:pt x="232" y="240"/>
                  <a:pt x="234" y="240"/>
                </a:cubicBezTo>
                <a:cubicBezTo>
                  <a:pt x="237" y="240"/>
                  <a:pt x="239" y="238"/>
                  <a:pt x="239" y="235"/>
                </a:cubicBezTo>
                <a:cubicBezTo>
                  <a:pt x="239" y="216"/>
                  <a:pt x="239" y="216"/>
                  <a:pt x="239" y="216"/>
                </a:cubicBezTo>
                <a:cubicBezTo>
                  <a:pt x="239" y="213"/>
                  <a:pt x="238" y="210"/>
                  <a:pt x="236" y="207"/>
                </a:cubicBezTo>
                <a:cubicBezTo>
                  <a:pt x="235" y="206"/>
                  <a:pt x="233" y="203"/>
                  <a:pt x="232" y="199"/>
                </a:cubicBezTo>
                <a:cubicBezTo>
                  <a:pt x="231" y="198"/>
                  <a:pt x="231" y="196"/>
                  <a:pt x="231" y="194"/>
                </a:cubicBezTo>
                <a:cubicBezTo>
                  <a:pt x="231" y="147"/>
                  <a:pt x="231" y="147"/>
                  <a:pt x="231" y="147"/>
                </a:cubicBezTo>
                <a:cubicBezTo>
                  <a:pt x="231" y="146"/>
                  <a:pt x="231" y="146"/>
                  <a:pt x="232" y="145"/>
                </a:cubicBezTo>
                <a:cubicBezTo>
                  <a:pt x="239" y="140"/>
                  <a:pt x="239" y="140"/>
                  <a:pt x="239" y="140"/>
                </a:cubicBezTo>
                <a:cubicBezTo>
                  <a:pt x="244" y="145"/>
                  <a:pt x="244" y="145"/>
                  <a:pt x="244" y="145"/>
                </a:cubicBezTo>
                <a:cubicBezTo>
                  <a:pt x="246" y="147"/>
                  <a:pt x="249" y="148"/>
                  <a:pt x="252" y="148"/>
                </a:cubicBezTo>
                <a:cubicBezTo>
                  <a:pt x="255" y="148"/>
                  <a:pt x="258" y="147"/>
                  <a:pt x="260" y="145"/>
                </a:cubicBezTo>
                <a:cubicBezTo>
                  <a:pt x="264" y="140"/>
                  <a:pt x="264" y="140"/>
                  <a:pt x="264" y="140"/>
                </a:cubicBezTo>
                <a:cubicBezTo>
                  <a:pt x="272" y="145"/>
                  <a:pt x="272" y="145"/>
                  <a:pt x="272" y="145"/>
                </a:cubicBezTo>
                <a:cubicBezTo>
                  <a:pt x="273" y="146"/>
                  <a:pt x="273" y="146"/>
                  <a:pt x="273" y="147"/>
                </a:cubicBezTo>
                <a:cubicBezTo>
                  <a:pt x="273" y="194"/>
                  <a:pt x="273" y="194"/>
                  <a:pt x="273" y="194"/>
                </a:cubicBezTo>
                <a:cubicBezTo>
                  <a:pt x="273" y="196"/>
                  <a:pt x="273" y="198"/>
                  <a:pt x="272" y="199"/>
                </a:cubicBezTo>
                <a:cubicBezTo>
                  <a:pt x="271" y="203"/>
                  <a:pt x="269" y="206"/>
                  <a:pt x="268" y="207"/>
                </a:cubicBezTo>
                <a:cubicBezTo>
                  <a:pt x="266" y="210"/>
                  <a:pt x="265" y="213"/>
                  <a:pt x="265" y="216"/>
                </a:cubicBezTo>
                <a:cubicBezTo>
                  <a:pt x="265" y="235"/>
                  <a:pt x="265" y="235"/>
                  <a:pt x="265" y="235"/>
                </a:cubicBezTo>
                <a:cubicBezTo>
                  <a:pt x="265" y="238"/>
                  <a:pt x="267" y="240"/>
                  <a:pt x="270" y="240"/>
                </a:cubicBezTo>
                <a:cubicBezTo>
                  <a:pt x="272" y="240"/>
                  <a:pt x="274" y="238"/>
                  <a:pt x="274" y="235"/>
                </a:cubicBezTo>
                <a:cubicBezTo>
                  <a:pt x="274" y="216"/>
                  <a:pt x="274" y="216"/>
                  <a:pt x="274" y="216"/>
                </a:cubicBezTo>
                <a:cubicBezTo>
                  <a:pt x="274" y="215"/>
                  <a:pt x="275" y="214"/>
                  <a:pt x="275" y="213"/>
                </a:cubicBezTo>
                <a:cubicBezTo>
                  <a:pt x="277" y="211"/>
                  <a:pt x="279" y="207"/>
                  <a:pt x="281" y="203"/>
                </a:cubicBezTo>
                <a:cubicBezTo>
                  <a:pt x="282" y="200"/>
                  <a:pt x="282" y="197"/>
                  <a:pt x="282" y="194"/>
                </a:cubicBezTo>
                <a:cubicBezTo>
                  <a:pt x="282" y="147"/>
                  <a:pt x="282" y="147"/>
                  <a:pt x="282" y="147"/>
                </a:cubicBezTo>
                <a:cubicBezTo>
                  <a:pt x="282" y="143"/>
                  <a:pt x="280" y="139"/>
                  <a:pt x="277" y="137"/>
                </a:cubicBezTo>
                <a:close/>
                <a:moveTo>
                  <a:pt x="17" y="97"/>
                </a:moveTo>
                <a:cubicBezTo>
                  <a:pt x="17" y="91"/>
                  <a:pt x="21" y="87"/>
                  <a:pt x="27" y="87"/>
                </a:cubicBezTo>
                <a:cubicBezTo>
                  <a:pt x="34" y="87"/>
                  <a:pt x="34" y="87"/>
                  <a:pt x="34" y="87"/>
                </a:cubicBezTo>
                <a:cubicBezTo>
                  <a:pt x="39" y="87"/>
                  <a:pt x="44" y="91"/>
                  <a:pt x="44" y="97"/>
                </a:cubicBezTo>
                <a:cubicBezTo>
                  <a:pt x="44" y="106"/>
                  <a:pt x="44" y="106"/>
                  <a:pt x="44" y="106"/>
                </a:cubicBezTo>
                <a:cubicBezTo>
                  <a:pt x="44" y="111"/>
                  <a:pt x="41" y="115"/>
                  <a:pt x="38" y="117"/>
                </a:cubicBezTo>
                <a:cubicBezTo>
                  <a:pt x="37" y="117"/>
                  <a:pt x="37" y="117"/>
                  <a:pt x="37" y="117"/>
                </a:cubicBezTo>
                <a:cubicBezTo>
                  <a:pt x="35" y="118"/>
                  <a:pt x="33" y="119"/>
                  <a:pt x="30" y="119"/>
                </a:cubicBezTo>
                <a:cubicBezTo>
                  <a:pt x="30" y="119"/>
                  <a:pt x="30" y="119"/>
                  <a:pt x="30" y="119"/>
                </a:cubicBezTo>
                <a:cubicBezTo>
                  <a:pt x="23" y="119"/>
                  <a:pt x="17" y="113"/>
                  <a:pt x="17" y="106"/>
                </a:cubicBezTo>
                <a:lnTo>
                  <a:pt x="17" y="97"/>
                </a:lnTo>
                <a:close/>
                <a:moveTo>
                  <a:pt x="36" y="134"/>
                </a:moveTo>
                <a:cubicBezTo>
                  <a:pt x="32" y="139"/>
                  <a:pt x="32" y="139"/>
                  <a:pt x="32" y="139"/>
                </a:cubicBezTo>
                <a:cubicBezTo>
                  <a:pt x="31" y="139"/>
                  <a:pt x="29" y="139"/>
                  <a:pt x="29" y="139"/>
                </a:cubicBezTo>
                <a:cubicBezTo>
                  <a:pt x="24" y="134"/>
                  <a:pt x="24" y="134"/>
                  <a:pt x="24" y="134"/>
                </a:cubicBezTo>
                <a:cubicBezTo>
                  <a:pt x="25" y="133"/>
                  <a:pt x="26" y="131"/>
                  <a:pt x="26" y="129"/>
                </a:cubicBezTo>
                <a:cubicBezTo>
                  <a:pt x="26" y="128"/>
                  <a:pt x="26" y="128"/>
                  <a:pt x="26" y="128"/>
                </a:cubicBezTo>
                <a:cubicBezTo>
                  <a:pt x="27" y="128"/>
                  <a:pt x="29" y="128"/>
                  <a:pt x="30" y="128"/>
                </a:cubicBezTo>
                <a:cubicBezTo>
                  <a:pt x="30" y="128"/>
                  <a:pt x="30" y="128"/>
                  <a:pt x="30" y="128"/>
                </a:cubicBezTo>
                <a:cubicBezTo>
                  <a:pt x="32" y="128"/>
                  <a:pt x="33" y="128"/>
                  <a:pt x="35" y="128"/>
                </a:cubicBezTo>
                <a:cubicBezTo>
                  <a:pt x="35" y="129"/>
                  <a:pt x="35" y="129"/>
                  <a:pt x="35" y="129"/>
                </a:cubicBezTo>
                <a:cubicBezTo>
                  <a:pt x="35" y="131"/>
                  <a:pt x="35" y="133"/>
                  <a:pt x="36" y="134"/>
                </a:cubicBezTo>
                <a:close/>
                <a:moveTo>
                  <a:pt x="53" y="19"/>
                </a:moveTo>
                <a:cubicBezTo>
                  <a:pt x="53" y="14"/>
                  <a:pt x="58" y="9"/>
                  <a:pt x="63" y="9"/>
                </a:cubicBezTo>
                <a:cubicBezTo>
                  <a:pt x="70" y="9"/>
                  <a:pt x="70" y="9"/>
                  <a:pt x="70" y="9"/>
                </a:cubicBezTo>
                <a:cubicBezTo>
                  <a:pt x="76" y="9"/>
                  <a:pt x="80" y="14"/>
                  <a:pt x="80" y="19"/>
                </a:cubicBezTo>
                <a:cubicBezTo>
                  <a:pt x="80" y="28"/>
                  <a:pt x="80" y="28"/>
                  <a:pt x="80" y="28"/>
                </a:cubicBezTo>
                <a:cubicBezTo>
                  <a:pt x="80" y="33"/>
                  <a:pt x="78" y="37"/>
                  <a:pt x="74" y="39"/>
                </a:cubicBezTo>
                <a:cubicBezTo>
                  <a:pt x="74" y="39"/>
                  <a:pt x="74" y="39"/>
                  <a:pt x="74" y="39"/>
                </a:cubicBezTo>
                <a:cubicBezTo>
                  <a:pt x="72" y="41"/>
                  <a:pt x="69" y="41"/>
                  <a:pt x="67" y="41"/>
                </a:cubicBezTo>
                <a:cubicBezTo>
                  <a:pt x="67" y="41"/>
                  <a:pt x="67" y="41"/>
                  <a:pt x="67" y="41"/>
                </a:cubicBezTo>
                <a:cubicBezTo>
                  <a:pt x="59" y="41"/>
                  <a:pt x="53" y="36"/>
                  <a:pt x="53" y="28"/>
                </a:cubicBezTo>
                <a:lnTo>
                  <a:pt x="53" y="19"/>
                </a:lnTo>
                <a:close/>
                <a:moveTo>
                  <a:pt x="65" y="61"/>
                </a:moveTo>
                <a:cubicBezTo>
                  <a:pt x="61" y="57"/>
                  <a:pt x="61" y="57"/>
                  <a:pt x="61" y="57"/>
                </a:cubicBezTo>
                <a:cubicBezTo>
                  <a:pt x="62" y="55"/>
                  <a:pt x="62" y="53"/>
                  <a:pt x="62" y="52"/>
                </a:cubicBezTo>
                <a:cubicBezTo>
                  <a:pt x="62" y="50"/>
                  <a:pt x="62" y="50"/>
                  <a:pt x="62" y="50"/>
                </a:cubicBezTo>
                <a:cubicBezTo>
                  <a:pt x="64" y="50"/>
                  <a:pt x="65" y="51"/>
                  <a:pt x="67" y="51"/>
                </a:cubicBezTo>
                <a:cubicBezTo>
                  <a:pt x="67" y="51"/>
                  <a:pt x="67" y="51"/>
                  <a:pt x="67" y="51"/>
                </a:cubicBezTo>
                <a:cubicBezTo>
                  <a:pt x="68" y="51"/>
                  <a:pt x="70" y="50"/>
                  <a:pt x="71" y="50"/>
                </a:cubicBezTo>
                <a:cubicBezTo>
                  <a:pt x="71" y="52"/>
                  <a:pt x="71" y="52"/>
                  <a:pt x="71" y="52"/>
                </a:cubicBezTo>
                <a:cubicBezTo>
                  <a:pt x="71" y="53"/>
                  <a:pt x="72" y="55"/>
                  <a:pt x="72" y="57"/>
                </a:cubicBezTo>
                <a:cubicBezTo>
                  <a:pt x="68" y="61"/>
                  <a:pt x="68" y="61"/>
                  <a:pt x="68" y="61"/>
                </a:cubicBezTo>
                <a:cubicBezTo>
                  <a:pt x="68" y="61"/>
                  <a:pt x="66" y="61"/>
                  <a:pt x="65" y="61"/>
                </a:cubicBezTo>
                <a:close/>
                <a:moveTo>
                  <a:pt x="108" y="87"/>
                </a:moveTo>
                <a:cubicBezTo>
                  <a:pt x="113" y="87"/>
                  <a:pt x="117" y="91"/>
                  <a:pt x="117" y="97"/>
                </a:cubicBezTo>
                <a:cubicBezTo>
                  <a:pt x="117" y="106"/>
                  <a:pt x="117" y="106"/>
                  <a:pt x="117" y="106"/>
                </a:cubicBezTo>
                <a:cubicBezTo>
                  <a:pt x="117" y="111"/>
                  <a:pt x="115" y="115"/>
                  <a:pt x="111" y="117"/>
                </a:cubicBezTo>
                <a:cubicBezTo>
                  <a:pt x="111" y="117"/>
                  <a:pt x="111" y="117"/>
                  <a:pt x="111" y="117"/>
                </a:cubicBezTo>
                <a:cubicBezTo>
                  <a:pt x="109" y="118"/>
                  <a:pt x="107" y="119"/>
                  <a:pt x="104" y="119"/>
                </a:cubicBezTo>
                <a:cubicBezTo>
                  <a:pt x="104" y="119"/>
                  <a:pt x="104" y="119"/>
                  <a:pt x="104" y="119"/>
                </a:cubicBezTo>
                <a:cubicBezTo>
                  <a:pt x="97" y="119"/>
                  <a:pt x="91" y="113"/>
                  <a:pt x="91" y="106"/>
                </a:cubicBezTo>
                <a:cubicBezTo>
                  <a:pt x="91" y="97"/>
                  <a:pt x="91" y="97"/>
                  <a:pt x="91" y="97"/>
                </a:cubicBezTo>
                <a:cubicBezTo>
                  <a:pt x="91" y="91"/>
                  <a:pt x="95" y="87"/>
                  <a:pt x="101" y="87"/>
                </a:cubicBezTo>
                <a:lnTo>
                  <a:pt x="108" y="87"/>
                </a:lnTo>
                <a:close/>
                <a:moveTo>
                  <a:pt x="110" y="134"/>
                </a:moveTo>
                <a:cubicBezTo>
                  <a:pt x="105" y="139"/>
                  <a:pt x="105" y="139"/>
                  <a:pt x="105" y="139"/>
                </a:cubicBezTo>
                <a:cubicBezTo>
                  <a:pt x="105" y="139"/>
                  <a:pt x="103" y="139"/>
                  <a:pt x="103" y="139"/>
                </a:cubicBezTo>
                <a:cubicBezTo>
                  <a:pt x="98" y="134"/>
                  <a:pt x="98" y="134"/>
                  <a:pt x="98" y="134"/>
                </a:cubicBezTo>
                <a:cubicBezTo>
                  <a:pt x="99" y="133"/>
                  <a:pt x="100" y="131"/>
                  <a:pt x="100" y="129"/>
                </a:cubicBezTo>
                <a:cubicBezTo>
                  <a:pt x="100" y="128"/>
                  <a:pt x="100" y="128"/>
                  <a:pt x="100" y="128"/>
                </a:cubicBezTo>
                <a:cubicBezTo>
                  <a:pt x="101" y="128"/>
                  <a:pt x="103" y="128"/>
                  <a:pt x="104" y="128"/>
                </a:cubicBezTo>
                <a:cubicBezTo>
                  <a:pt x="104" y="128"/>
                  <a:pt x="104" y="128"/>
                  <a:pt x="104" y="128"/>
                </a:cubicBezTo>
                <a:cubicBezTo>
                  <a:pt x="106" y="128"/>
                  <a:pt x="107" y="128"/>
                  <a:pt x="109" y="128"/>
                </a:cubicBezTo>
                <a:cubicBezTo>
                  <a:pt x="109" y="129"/>
                  <a:pt x="109" y="129"/>
                  <a:pt x="109" y="129"/>
                </a:cubicBezTo>
                <a:cubicBezTo>
                  <a:pt x="109" y="131"/>
                  <a:pt x="109" y="133"/>
                  <a:pt x="110" y="134"/>
                </a:cubicBezTo>
                <a:close/>
                <a:moveTo>
                  <a:pt x="127" y="19"/>
                </a:moveTo>
                <a:cubicBezTo>
                  <a:pt x="127" y="14"/>
                  <a:pt x="132" y="9"/>
                  <a:pt x="137" y="9"/>
                </a:cubicBezTo>
                <a:cubicBezTo>
                  <a:pt x="144" y="9"/>
                  <a:pt x="144" y="9"/>
                  <a:pt x="144" y="9"/>
                </a:cubicBezTo>
                <a:cubicBezTo>
                  <a:pt x="150" y="9"/>
                  <a:pt x="154" y="14"/>
                  <a:pt x="154" y="19"/>
                </a:cubicBezTo>
                <a:cubicBezTo>
                  <a:pt x="154" y="28"/>
                  <a:pt x="154" y="28"/>
                  <a:pt x="154" y="28"/>
                </a:cubicBezTo>
                <a:cubicBezTo>
                  <a:pt x="154" y="33"/>
                  <a:pt x="151" y="37"/>
                  <a:pt x="148" y="39"/>
                </a:cubicBezTo>
                <a:cubicBezTo>
                  <a:pt x="148" y="39"/>
                  <a:pt x="148" y="39"/>
                  <a:pt x="148" y="39"/>
                </a:cubicBezTo>
                <a:cubicBezTo>
                  <a:pt x="146" y="41"/>
                  <a:pt x="143" y="41"/>
                  <a:pt x="141" y="41"/>
                </a:cubicBezTo>
                <a:cubicBezTo>
                  <a:pt x="140" y="41"/>
                  <a:pt x="140" y="41"/>
                  <a:pt x="140" y="41"/>
                </a:cubicBezTo>
                <a:cubicBezTo>
                  <a:pt x="133" y="41"/>
                  <a:pt x="127" y="36"/>
                  <a:pt x="127" y="28"/>
                </a:cubicBezTo>
                <a:lnTo>
                  <a:pt x="127" y="19"/>
                </a:lnTo>
                <a:close/>
                <a:moveTo>
                  <a:pt x="139" y="61"/>
                </a:moveTo>
                <a:cubicBezTo>
                  <a:pt x="135" y="57"/>
                  <a:pt x="135" y="57"/>
                  <a:pt x="135" y="57"/>
                </a:cubicBezTo>
                <a:cubicBezTo>
                  <a:pt x="136" y="55"/>
                  <a:pt x="136" y="53"/>
                  <a:pt x="136" y="52"/>
                </a:cubicBezTo>
                <a:cubicBezTo>
                  <a:pt x="136" y="50"/>
                  <a:pt x="136" y="50"/>
                  <a:pt x="136" y="50"/>
                </a:cubicBezTo>
                <a:cubicBezTo>
                  <a:pt x="137" y="50"/>
                  <a:pt x="139" y="51"/>
                  <a:pt x="140" y="51"/>
                </a:cubicBezTo>
                <a:cubicBezTo>
                  <a:pt x="141" y="51"/>
                  <a:pt x="141" y="51"/>
                  <a:pt x="141" y="51"/>
                </a:cubicBezTo>
                <a:cubicBezTo>
                  <a:pt x="142" y="51"/>
                  <a:pt x="144" y="50"/>
                  <a:pt x="145" y="50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3"/>
                  <a:pt x="145" y="55"/>
                  <a:pt x="146" y="57"/>
                </a:cubicBezTo>
                <a:cubicBezTo>
                  <a:pt x="142" y="61"/>
                  <a:pt x="142" y="61"/>
                  <a:pt x="142" y="61"/>
                </a:cubicBezTo>
                <a:cubicBezTo>
                  <a:pt x="142" y="61"/>
                  <a:pt x="139" y="61"/>
                  <a:pt x="139" y="61"/>
                </a:cubicBezTo>
                <a:close/>
                <a:moveTo>
                  <a:pt x="182" y="87"/>
                </a:moveTo>
                <a:cubicBezTo>
                  <a:pt x="187" y="87"/>
                  <a:pt x="191" y="91"/>
                  <a:pt x="191" y="97"/>
                </a:cubicBezTo>
                <a:cubicBezTo>
                  <a:pt x="191" y="106"/>
                  <a:pt x="191" y="106"/>
                  <a:pt x="191" y="106"/>
                </a:cubicBezTo>
                <a:cubicBezTo>
                  <a:pt x="191" y="111"/>
                  <a:pt x="189" y="115"/>
                  <a:pt x="185" y="117"/>
                </a:cubicBezTo>
                <a:cubicBezTo>
                  <a:pt x="185" y="117"/>
                  <a:pt x="185" y="117"/>
                  <a:pt x="185" y="117"/>
                </a:cubicBezTo>
                <a:cubicBezTo>
                  <a:pt x="183" y="118"/>
                  <a:pt x="181" y="119"/>
                  <a:pt x="178" y="119"/>
                </a:cubicBezTo>
                <a:cubicBezTo>
                  <a:pt x="178" y="119"/>
                  <a:pt x="178" y="119"/>
                  <a:pt x="178" y="119"/>
                </a:cubicBezTo>
                <a:cubicBezTo>
                  <a:pt x="171" y="119"/>
                  <a:pt x="165" y="113"/>
                  <a:pt x="165" y="106"/>
                </a:cubicBezTo>
                <a:cubicBezTo>
                  <a:pt x="165" y="97"/>
                  <a:pt x="165" y="97"/>
                  <a:pt x="165" y="97"/>
                </a:cubicBezTo>
                <a:cubicBezTo>
                  <a:pt x="165" y="91"/>
                  <a:pt x="169" y="87"/>
                  <a:pt x="174" y="87"/>
                </a:cubicBezTo>
                <a:lnTo>
                  <a:pt x="182" y="87"/>
                </a:lnTo>
                <a:close/>
                <a:moveTo>
                  <a:pt x="184" y="134"/>
                </a:moveTo>
                <a:cubicBezTo>
                  <a:pt x="179" y="139"/>
                  <a:pt x="179" y="139"/>
                  <a:pt x="179" y="139"/>
                </a:cubicBezTo>
                <a:cubicBezTo>
                  <a:pt x="179" y="139"/>
                  <a:pt x="179" y="139"/>
                  <a:pt x="178" y="139"/>
                </a:cubicBezTo>
                <a:cubicBezTo>
                  <a:pt x="177" y="139"/>
                  <a:pt x="177" y="139"/>
                  <a:pt x="177" y="139"/>
                </a:cubicBezTo>
                <a:cubicBezTo>
                  <a:pt x="172" y="134"/>
                  <a:pt x="172" y="134"/>
                  <a:pt x="172" y="134"/>
                </a:cubicBezTo>
                <a:cubicBezTo>
                  <a:pt x="173" y="133"/>
                  <a:pt x="174" y="131"/>
                  <a:pt x="174" y="129"/>
                </a:cubicBezTo>
                <a:cubicBezTo>
                  <a:pt x="174" y="128"/>
                  <a:pt x="174" y="128"/>
                  <a:pt x="174" y="128"/>
                </a:cubicBezTo>
                <a:cubicBezTo>
                  <a:pt x="175" y="128"/>
                  <a:pt x="176" y="128"/>
                  <a:pt x="178" y="128"/>
                </a:cubicBezTo>
                <a:cubicBezTo>
                  <a:pt x="178" y="128"/>
                  <a:pt x="178" y="128"/>
                  <a:pt x="178" y="128"/>
                </a:cubicBezTo>
                <a:cubicBezTo>
                  <a:pt x="180" y="128"/>
                  <a:pt x="181" y="128"/>
                  <a:pt x="182" y="128"/>
                </a:cubicBezTo>
                <a:cubicBezTo>
                  <a:pt x="182" y="129"/>
                  <a:pt x="182" y="129"/>
                  <a:pt x="182" y="129"/>
                </a:cubicBezTo>
                <a:cubicBezTo>
                  <a:pt x="182" y="131"/>
                  <a:pt x="183" y="133"/>
                  <a:pt x="184" y="134"/>
                </a:cubicBezTo>
                <a:close/>
                <a:moveTo>
                  <a:pt x="201" y="19"/>
                </a:moveTo>
                <a:cubicBezTo>
                  <a:pt x="201" y="14"/>
                  <a:pt x="206" y="9"/>
                  <a:pt x="211" y="9"/>
                </a:cubicBezTo>
                <a:cubicBezTo>
                  <a:pt x="218" y="9"/>
                  <a:pt x="218" y="9"/>
                  <a:pt x="218" y="9"/>
                </a:cubicBezTo>
                <a:cubicBezTo>
                  <a:pt x="224" y="9"/>
                  <a:pt x="228" y="14"/>
                  <a:pt x="228" y="19"/>
                </a:cubicBezTo>
                <a:cubicBezTo>
                  <a:pt x="228" y="28"/>
                  <a:pt x="228" y="28"/>
                  <a:pt x="228" y="28"/>
                </a:cubicBezTo>
                <a:cubicBezTo>
                  <a:pt x="228" y="33"/>
                  <a:pt x="225" y="37"/>
                  <a:pt x="222" y="39"/>
                </a:cubicBezTo>
                <a:cubicBezTo>
                  <a:pt x="222" y="39"/>
                  <a:pt x="222" y="39"/>
                  <a:pt x="222" y="39"/>
                </a:cubicBezTo>
                <a:cubicBezTo>
                  <a:pt x="220" y="41"/>
                  <a:pt x="217" y="41"/>
                  <a:pt x="215" y="41"/>
                </a:cubicBezTo>
                <a:cubicBezTo>
                  <a:pt x="214" y="41"/>
                  <a:pt x="214" y="41"/>
                  <a:pt x="214" y="41"/>
                </a:cubicBezTo>
                <a:cubicBezTo>
                  <a:pt x="207" y="41"/>
                  <a:pt x="201" y="36"/>
                  <a:pt x="201" y="28"/>
                </a:cubicBezTo>
                <a:lnTo>
                  <a:pt x="201" y="19"/>
                </a:lnTo>
                <a:close/>
                <a:moveTo>
                  <a:pt x="213" y="61"/>
                </a:moveTo>
                <a:cubicBezTo>
                  <a:pt x="209" y="57"/>
                  <a:pt x="209" y="57"/>
                  <a:pt x="209" y="57"/>
                </a:cubicBezTo>
                <a:cubicBezTo>
                  <a:pt x="210" y="55"/>
                  <a:pt x="210" y="53"/>
                  <a:pt x="210" y="52"/>
                </a:cubicBezTo>
                <a:cubicBezTo>
                  <a:pt x="210" y="50"/>
                  <a:pt x="210" y="50"/>
                  <a:pt x="210" y="50"/>
                </a:cubicBezTo>
                <a:cubicBezTo>
                  <a:pt x="211" y="50"/>
                  <a:pt x="213" y="51"/>
                  <a:pt x="214" y="51"/>
                </a:cubicBezTo>
                <a:cubicBezTo>
                  <a:pt x="215" y="51"/>
                  <a:pt x="215" y="51"/>
                  <a:pt x="215" y="51"/>
                </a:cubicBezTo>
                <a:cubicBezTo>
                  <a:pt x="216" y="51"/>
                  <a:pt x="218" y="50"/>
                  <a:pt x="219" y="50"/>
                </a:cubicBezTo>
                <a:cubicBezTo>
                  <a:pt x="219" y="52"/>
                  <a:pt x="219" y="52"/>
                  <a:pt x="219" y="52"/>
                </a:cubicBezTo>
                <a:cubicBezTo>
                  <a:pt x="219" y="53"/>
                  <a:pt x="219" y="55"/>
                  <a:pt x="220" y="57"/>
                </a:cubicBezTo>
                <a:cubicBezTo>
                  <a:pt x="216" y="61"/>
                  <a:pt x="216" y="61"/>
                  <a:pt x="216" y="61"/>
                </a:cubicBezTo>
                <a:cubicBezTo>
                  <a:pt x="216" y="61"/>
                  <a:pt x="213" y="61"/>
                  <a:pt x="213" y="61"/>
                </a:cubicBezTo>
                <a:close/>
                <a:moveTo>
                  <a:pt x="256" y="87"/>
                </a:moveTo>
                <a:cubicBezTo>
                  <a:pt x="261" y="87"/>
                  <a:pt x="265" y="91"/>
                  <a:pt x="265" y="97"/>
                </a:cubicBezTo>
                <a:cubicBezTo>
                  <a:pt x="265" y="106"/>
                  <a:pt x="265" y="106"/>
                  <a:pt x="265" y="106"/>
                </a:cubicBezTo>
                <a:cubicBezTo>
                  <a:pt x="265" y="111"/>
                  <a:pt x="263" y="115"/>
                  <a:pt x="259" y="117"/>
                </a:cubicBezTo>
                <a:cubicBezTo>
                  <a:pt x="259" y="117"/>
                  <a:pt x="259" y="117"/>
                  <a:pt x="259" y="117"/>
                </a:cubicBezTo>
                <a:cubicBezTo>
                  <a:pt x="257" y="118"/>
                  <a:pt x="255" y="119"/>
                  <a:pt x="252" y="119"/>
                </a:cubicBezTo>
                <a:cubicBezTo>
                  <a:pt x="252" y="119"/>
                  <a:pt x="252" y="119"/>
                  <a:pt x="252" y="119"/>
                </a:cubicBezTo>
                <a:cubicBezTo>
                  <a:pt x="245" y="119"/>
                  <a:pt x="239" y="113"/>
                  <a:pt x="239" y="106"/>
                </a:cubicBezTo>
                <a:cubicBezTo>
                  <a:pt x="239" y="97"/>
                  <a:pt x="239" y="97"/>
                  <a:pt x="239" y="97"/>
                </a:cubicBezTo>
                <a:cubicBezTo>
                  <a:pt x="239" y="91"/>
                  <a:pt x="243" y="87"/>
                  <a:pt x="248" y="87"/>
                </a:cubicBezTo>
                <a:lnTo>
                  <a:pt x="256" y="87"/>
                </a:lnTo>
                <a:close/>
                <a:moveTo>
                  <a:pt x="250" y="139"/>
                </a:moveTo>
                <a:cubicBezTo>
                  <a:pt x="246" y="134"/>
                  <a:pt x="246" y="134"/>
                  <a:pt x="246" y="134"/>
                </a:cubicBezTo>
                <a:cubicBezTo>
                  <a:pt x="247" y="133"/>
                  <a:pt x="247" y="131"/>
                  <a:pt x="247" y="129"/>
                </a:cubicBezTo>
                <a:cubicBezTo>
                  <a:pt x="247" y="128"/>
                  <a:pt x="247" y="128"/>
                  <a:pt x="247" y="128"/>
                </a:cubicBezTo>
                <a:cubicBezTo>
                  <a:pt x="249" y="128"/>
                  <a:pt x="250" y="128"/>
                  <a:pt x="252" y="128"/>
                </a:cubicBezTo>
                <a:cubicBezTo>
                  <a:pt x="252" y="128"/>
                  <a:pt x="252" y="128"/>
                  <a:pt x="252" y="128"/>
                </a:cubicBezTo>
                <a:cubicBezTo>
                  <a:pt x="254" y="128"/>
                  <a:pt x="255" y="128"/>
                  <a:pt x="256" y="128"/>
                </a:cubicBezTo>
                <a:cubicBezTo>
                  <a:pt x="256" y="129"/>
                  <a:pt x="256" y="129"/>
                  <a:pt x="256" y="129"/>
                </a:cubicBezTo>
                <a:cubicBezTo>
                  <a:pt x="256" y="131"/>
                  <a:pt x="257" y="133"/>
                  <a:pt x="258" y="134"/>
                </a:cubicBezTo>
                <a:cubicBezTo>
                  <a:pt x="253" y="139"/>
                  <a:pt x="253" y="139"/>
                  <a:pt x="253" y="139"/>
                </a:cubicBezTo>
                <a:cubicBezTo>
                  <a:pt x="253" y="139"/>
                  <a:pt x="251" y="139"/>
                  <a:pt x="250" y="13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Rectangle 2"/>
          <p:cNvSpPr/>
          <p:nvPr>
            <p:custDataLst>
              <p:tags r:id="rId4"/>
            </p:custDataLst>
          </p:nvPr>
        </p:nvSpPr>
        <p:spPr bwMode="auto">
          <a:xfrm>
            <a:off x="309563" y="5494338"/>
            <a:ext cx="508000" cy="50800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4">
                    <a:lumMod val="20000"/>
                    <a:lumOff val="8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sz="4801" dirty="0" smtClean="0">
                <a:solidFill>
                  <a:schemeClr val="hlink"/>
                </a:solidFill>
                <a:latin typeface="Wingdings" panose="05000000000000000000" pitchFamily="2" charset="2"/>
                <a:sym typeface="Wingdings" panose="05000000000000000000" pitchFamily="2" charset="2"/>
              </a:rPr>
              <a:t></a:t>
            </a:r>
            <a:endParaRPr lang="en-US" sz="4801" dirty="0">
              <a:solidFill>
                <a:schemeClr val="hlink"/>
              </a:solidFill>
              <a:latin typeface="Wingdings" panose="05000000000000000000" pitchFamily="2" charset="2"/>
              <a:sym typeface="Wingdings" panose="05000000000000000000" pitchFamily="2" charset="2"/>
            </a:endParaRPr>
          </a:p>
        </p:txBody>
      </p:sp>
      <p:sp>
        <p:nvSpPr>
          <p:cNvPr id="27" name="Rectangle 2"/>
          <p:cNvSpPr/>
          <p:nvPr>
            <p:custDataLst>
              <p:tags r:id="rId5"/>
            </p:custDataLst>
          </p:nvPr>
        </p:nvSpPr>
        <p:spPr bwMode="auto">
          <a:xfrm>
            <a:off x="309563" y="6216650"/>
            <a:ext cx="508000" cy="50800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4">
                    <a:lumMod val="20000"/>
                    <a:lumOff val="8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sz="4801" dirty="0" smtClean="0">
                <a:solidFill>
                  <a:schemeClr val="hlink"/>
                </a:solidFill>
                <a:latin typeface="Wingdings" panose="05000000000000000000" pitchFamily="2" charset="2"/>
                <a:sym typeface="Wingdings" panose="05000000000000000000" pitchFamily="2" charset="2"/>
              </a:rPr>
              <a:t></a:t>
            </a:r>
            <a:endParaRPr lang="en-US" sz="4801" dirty="0">
              <a:solidFill>
                <a:schemeClr val="hlink"/>
              </a:solidFill>
              <a:latin typeface="Wingdings" panose="05000000000000000000" pitchFamily="2" charset="2"/>
              <a:sym typeface="Wingdings" panose="05000000000000000000" pitchFamily="2" charset="2"/>
            </a:endParaRPr>
          </a:p>
        </p:txBody>
      </p:sp>
      <p:cxnSp>
        <p:nvCxnSpPr>
          <p:cNvPr id="28" name="Соединительная линия уступом 27"/>
          <p:cNvCxnSpPr/>
          <p:nvPr/>
        </p:nvCxnSpPr>
        <p:spPr>
          <a:xfrm flipV="1">
            <a:off x="2420126" y="3165364"/>
            <a:ext cx="230159" cy="185162"/>
          </a:xfrm>
          <a:prstGeom prst="bentConnector3">
            <a:avLst>
              <a:gd name="adj1" fmla="val 50000"/>
            </a:avLst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Соединительная линия уступом 28"/>
          <p:cNvCxnSpPr/>
          <p:nvPr/>
        </p:nvCxnSpPr>
        <p:spPr>
          <a:xfrm>
            <a:off x="2420126" y="3350526"/>
            <a:ext cx="230159" cy="782219"/>
          </a:xfrm>
          <a:prstGeom prst="bentConnector3">
            <a:avLst>
              <a:gd name="adj1" fmla="val 50000"/>
            </a:avLst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>
            <a:stCxn id="17" idx="1"/>
          </p:cNvCxnSpPr>
          <p:nvPr/>
        </p:nvCxnSpPr>
        <p:spPr>
          <a:xfrm flipH="1">
            <a:off x="2535205" y="3540919"/>
            <a:ext cx="103220" cy="0"/>
          </a:xfrm>
          <a:prstGeom prst="line">
            <a:avLst/>
          </a:prstGeom>
          <a:noFill/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31" name="Прямоугольник 30"/>
          <p:cNvSpPr/>
          <p:nvPr/>
        </p:nvSpPr>
        <p:spPr bwMode="gray">
          <a:xfrm>
            <a:off x="9390292" y="1423988"/>
            <a:ext cx="2224088" cy="433388"/>
          </a:xfrm>
          <a:prstGeom prst="rect">
            <a:avLst/>
          </a:prstGeom>
          <a:solidFill>
            <a:schemeClr val="lt2"/>
          </a:solidFill>
          <a:ln w="19050" cap="flat" cmpd="sng" algn="ctr">
            <a:solidFill>
              <a:schemeClr val="lt2"/>
            </a:solidFill>
            <a:prstDash val="solid"/>
            <a:miter lim="800000"/>
            <a:headEnd type="none" w="lg" len="lg"/>
            <a:tailEnd type="none" w="lg" len="lg"/>
          </a:ln>
        </p:spPr>
        <p:txBody>
          <a:bodyPr wrap="square" lIns="36000" tIns="36000" rIns="36000" bIns="36000" rtlCol="0" anchor="ctr">
            <a:noAutofit/>
          </a:bodyPr>
          <a:lstStyle/>
          <a:p>
            <a:pPr algn="ctr">
              <a:buClr>
                <a:schemeClr val="bg2"/>
              </a:buClr>
              <a:buSzPct val="100000"/>
            </a:pPr>
            <a:r>
              <a:rPr lang="ru-RU" sz="1400" b="1" i="1" dirty="0" smtClean="0">
                <a:solidFill>
                  <a:schemeClr val="dk1"/>
                </a:solidFill>
              </a:rPr>
              <a:t>Отчеты перед потребителями</a:t>
            </a:r>
            <a:endParaRPr lang="ru-RU" sz="1400" b="1" i="1" dirty="0">
              <a:solidFill>
                <a:schemeClr val="dk1"/>
              </a:solidFill>
            </a:endParaRPr>
          </a:p>
        </p:txBody>
      </p:sp>
      <p:sp>
        <p:nvSpPr>
          <p:cNvPr id="32" name="Rounded Rectangle 526"/>
          <p:cNvSpPr/>
          <p:nvPr/>
        </p:nvSpPr>
        <p:spPr bwMode="gray">
          <a:xfrm>
            <a:off x="9552280" y="1874838"/>
            <a:ext cx="2532954" cy="3502788"/>
          </a:xfrm>
          <a:prstGeom prst="rect">
            <a:avLst/>
          </a:prstGeom>
          <a:solidFill>
            <a:schemeClr val="lt1">
              <a:alpha val="65000"/>
            </a:schemeClr>
          </a:solidFill>
          <a:ln w="12700" cap="flat" cmpd="sng" algn="ctr">
            <a:solidFill>
              <a:schemeClr val="lt2"/>
            </a:solidFill>
            <a:prstDash val="solid"/>
            <a:miter lim="800000"/>
            <a:headEnd type="none" w="lg" len="lg"/>
            <a:tailEnd type="none" w="lg" len="lg"/>
          </a:ln>
        </p:spPr>
        <p:txBody>
          <a:bodyPr wrap="square" lIns="72000" tIns="36000" rIns="36000" bIns="108000" rtlCol="0" anchor="t">
            <a:noAutofit/>
          </a:bodyPr>
          <a:lstStyle/>
          <a:p>
            <a:pPr marL="171450" indent="-171450">
              <a:spcAft>
                <a:spcPts val="600"/>
              </a:spcAft>
              <a:buSzPct val="100000"/>
              <a:buFont typeface="Wingdings" panose="05000000000000000000" pitchFamily="2" charset="2"/>
              <a:buChar char="§"/>
            </a:pPr>
            <a:r>
              <a:rPr lang="ru-RU" sz="1400" dirty="0" smtClean="0"/>
              <a:t>публикация уведомлений </a:t>
            </a:r>
            <a:r>
              <a:rPr lang="ru-RU" sz="1400" dirty="0"/>
              <a:t>о времени и месте </a:t>
            </a:r>
            <a:r>
              <a:rPr lang="ru-RU" sz="1400" dirty="0" smtClean="0"/>
              <a:t>публичных </a:t>
            </a:r>
            <a:r>
              <a:rPr lang="ru-RU" sz="1400" dirty="0"/>
              <a:t>слушаний </a:t>
            </a:r>
            <a:r>
              <a:rPr lang="ru-RU" sz="1400" dirty="0" smtClean="0"/>
              <a:t>в </a:t>
            </a:r>
            <a:r>
              <a:rPr lang="ru-RU" sz="1400" dirty="0"/>
              <a:t>средствах массовой </a:t>
            </a:r>
            <a:r>
              <a:rPr lang="ru-RU" sz="1400" dirty="0" smtClean="0"/>
              <a:t>информации, с предоставлением ссылки на </a:t>
            </a:r>
            <a:r>
              <a:rPr lang="kk-KZ" sz="1400" dirty="0" smtClean="0"/>
              <a:t>подключение </a:t>
            </a:r>
            <a:r>
              <a:rPr lang="ru-RU" sz="1400" dirty="0"/>
              <a:t>к публичным слушаниям </a:t>
            </a:r>
            <a:r>
              <a:rPr lang="ru-RU" sz="1400" dirty="0" smtClean="0"/>
              <a:t>онлайн</a:t>
            </a:r>
          </a:p>
          <a:p>
            <a:pPr marL="171450" indent="-171450">
              <a:spcAft>
                <a:spcPts val="600"/>
              </a:spcAft>
              <a:buSzPct val="100000"/>
              <a:buFont typeface="Wingdings" panose="05000000000000000000" pitchFamily="2" charset="2"/>
              <a:buChar char="§"/>
            </a:pPr>
            <a:r>
              <a:rPr lang="ru-RU" sz="1400" dirty="0" smtClean="0">
                <a:solidFill>
                  <a:schemeClr val="dk1"/>
                </a:solidFill>
              </a:rPr>
              <a:t>размещение обязательной информации в </a:t>
            </a:r>
            <a:r>
              <a:rPr lang="ru-RU" sz="1400" dirty="0"/>
              <a:t>средствах массовой </a:t>
            </a:r>
            <a:r>
              <a:rPr lang="ru-RU" sz="1400" dirty="0" smtClean="0"/>
              <a:t>информации, в том числе на </a:t>
            </a:r>
            <a:r>
              <a:rPr lang="ru-RU" sz="1400" dirty="0" err="1" smtClean="0"/>
              <a:t>интернет-ресурсе</a:t>
            </a:r>
            <a:endParaRPr lang="ru-RU" sz="1400" dirty="0" smtClean="0">
              <a:solidFill>
                <a:schemeClr val="dk1"/>
              </a:solidFill>
            </a:endParaRPr>
          </a:p>
        </p:txBody>
      </p:sp>
      <p:grpSp>
        <p:nvGrpSpPr>
          <p:cNvPr id="33" name="Group 481"/>
          <p:cNvGrpSpPr/>
          <p:nvPr/>
        </p:nvGrpSpPr>
        <p:grpSpPr>
          <a:xfrm>
            <a:off x="387567" y="3304636"/>
            <a:ext cx="369888" cy="369888"/>
            <a:chOff x="-1550988" y="2722564"/>
            <a:chExt cx="369888" cy="369888"/>
          </a:xfrm>
        </p:grpSpPr>
        <p:sp>
          <p:nvSpPr>
            <p:cNvPr id="34" name="Freeform 397"/>
            <p:cNvSpPr>
              <a:spLocks noEditPoints="1"/>
            </p:cNvSpPr>
            <p:nvPr/>
          </p:nvSpPr>
          <p:spPr bwMode="auto">
            <a:xfrm>
              <a:off x="-1550988" y="2722564"/>
              <a:ext cx="369888" cy="369888"/>
            </a:xfrm>
            <a:custGeom>
              <a:avLst/>
              <a:gdLst>
                <a:gd name="T0" fmla="*/ 271 w 283"/>
                <a:gd name="T1" fmla="*/ 274 h 283"/>
                <a:gd name="T2" fmla="*/ 266 w 283"/>
                <a:gd name="T3" fmla="*/ 0 h 283"/>
                <a:gd name="T4" fmla="*/ 220 w 283"/>
                <a:gd name="T5" fmla="*/ 5 h 283"/>
                <a:gd name="T6" fmla="*/ 225 w 283"/>
                <a:gd name="T7" fmla="*/ 126 h 283"/>
                <a:gd name="T8" fmla="*/ 230 w 283"/>
                <a:gd name="T9" fmla="*/ 60 h 283"/>
                <a:gd name="T10" fmla="*/ 261 w 283"/>
                <a:gd name="T11" fmla="*/ 274 h 283"/>
                <a:gd name="T12" fmla="*/ 242 w 283"/>
                <a:gd name="T13" fmla="*/ 141 h 283"/>
                <a:gd name="T14" fmla="*/ 236 w 283"/>
                <a:gd name="T15" fmla="*/ 136 h 283"/>
                <a:gd name="T16" fmla="*/ 197 w 283"/>
                <a:gd name="T17" fmla="*/ 30 h 283"/>
                <a:gd name="T18" fmla="*/ 152 w 283"/>
                <a:gd name="T19" fmla="*/ 25 h 283"/>
                <a:gd name="T20" fmla="*/ 147 w 283"/>
                <a:gd name="T21" fmla="*/ 121 h 283"/>
                <a:gd name="T22" fmla="*/ 156 w 283"/>
                <a:gd name="T23" fmla="*/ 121 h 283"/>
                <a:gd name="T24" fmla="*/ 188 w 283"/>
                <a:gd name="T25" fmla="*/ 85 h 283"/>
                <a:gd name="T26" fmla="*/ 169 w 283"/>
                <a:gd name="T27" fmla="*/ 159 h 283"/>
                <a:gd name="T28" fmla="*/ 167 w 283"/>
                <a:gd name="T29" fmla="*/ 137 h 283"/>
                <a:gd name="T30" fmla="*/ 95 w 283"/>
                <a:gd name="T31" fmla="*/ 159 h 283"/>
                <a:gd name="T32" fmla="*/ 93 w 283"/>
                <a:gd name="T33" fmla="*/ 137 h 283"/>
                <a:gd name="T34" fmla="*/ 15 w 283"/>
                <a:gd name="T35" fmla="*/ 162 h 283"/>
                <a:gd name="T36" fmla="*/ 12 w 283"/>
                <a:gd name="T37" fmla="*/ 274 h 283"/>
                <a:gd name="T38" fmla="*/ 0 w 283"/>
                <a:gd name="T39" fmla="*/ 279 h 283"/>
                <a:gd name="T40" fmla="*/ 17 w 283"/>
                <a:gd name="T41" fmla="*/ 283 h 283"/>
                <a:gd name="T42" fmla="*/ 278 w 283"/>
                <a:gd name="T43" fmla="*/ 283 h 283"/>
                <a:gd name="T44" fmla="*/ 278 w 283"/>
                <a:gd name="T45" fmla="*/ 274 h 283"/>
                <a:gd name="T46" fmla="*/ 261 w 283"/>
                <a:gd name="T47" fmla="*/ 25 h 283"/>
                <a:gd name="T48" fmla="*/ 230 w 283"/>
                <a:gd name="T49" fmla="*/ 10 h 283"/>
                <a:gd name="T50" fmla="*/ 230 w 283"/>
                <a:gd name="T51" fmla="*/ 50 h 283"/>
                <a:gd name="T52" fmla="*/ 261 w 283"/>
                <a:gd name="T53" fmla="*/ 35 h 283"/>
                <a:gd name="T54" fmla="*/ 230 w 283"/>
                <a:gd name="T55" fmla="*/ 50 h 283"/>
                <a:gd name="T56" fmla="*/ 188 w 283"/>
                <a:gd name="T57" fmla="*/ 51 h 283"/>
                <a:gd name="T58" fmla="*/ 156 w 283"/>
                <a:gd name="T59" fmla="*/ 35 h 283"/>
                <a:gd name="T60" fmla="*/ 156 w 283"/>
                <a:gd name="T61" fmla="*/ 76 h 283"/>
                <a:gd name="T62" fmla="*/ 188 w 283"/>
                <a:gd name="T63" fmla="*/ 60 h 283"/>
                <a:gd name="T64" fmla="*/ 156 w 283"/>
                <a:gd name="T65" fmla="*/ 76 h 283"/>
                <a:gd name="T66" fmla="*/ 85 w 283"/>
                <a:gd name="T67" fmla="*/ 166 h 283"/>
                <a:gd name="T68" fmla="*/ 92 w 283"/>
                <a:gd name="T69" fmla="*/ 171 h 283"/>
                <a:gd name="T70" fmla="*/ 159 w 283"/>
                <a:gd name="T71" fmla="*/ 166 h 283"/>
                <a:gd name="T72" fmla="*/ 165 w 283"/>
                <a:gd name="T73" fmla="*/ 171 h 283"/>
                <a:gd name="T74" fmla="*/ 233 w 283"/>
                <a:gd name="T75" fmla="*/ 274 h 283"/>
                <a:gd name="T76" fmla="*/ 21 w 283"/>
                <a:gd name="T77" fmla="*/ 260 h 283"/>
                <a:gd name="T78" fmla="*/ 130 w 283"/>
                <a:gd name="T79" fmla="*/ 255 h 283"/>
                <a:gd name="T80" fmla="*/ 21 w 283"/>
                <a:gd name="T81" fmla="*/ 250 h 283"/>
                <a:gd name="T82" fmla="*/ 85 w 283"/>
                <a:gd name="T83" fmla="*/ 147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83" h="283">
                  <a:moveTo>
                    <a:pt x="278" y="274"/>
                  </a:moveTo>
                  <a:cubicBezTo>
                    <a:pt x="271" y="274"/>
                    <a:pt x="271" y="274"/>
                    <a:pt x="271" y="274"/>
                  </a:cubicBezTo>
                  <a:cubicBezTo>
                    <a:pt x="271" y="5"/>
                    <a:pt x="271" y="5"/>
                    <a:pt x="271" y="5"/>
                  </a:cubicBezTo>
                  <a:cubicBezTo>
                    <a:pt x="271" y="2"/>
                    <a:pt x="269" y="0"/>
                    <a:pt x="266" y="0"/>
                  </a:cubicBezTo>
                  <a:cubicBezTo>
                    <a:pt x="225" y="0"/>
                    <a:pt x="225" y="0"/>
                    <a:pt x="225" y="0"/>
                  </a:cubicBezTo>
                  <a:cubicBezTo>
                    <a:pt x="222" y="0"/>
                    <a:pt x="220" y="2"/>
                    <a:pt x="220" y="5"/>
                  </a:cubicBezTo>
                  <a:cubicBezTo>
                    <a:pt x="220" y="121"/>
                    <a:pt x="220" y="121"/>
                    <a:pt x="220" y="121"/>
                  </a:cubicBezTo>
                  <a:cubicBezTo>
                    <a:pt x="220" y="124"/>
                    <a:pt x="222" y="126"/>
                    <a:pt x="225" y="126"/>
                  </a:cubicBezTo>
                  <a:cubicBezTo>
                    <a:pt x="228" y="126"/>
                    <a:pt x="230" y="124"/>
                    <a:pt x="230" y="121"/>
                  </a:cubicBezTo>
                  <a:cubicBezTo>
                    <a:pt x="230" y="60"/>
                    <a:pt x="230" y="60"/>
                    <a:pt x="230" y="60"/>
                  </a:cubicBezTo>
                  <a:cubicBezTo>
                    <a:pt x="261" y="60"/>
                    <a:pt x="261" y="60"/>
                    <a:pt x="261" y="60"/>
                  </a:cubicBezTo>
                  <a:cubicBezTo>
                    <a:pt x="261" y="274"/>
                    <a:pt x="261" y="274"/>
                    <a:pt x="261" y="274"/>
                  </a:cubicBezTo>
                  <a:cubicBezTo>
                    <a:pt x="242" y="274"/>
                    <a:pt x="242" y="274"/>
                    <a:pt x="242" y="274"/>
                  </a:cubicBezTo>
                  <a:cubicBezTo>
                    <a:pt x="242" y="141"/>
                    <a:pt x="242" y="141"/>
                    <a:pt x="242" y="141"/>
                  </a:cubicBezTo>
                  <a:cubicBezTo>
                    <a:pt x="242" y="139"/>
                    <a:pt x="241" y="138"/>
                    <a:pt x="240" y="137"/>
                  </a:cubicBezTo>
                  <a:cubicBezTo>
                    <a:pt x="239" y="136"/>
                    <a:pt x="237" y="136"/>
                    <a:pt x="236" y="136"/>
                  </a:cubicBezTo>
                  <a:cubicBezTo>
                    <a:pt x="197" y="150"/>
                    <a:pt x="197" y="150"/>
                    <a:pt x="197" y="150"/>
                  </a:cubicBezTo>
                  <a:cubicBezTo>
                    <a:pt x="197" y="30"/>
                    <a:pt x="197" y="30"/>
                    <a:pt x="197" y="30"/>
                  </a:cubicBezTo>
                  <a:cubicBezTo>
                    <a:pt x="197" y="28"/>
                    <a:pt x="195" y="25"/>
                    <a:pt x="192" y="25"/>
                  </a:cubicBezTo>
                  <a:cubicBezTo>
                    <a:pt x="152" y="25"/>
                    <a:pt x="152" y="25"/>
                    <a:pt x="152" y="25"/>
                  </a:cubicBezTo>
                  <a:cubicBezTo>
                    <a:pt x="149" y="25"/>
                    <a:pt x="147" y="28"/>
                    <a:pt x="147" y="30"/>
                  </a:cubicBezTo>
                  <a:cubicBezTo>
                    <a:pt x="147" y="121"/>
                    <a:pt x="147" y="121"/>
                    <a:pt x="147" y="121"/>
                  </a:cubicBezTo>
                  <a:cubicBezTo>
                    <a:pt x="147" y="124"/>
                    <a:pt x="149" y="126"/>
                    <a:pt x="152" y="126"/>
                  </a:cubicBezTo>
                  <a:cubicBezTo>
                    <a:pt x="154" y="126"/>
                    <a:pt x="156" y="124"/>
                    <a:pt x="156" y="121"/>
                  </a:cubicBezTo>
                  <a:cubicBezTo>
                    <a:pt x="156" y="85"/>
                    <a:pt x="156" y="85"/>
                    <a:pt x="156" y="85"/>
                  </a:cubicBezTo>
                  <a:cubicBezTo>
                    <a:pt x="188" y="85"/>
                    <a:pt x="188" y="85"/>
                    <a:pt x="188" y="85"/>
                  </a:cubicBezTo>
                  <a:cubicBezTo>
                    <a:pt x="188" y="153"/>
                    <a:pt x="188" y="153"/>
                    <a:pt x="188" y="153"/>
                  </a:cubicBezTo>
                  <a:cubicBezTo>
                    <a:pt x="169" y="159"/>
                    <a:pt x="169" y="159"/>
                    <a:pt x="169" y="159"/>
                  </a:cubicBezTo>
                  <a:cubicBezTo>
                    <a:pt x="169" y="141"/>
                    <a:pt x="169" y="141"/>
                    <a:pt x="169" y="141"/>
                  </a:cubicBezTo>
                  <a:cubicBezTo>
                    <a:pt x="169" y="139"/>
                    <a:pt x="168" y="138"/>
                    <a:pt x="167" y="137"/>
                  </a:cubicBezTo>
                  <a:cubicBezTo>
                    <a:pt x="166" y="136"/>
                    <a:pt x="164" y="136"/>
                    <a:pt x="162" y="136"/>
                  </a:cubicBezTo>
                  <a:cubicBezTo>
                    <a:pt x="95" y="159"/>
                    <a:pt x="95" y="159"/>
                    <a:pt x="95" y="159"/>
                  </a:cubicBezTo>
                  <a:cubicBezTo>
                    <a:pt x="95" y="141"/>
                    <a:pt x="95" y="141"/>
                    <a:pt x="95" y="141"/>
                  </a:cubicBezTo>
                  <a:cubicBezTo>
                    <a:pt x="95" y="139"/>
                    <a:pt x="94" y="138"/>
                    <a:pt x="93" y="137"/>
                  </a:cubicBezTo>
                  <a:cubicBezTo>
                    <a:pt x="92" y="136"/>
                    <a:pt x="90" y="136"/>
                    <a:pt x="89" y="136"/>
                  </a:cubicBezTo>
                  <a:cubicBezTo>
                    <a:pt x="15" y="162"/>
                    <a:pt x="15" y="162"/>
                    <a:pt x="15" y="162"/>
                  </a:cubicBezTo>
                  <a:cubicBezTo>
                    <a:pt x="13" y="162"/>
                    <a:pt x="12" y="164"/>
                    <a:pt x="12" y="166"/>
                  </a:cubicBezTo>
                  <a:cubicBezTo>
                    <a:pt x="12" y="274"/>
                    <a:pt x="12" y="274"/>
                    <a:pt x="12" y="274"/>
                  </a:cubicBezTo>
                  <a:cubicBezTo>
                    <a:pt x="4" y="274"/>
                    <a:pt x="4" y="274"/>
                    <a:pt x="4" y="274"/>
                  </a:cubicBezTo>
                  <a:cubicBezTo>
                    <a:pt x="2" y="274"/>
                    <a:pt x="0" y="276"/>
                    <a:pt x="0" y="279"/>
                  </a:cubicBezTo>
                  <a:cubicBezTo>
                    <a:pt x="0" y="281"/>
                    <a:pt x="2" y="283"/>
                    <a:pt x="4" y="283"/>
                  </a:cubicBezTo>
                  <a:cubicBezTo>
                    <a:pt x="17" y="283"/>
                    <a:pt x="17" y="283"/>
                    <a:pt x="17" y="283"/>
                  </a:cubicBezTo>
                  <a:cubicBezTo>
                    <a:pt x="237" y="283"/>
                    <a:pt x="237" y="283"/>
                    <a:pt x="237" y="283"/>
                  </a:cubicBezTo>
                  <a:cubicBezTo>
                    <a:pt x="278" y="283"/>
                    <a:pt x="278" y="283"/>
                    <a:pt x="278" y="283"/>
                  </a:cubicBezTo>
                  <a:cubicBezTo>
                    <a:pt x="281" y="283"/>
                    <a:pt x="283" y="281"/>
                    <a:pt x="283" y="279"/>
                  </a:cubicBezTo>
                  <a:cubicBezTo>
                    <a:pt x="283" y="276"/>
                    <a:pt x="281" y="274"/>
                    <a:pt x="278" y="274"/>
                  </a:cubicBezTo>
                  <a:close/>
                  <a:moveTo>
                    <a:pt x="261" y="10"/>
                  </a:moveTo>
                  <a:cubicBezTo>
                    <a:pt x="261" y="25"/>
                    <a:pt x="261" y="25"/>
                    <a:pt x="261" y="25"/>
                  </a:cubicBezTo>
                  <a:cubicBezTo>
                    <a:pt x="230" y="25"/>
                    <a:pt x="230" y="25"/>
                    <a:pt x="230" y="25"/>
                  </a:cubicBezTo>
                  <a:cubicBezTo>
                    <a:pt x="230" y="10"/>
                    <a:pt x="230" y="10"/>
                    <a:pt x="230" y="10"/>
                  </a:cubicBezTo>
                  <a:lnTo>
                    <a:pt x="261" y="10"/>
                  </a:lnTo>
                  <a:close/>
                  <a:moveTo>
                    <a:pt x="230" y="50"/>
                  </a:moveTo>
                  <a:cubicBezTo>
                    <a:pt x="230" y="35"/>
                    <a:pt x="230" y="35"/>
                    <a:pt x="230" y="35"/>
                  </a:cubicBezTo>
                  <a:cubicBezTo>
                    <a:pt x="261" y="35"/>
                    <a:pt x="261" y="35"/>
                    <a:pt x="261" y="35"/>
                  </a:cubicBezTo>
                  <a:cubicBezTo>
                    <a:pt x="261" y="50"/>
                    <a:pt x="261" y="50"/>
                    <a:pt x="261" y="50"/>
                  </a:cubicBezTo>
                  <a:lnTo>
                    <a:pt x="230" y="50"/>
                  </a:lnTo>
                  <a:close/>
                  <a:moveTo>
                    <a:pt x="188" y="35"/>
                  </a:moveTo>
                  <a:cubicBezTo>
                    <a:pt x="188" y="51"/>
                    <a:pt x="188" y="51"/>
                    <a:pt x="188" y="51"/>
                  </a:cubicBezTo>
                  <a:cubicBezTo>
                    <a:pt x="156" y="51"/>
                    <a:pt x="156" y="51"/>
                    <a:pt x="156" y="51"/>
                  </a:cubicBezTo>
                  <a:cubicBezTo>
                    <a:pt x="156" y="35"/>
                    <a:pt x="156" y="35"/>
                    <a:pt x="156" y="35"/>
                  </a:cubicBezTo>
                  <a:lnTo>
                    <a:pt x="188" y="35"/>
                  </a:lnTo>
                  <a:close/>
                  <a:moveTo>
                    <a:pt x="156" y="76"/>
                  </a:moveTo>
                  <a:cubicBezTo>
                    <a:pt x="156" y="60"/>
                    <a:pt x="156" y="60"/>
                    <a:pt x="156" y="60"/>
                  </a:cubicBezTo>
                  <a:cubicBezTo>
                    <a:pt x="188" y="60"/>
                    <a:pt x="188" y="60"/>
                    <a:pt x="188" y="60"/>
                  </a:cubicBezTo>
                  <a:cubicBezTo>
                    <a:pt x="188" y="76"/>
                    <a:pt x="188" y="76"/>
                    <a:pt x="188" y="76"/>
                  </a:cubicBezTo>
                  <a:lnTo>
                    <a:pt x="156" y="76"/>
                  </a:lnTo>
                  <a:close/>
                  <a:moveTo>
                    <a:pt x="85" y="147"/>
                  </a:moveTo>
                  <a:cubicBezTo>
                    <a:pt x="85" y="166"/>
                    <a:pt x="85" y="166"/>
                    <a:pt x="85" y="166"/>
                  </a:cubicBezTo>
                  <a:cubicBezTo>
                    <a:pt x="85" y="168"/>
                    <a:pt x="86" y="169"/>
                    <a:pt x="87" y="170"/>
                  </a:cubicBezTo>
                  <a:cubicBezTo>
                    <a:pt x="89" y="171"/>
                    <a:pt x="90" y="171"/>
                    <a:pt x="92" y="171"/>
                  </a:cubicBezTo>
                  <a:cubicBezTo>
                    <a:pt x="159" y="147"/>
                    <a:pt x="159" y="147"/>
                    <a:pt x="159" y="147"/>
                  </a:cubicBezTo>
                  <a:cubicBezTo>
                    <a:pt x="159" y="166"/>
                    <a:pt x="159" y="166"/>
                    <a:pt x="159" y="166"/>
                  </a:cubicBezTo>
                  <a:cubicBezTo>
                    <a:pt x="159" y="168"/>
                    <a:pt x="160" y="169"/>
                    <a:pt x="161" y="170"/>
                  </a:cubicBezTo>
                  <a:cubicBezTo>
                    <a:pt x="162" y="171"/>
                    <a:pt x="164" y="171"/>
                    <a:pt x="165" y="171"/>
                  </a:cubicBezTo>
                  <a:cubicBezTo>
                    <a:pt x="233" y="147"/>
                    <a:pt x="233" y="147"/>
                    <a:pt x="233" y="147"/>
                  </a:cubicBezTo>
                  <a:cubicBezTo>
                    <a:pt x="233" y="274"/>
                    <a:pt x="233" y="274"/>
                    <a:pt x="233" y="274"/>
                  </a:cubicBezTo>
                  <a:cubicBezTo>
                    <a:pt x="21" y="274"/>
                    <a:pt x="21" y="274"/>
                    <a:pt x="21" y="274"/>
                  </a:cubicBezTo>
                  <a:cubicBezTo>
                    <a:pt x="21" y="260"/>
                    <a:pt x="21" y="260"/>
                    <a:pt x="21" y="260"/>
                  </a:cubicBezTo>
                  <a:cubicBezTo>
                    <a:pt x="126" y="260"/>
                    <a:pt x="126" y="260"/>
                    <a:pt x="126" y="260"/>
                  </a:cubicBezTo>
                  <a:cubicBezTo>
                    <a:pt x="128" y="260"/>
                    <a:pt x="130" y="257"/>
                    <a:pt x="130" y="255"/>
                  </a:cubicBezTo>
                  <a:cubicBezTo>
                    <a:pt x="130" y="252"/>
                    <a:pt x="128" y="250"/>
                    <a:pt x="126" y="250"/>
                  </a:cubicBezTo>
                  <a:cubicBezTo>
                    <a:pt x="21" y="250"/>
                    <a:pt x="21" y="250"/>
                    <a:pt x="21" y="250"/>
                  </a:cubicBezTo>
                  <a:cubicBezTo>
                    <a:pt x="21" y="169"/>
                    <a:pt x="21" y="169"/>
                    <a:pt x="21" y="169"/>
                  </a:cubicBezTo>
                  <a:lnTo>
                    <a:pt x="85" y="147"/>
                  </a:ln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398"/>
            <p:cNvSpPr>
              <a:spLocks noEditPoints="1"/>
            </p:cNvSpPr>
            <p:nvPr/>
          </p:nvSpPr>
          <p:spPr bwMode="auto">
            <a:xfrm>
              <a:off x="-1511301" y="2960689"/>
              <a:ext cx="80963" cy="41275"/>
            </a:xfrm>
            <a:custGeom>
              <a:avLst/>
              <a:gdLst>
                <a:gd name="T0" fmla="*/ 5 w 61"/>
                <a:gd name="T1" fmla="*/ 32 h 32"/>
                <a:gd name="T2" fmla="*/ 57 w 61"/>
                <a:gd name="T3" fmla="*/ 32 h 32"/>
                <a:gd name="T4" fmla="*/ 61 w 61"/>
                <a:gd name="T5" fmla="*/ 27 h 32"/>
                <a:gd name="T6" fmla="*/ 61 w 61"/>
                <a:gd name="T7" fmla="*/ 5 h 32"/>
                <a:gd name="T8" fmla="*/ 57 w 61"/>
                <a:gd name="T9" fmla="*/ 0 h 32"/>
                <a:gd name="T10" fmla="*/ 5 w 61"/>
                <a:gd name="T11" fmla="*/ 0 h 32"/>
                <a:gd name="T12" fmla="*/ 0 w 61"/>
                <a:gd name="T13" fmla="*/ 5 h 32"/>
                <a:gd name="T14" fmla="*/ 0 w 61"/>
                <a:gd name="T15" fmla="*/ 27 h 32"/>
                <a:gd name="T16" fmla="*/ 5 w 61"/>
                <a:gd name="T17" fmla="*/ 32 h 32"/>
                <a:gd name="T18" fmla="*/ 10 w 61"/>
                <a:gd name="T19" fmla="*/ 10 h 32"/>
                <a:gd name="T20" fmla="*/ 52 w 61"/>
                <a:gd name="T21" fmla="*/ 10 h 32"/>
                <a:gd name="T22" fmla="*/ 52 w 61"/>
                <a:gd name="T23" fmla="*/ 23 h 32"/>
                <a:gd name="T24" fmla="*/ 10 w 61"/>
                <a:gd name="T25" fmla="*/ 23 h 32"/>
                <a:gd name="T26" fmla="*/ 10 w 61"/>
                <a:gd name="T27" fmla="*/ 1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1" h="32">
                  <a:moveTo>
                    <a:pt x="5" y="32"/>
                  </a:moveTo>
                  <a:cubicBezTo>
                    <a:pt x="57" y="32"/>
                    <a:pt x="57" y="32"/>
                    <a:pt x="57" y="32"/>
                  </a:cubicBezTo>
                  <a:cubicBezTo>
                    <a:pt x="59" y="32"/>
                    <a:pt x="61" y="30"/>
                    <a:pt x="61" y="27"/>
                  </a:cubicBezTo>
                  <a:cubicBezTo>
                    <a:pt x="61" y="5"/>
                    <a:pt x="61" y="5"/>
                    <a:pt x="61" y="5"/>
                  </a:cubicBezTo>
                  <a:cubicBezTo>
                    <a:pt x="61" y="2"/>
                    <a:pt x="59" y="0"/>
                    <a:pt x="57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30"/>
                    <a:pt x="2" y="32"/>
                    <a:pt x="5" y="32"/>
                  </a:cubicBezTo>
                  <a:close/>
                  <a:moveTo>
                    <a:pt x="10" y="10"/>
                  </a:moveTo>
                  <a:cubicBezTo>
                    <a:pt x="52" y="10"/>
                    <a:pt x="52" y="10"/>
                    <a:pt x="52" y="10"/>
                  </a:cubicBezTo>
                  <a:cubicBezTo>
                    <a:pt x="52" y="23"/>
                    <a:pt x="52" y="23"/>
                    <a:pt x="52" y="23"/>
                  </a:cubicBezTo>
                  <a:cubicBezTo>
                    <a:pt x="10" y="23"/>
                    <a:pt x="10" y="23"/>
                    <a:pt x="10" y="23"/>
                  </a:cubicBezTo>
                  <a:lnTo>
                    <a:pt x="10" y="10"/>
                  </a:ln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399"/>
            <p:cNvSpPr>
              <a:spLocks noEditPoints="1"/>
            </p:cNvSpPr>
            <p:nvPr/>
          </p:nvSpPr>
          <p:spPr bwMode="auto">
            <a:xfrm>
              <a:off x="-1363663" y="3013076"/>
              <a:ext cx="98425" cy="60325"/>
            </a:xfrm>
            <a:custGeom>
              <a:avLst/>
              <a:gdLst>
                <a:gd name="T0" fmla="*/ 5 w 75"/>
                <a:gd name="T1" fmla="*/ 46 h 46"/>
                <a:gd name="T2" fmla="*/ 10 w 75"/>
                <a:gd name="T3" fmla="*/ 42 h 46"/>
                <a:gd name="T4" fmla="*/ 10 w 75"/>
                <a:gd name="T5" fmla="*/ 41 h 46"/>
                <a:gd name="T6" fmla="*/ 65 w 75"/>
                <a:gd name="T7" fmla="*/ 41 h 46"/>
                <a:gd name="T8" fmla="*/ 65 w 75"/>
                <a:gd name="T9" fmla="*/ 42 h 46"/>
                <a:gd name="T10" fmla="*/ 70 w 75"/>
                <a:gd name="T11" fmla="*/ 46 h 46"/>
                <a:gd name="T12" fmla="*/ 75 w 75"/>
                <a:gd name="T13" fmla="*/ 42 h 46"/>
                <a:gd name="T14" fmla="*/ 75 w 75"/>
                <a:gd name="T15" fmla="*/ 5 h 46"/>
                <a:gd name="T16" fmla="*/ 70 w 75"/>
                <a:gd name="T17" fmla="*/ 0 h 46"/>
                <a:gd name="T18" fmla="*/ 5 w 75"/>
                <a:gd name="T19" fmla="*/ 0 h 46"/>
                <a:gd name="T20" fmla="*/ 0 w 75"/>
                <a:gd name="T21" fmla="*/ 5 h 46"/>
                <a:gd name="T22" fmla="*/ 0 w 75"/>
                <a:gd name="T23" fmla="*/ 42 h 46"/>
                <a:gd name="T24" fmla="*/ 5 w 75"/>
                <a:gd name="T25" fmla="*/ 46 h 46"/>
                <a:gd name="T26" fmla="*/ 10 w 75"/>
                <a:gd name="T27" fmla="*/ 31 h 46"/>
                <a:gd name="T28" fmla="*/ 10 w 75"/>
                <a:gd name="T29" fmla="*/ 26 h 46"/>
                <a:gd name="T30" fmla="*/ 65 w 75"/>
                <a:gd name="T31" fmla="*/ 26 h 46"/>
                <a:gd name="T32" fmla="*/ 65 w 75"/>
                <a:gd name="T33" fmla="*/ 31 h 46"/>
                <a:gd name="T34" fmla="*/ 10 w 75"/>
                <a:gd name="T35" fmla="*/ 31 h 46"/>
                <a:gd name="T36" fmla="*/ 65 w 75"/>
                <a:gd name="T37" fmla="*/ 10 h 46"/>
                <a:gd name="T38" fmla="*/ 65 w 75"/>
                <a:gd name="T39" fmla="*/ 16 h 46"/>
                <a:gd name="T40" fmla="*/ 10 w 75"/>
                <a:gd name="T41" fmla="*/ 16 h 46"/>
                <a:gd name="T42" fmla="*/ 10 w 75"/>
                <a:gd name="T43" fmla="*/ 10 h 46"/>
                <a:gd name="T44" fmla="*/ 65 w 75"/>
                <a:gd name="T45" fmla="*/ 1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5" h="46">
                  <a:moveTo>
                    <a:pt x="5" y="46"/>
                  </a:moveTo>
                  <a:cubicBezTo>
                    <a:pt x="8" y="46"/>
                    <a:pt x="10" y="44"/>
                    <a:pt x="10" y="42"/>
                  </a:cubicBezTo>
                  <a:cubicBezTo>
                    <a:pt x="10" y="41"/>
                    <a:pt x="10" y="41"/>
                    <a:pt x="10" y="41"/>
                  </a:cubicBezTo>
                  <a:cubicBezTo>
                    <a:pt x="65" y="41"/>
                    <a:pt x="65" y="41"/>
                    <a:pt x="65" y="41"/>
                  </a:cubicBezTo>
                  <a:cubicBezTo>
                    <a:pt x="65" y="42"/>
                    <a:pt x="65" y="42"/>
                    <a:pt x="65" y="42"/>
                  </a:cubicBezTo>
                  <a:cubicBezTo>
                    <a:pt x="65" y="44"/>
                    <a:pt x="67" y="46"/>
                    <a:pt x="70" y="46"/>
                  </a:cubicBezTo>
                  <a:cubicBezTo>
                    <a:pt x="73" y="46"/>
                    <a:pt x="75" y="44"/>
                    <a:pt x="75" y="42"/>
                  </a:cubicBezTo>
                  <a:cubicBezTo>
                    <a:pt x="75" y="5"/>
                    <a:pt x="75" y="5"/>
                    <a:pt x="75" y="5"/>
                  </a:cubicBezTo>
                  <a:cubicBezTo>
                    <a:pt x="75" y="2"/>
                    <a:pt x="73" y="0"/>
                    <a:pt x="70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0" y="2"/>
                    <a:pt x="0" y="5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44"/>
                    <a:pt x="3" y="46"/>
                    <a:pt x="5" y="46"/>
                  </a:cubicBezTo>
                  <a:close/>
                  <a:moveTo>
                    <a:pt x="10" y="31"/>
                  </a:moveTo>
                  <a:cubicBezTo>
                    <a:pt x="10" y="26"/>
                    <a:pt x="10" y="26"/>
                    <a:pt x="10" y="26"/>
                  </a:cubicBezTo>
                  <a:cubicBezTo>
                    <a:pt x="65" y="26"/>
                    <a:pt x="65" y="26"/>
                    <a:pt x="65" y="26"/>
                  </a:cubicBezTo>
                  <a:cubicBezTo>
                    <a:pt x="65" y="31"/>
                    <a:pt x="65" y="31"/>
                    <a:pt x="65" y="31"/>
                  </a:cubicBezTo>
                  <a:lnTo>
                    <a:pt x="10" y="31"/>
                  </a:lnTo>
                  <a:close/>
                  <a:moveTo>
                    <a:pt x="65" y="10"/>
                  </a:moveTo>
                  <a:cubicBezTo>
                    <a:pt x="65" y="16"/>
                    <a:pt x="65" y="16"/>
                    <a:pt x="65" y="16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10" y="10"/>
                    <a:pt x="10" y="10"/>
                    <a:pt x="10" y="10"/>
                  </a:cubicBezTo>
                  <a:lnTo>
                    <a:pt x="65" y="10"/>
                  </a:ln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764641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4" name="Object 153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9418" name="Слайд think-cell" r:id="rId5" imgW="360" imgH="360" progId="TCLayout.ActiveDocument.1">
                  <p:embed/>
                </p:oleObj>
              </mc:Choice>
              <mc:Fallback>
                <p:oleObj name="Слайд think-cell" r:id="rId5" imgW="360" imgH="360" progId="TCLayout.ActiveDocument.1">
                  <p:embed/>
                  <p:pic>
                    <p:nvPicPr>
                      <p:cNvPr id="154" name="Object 153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" name="Rectangle 152" hidden="1"/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noFill/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accent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ru-RU" altLang="ru-RU" dirty="0">
                <a:latin typeface="Arial" pitchFamily="34" charset="0"/>
                <a:cs typeface="Arial" pitchFamily="34" charset="0"/>
              </a:rPr>
              <a:t>Информация о качестве предоставляемых регулируемых услуг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14324" y="1783099"/>
            <a:ext cx="3756025" cy="1525251"/>
          </a:xfrm>
          <a:prstGeom prst="rect">
            <a:avLst/>
          </a:prstGeom>
          <a:noFill/>
          <a:ln w="9525">
            <a:solidFill>
              <a:schemeClr val="accent4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00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4" name="Google Shape;478;p43"/>
          <p:cNvSpPr/>
          <p:nvPr/>
        </p:nvSpPr>
        <p:spPr>
          <a:xfrm>
            <a:off x="1903164" y="1550988"/>
            <a:ext cx="578344" cy="498598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>
            <a:spAutoFit/>
          </a:bodyPr>
          <a:lstStyle/>
          <a:p>
            <a:pPr algn="ctr" defTabSz="583170">
              <a:lnSpc>
                <a:spcPct val="90000"/>
              </a:lnSpc>
              <a:spcBef>
                <a:spcPts val="638"/>
              </a:spcBef>
              <a:buFont typeface="Arial" panose="020B0604020202020204" pitchFamily="34" charset="0"/>
              <a:buNone/>
            </a:pPr>
            <a:r>
              <a:rPr lang="ru-RU" sz="3600" dirty="0">
                <a:solidFill>
                  <a:schemeClr val="tx2"/>
                </a:solidFill>
                <a:sym typeface="Montserrat"/>
              </a:rPr>
              <a:t>01</a:t>
            </a:r>
            <a:endParaRPr sz="3600" dirty="0">
              <a:solidFill>
                <a:schemeClr val="tx2"/>
              </a:solidFill>
              <a:sym typeface="Montserrat"/>
            </a:endParaRPr>
          </a:p>
        </p:txBody>
      </p:sp>
      <p:sp>
        <p:nvSpPr>
          <p:cNvPr id="22" name="Google Shape;506;p43"/>
          <p:cNvSpPr txBox="1"/>
          <p:nvPr/>
        </p:nvSpPr>
        <p:spPr>
          <a:xfrm>
            <a:off x="395919" y="2111156"/>
            <a:ext cx="1838050" cy="1107996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indent="0" defTabSz="58317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sz="1200" b="0">
                <a:solidFill>
                  <a:schemeClr val="accent3"/>
                </a:solidFill>
              </a:defRPr>
            </a:lvl1pPr>
            <a:lvl2pPr marL="43737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531"/>
            </a:lvl2pPr>
            <a:lvl3pPr marL="72896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275"/>
            </a:lvl3pPr>
            <a:lvl4pPr marL="102054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4pPr>
            <a:lvl5pPr marL="131213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5pPr>
            <a:lvl6pPr marL="160371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6pPr>
            <a:lvl7pPr marL="189530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7pPr>
            <a:lvl8pPr marL="218688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8pPr>
            <a:lvl9pPr marL="2478472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9pPr>
          </a:lstStyle>
          <a:p>
            <a:r>
              <a:rPr lang="ru-RU" dirty="0" smtClean="0">
                <a:solidFill>
                  <a:schemeClr val="tx1"/>
                </a:solidFill>
                <a:sym typeface="Open Sans"/>
              </a:rPr>
              <a:t>ГОСТы и СанПиНы: регламентируют </a:t>
            </a:r>
            <a:r>
              <a:rPr lang="ru-RU" dirty="0">
                <a:solidFill>
                  <a:schemeClr val="tx1"/>
                </a:solidFill>
                <a:sym typeface="Open Sans"/>
              </a:rPr>
              <a:t>состав и качество питьевой воды, параметры теплоносителя, температурные </a:t>
            </a:r>
            <a:r>
              <a:rPr lang="ru-RU" dirty="0" smtClean="0">
                <a:solidFill>
                  <a:schemeClr val="tx1"/>
                </a:solidFill>
                <a:sym typeface="Open Sans"/>
              </a:rPr>
              <a:t>режимы</a:t>
            </a:r>
            <a:r>
              <a:rPr lang="en-US" dirty="0" smtClean="0">
                <a:solidFill>
                  <a:schemeClr val="tx1"/>
                </a:solidFill>
                <a:sym typeface="Open Sans"/>
              </a:rPr>
              <a:t>.</a:t>
            </a:r>
            <a:endParaRPr lang="en-US" dirty="0">
              <a:solidFill>
                <a:schemeClr val="tx1"/>
              </a:solidFill>
              <a:sym typeface="Open Sans"/>
            </a:endParaRPr>
          </a:p>
        </p:txBody>
      </p:sp>
      <p:sp>
        <p:nvSpPr>
          <p:cNvPr id="82" name="Google Shape;506;p43"/>
          <p:cNvSpPr txBox="1"/>
          <p:nvPr/>
        </p:nvSpPr>
        <p:spPr>
          <a:xfrm>
            <a:off x="2381608" y="2123043"/>
            <a:ext cx="1573289" cy="73866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indent="0" defTabSz="58317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sz="1200" b="0">
                <a:solidFill>
                  <a:schemeClr val="accent3"/>
                </a:solidFill>
              </a:defRPr>
            </a:lvl1pPr>
            <a:lvl2pPr marL="43737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531"/>
            </a:lvl2pPr>
            <a:lvl3pPr marL="72896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275"/>
            </a:lvl3pPr>
            <a:lvl4pPr marL="102054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4pPr>
            <a:lvl5pPr marL="131213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5pPr>
            <a:lvl6pPr marL="160371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6pPr>
            <a:lvl7pPr marL="189530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7pPr>
            <a:lvl8pPr marL="218688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8pPr>
            <a:lvl9pPr marL="2478472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9pPr>
          </a:lstStyle>
          <a:p>
            <a:r>
              <a:rPr lang="ru-RU" dirty="0">
                <a:solidFill>
                  <a:schemeClr val="tx1"/>
                </a:solidFill>
                <a:sym typeface="Open Sans"/>
              </a:rPr>
              <a:t>Правила технической эксплуатации: для инженерных систем и оборудования</a:t>
            </a:r>
            <a:r>
              <a:rPr lang="en-US" dirty="0" smtClean="0">
                <a:solidFill>
                  <a:schemeClr val="tx1"/>
                </a:solidFill>
                <a:sym typeface="Open Sans"/>
              </a:rPr>
              <a:t>.</a:t>
            </a:r>
            <a:endParaRPr lang="en-US" dirty="0">
              <a:solidFill>
                <a:schemeClr val="tx1"/>
              </a:solidFill>
              <a:sym typeface="Open Sans"/>
            </a:endParaRPr>
          </a:p>
        </p:txBody>
      </p:sp>
      <p:sp>
        <p:nvSpPr>
          <p:cNvPr id="98" name="Rectangle 97"/>
          <p:cNvSpPr/>
          <p:nvPr/>
        </p:nvSpPr>
        <p:spPr>
          <a:xfrm>
            <a:off x="314324" y="3588759"/>
            <a:ext cx="3756025" cy="1684281"/>
          </a:xfrm>
          <a:prstGeom prst="rect">
            <a:avLst/>
          </a:prstGeom>
          <a:noFill/>
          <a:ln w="9525">
            <a:solidFill>
              <a:schemeClr val="accent4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00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99" name="Google Shape;478;p43"/>
          <p:cNvSpPr/>
          <p:nvPr/>
        </p:nvSpPr>
        <p:spPr>
          <a:xfrm>
            <a:off x="1903164" y="3356648"/>
            <a:ext cx="578344" cy="498598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>
            <a:spAutoFit/>
          </a:bodyPr>
          <a:lstStyle/>
          <a:p>
            <a:pPr algn="ctr" defTabSz="583170">
              <a:lnSpc>
                <a:spcPct val="90000"/>
              </a:lnSpc>
              <a:spcBef>
                <a:spcPts val="638"/>
              </a:spcBef>
              <a:buFont typeface="Arial" panose="020B0604020202020204" pitchFamily="34" charset="0"/>
              <a:buNone/>
            </a:pPr>
            <a:r>
              <a:rPr lang="ru-RU" sz="3600" dirty="0" smtClean="0">
                <a:solidFill>
                  <a:schemeClr val="tx2"/>
                </a:solidFill>
                <a:sym typeface="Montserrat"/>
              </a:rPr>
              <a:t>0</a:t>
            </a:r>
            <a:r>
              <a:rPr lang="en-US" sz="3600" dirty="0" smtClean="0">
                <a:solidFill>
                  <a:schemeClr val="tx2"/>
                </a:solidFill>
                <a:sym typeface="Montserrat"/>
              </a:rPr>
              <a:t>6</a:t>
            </a:r>
            <a:endParaRPr sz="3600" dirty="0">
              <a:solidFill>
                <a:schemeClr val="tx2"/>
              </a:solidFill>
              <a:sym typeface="Montserrat"/>
            </a:endParaRPr>
          </a:p>
        </p:txBody>
      </p:sp>
      <p:sp>
        <p:nvSpPr>
          <p:cNvPr id="101" name="Google Shape;506;p43"/>
          <p:cNvSpPr txBox="1"/>
          <p:nvPr/>
        </p:nvSpPr>
        <p:spPr>
          <a:xfrm>
            <a:off x="433033" y="3919016"/>
            <a:ext cx="1688741" cy="738664"/>
          </a:xfrm>
          <a:prstGeom prst="rect">
            <a:avLst/>
          </a:prstGeom>
          <a:solidFill>
            <a:schemeClr val="bg1"/>
          </a:solidFill>
        </p:spPr>
        <p:txBody>
          <a:bodyPr lIns="0" tIns="0" rIns="0" bIns="0">
            <a:spAutoFit/>
          </a:bodyPr>
          <a:lstStyle>
            <a:defPPr>
              <a:defRPr lang="en-US"/>
            </a:defPPr>
            <a:lvl1pPr indent="0" defTabSz="58317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sz="1200" b="0">
                <a:solidFill>
                  <a:schemeClr val="accent3"/>
                </a:solidFill>
              </a:defRPr>
            </a:lvl1pPr>
            <a:lvl2pPr marL="43737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531"/>
            </a:lvl2pPr>
            <a:lvl3pPr marL="72896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275"/>
            </a:lvl3pPr>
            <a:lvl4pPr marL="102054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4pPr>
            <a:lvl5pPr marL="131213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5pPr>
            <a:lvl6pPr marL="160371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6pPr>
            <a:lvl7pPr marL="189530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7pPr>
            <a:lvl8pPr marL="218688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8pPr>
            <a:lvl9pPr marL="2478472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9pPr>
          </a:lstStyle>
          <a:p>
            <a:r>
              <a:rPr lang="ru-RU" dirty="0">
                <a:solidFill>
                  <a:schemeClr val="tx1"/>
                </a:solidFill>
                <a:sym typeface="Open Sans"/>
              </a:rPr>
              <a:t>Использование </a:t>
            </a:r>
            <a:r>
              <a:rPr lang="ru-RU" dirty="0" err="1">
                <a:solidFill>
                  <a:schemeClr val="tx1"/>
                </a:solidFill>
                <a:sym typeface="Open Sans"/>
              </a:rPr>
              <a:t>энергоэффективного</a:t>
            </a:r>
            <a:r>
              <a:rPr lang="ru-RU" dirty="0">
                <a:solidFill>
                  <a:schemeClr val="tx1"/>
                </a:solidFill>
                <a:sym typeface="Open Sans"/>
              </a:rPr>
              <a:t> оборудования и технологий. </a:t>
            </a:r>
            <a:endParaRPr lang="en-US" dirty="0">
              <a:solidFill>
                <a:schemeClr val="tx1"/>
              </a:solidFill>
              <a:sym typeface="Open Sans"/>
            </a:endParaRPr>
          </a:p>
        </p:txBody>
      </p:sp>
      <p:sp>
        <p:nvSpPr>
          <p:cNvPr id="102" name="Google Shape;506;p43"/>
          <p:cNvSpPr txBox="1"/>
          <p:nvPr/>
        </p:nvSpPr>
        <p:spPr>
          <a:xfrm>
            <a:off x="2269413" y="3919016"/>
            <a:ext cx="1688741" cy="553998"/>
          </a:xfrm>
          <a:prstGeom prst="rect">
            <a:avLst/>
          </a:prstGeom>
          <a:solidFill>
            <a:schemeClr val="bg1"/>
          </a:solidFill>
        </p:spPr>
        <p:txBody>
          <a:bodyPr lIns="0" tIns="0" rIns="0" bIns="0">
            <a:spAutoFit/>
          </a:bodyPr>
          <a:lstStyle>
            <a:defPPr>
              <a:defRPr lang="en-US"/>
            </a:defPPr>
            <a:lvl1pPr indent="0" defTabSz="58317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sz="1200" b="0">
                <a:solidFill>
                  <a:schemeClr val="accent3"/>
                </a:solidFill>
              </a:defRPr>
            </a:lvl1pPr>
            <a:lvl2pPr marL="43737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531"/>
            </a:lvl2pPr>
            <a:lvl3pPr marL="72896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275"/>
            </a:lvl3pPr>
            <a:lvl4pPr marL="102054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4pPr>
            <a:lvl5pPr marL="131213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5pPr>
            <a:lvl6pPr marL="160371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6pPr>
            <a:lvl7pPr marL="189530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7pPr>
            <a:lvl8pPr marL="218688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8pPr>
            <a:lvl9pPr marL="2478472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9pPr>
          </a:lstStyle>
          <a:p>
            <a:r>
              <a:rPr lang="ru-RU" dirty="0">
                <a:solidFill>
                  <a:schemeClr val="tx1"/>
                </a:solidFill>
                <a:sym typeface="Open Sans"/>
              </a:rPr>
              <a:t>Контроль потерь воды и тепла на всех этапах доставки. </a:t>
            </a:r>
            <a:endParaRPr lang="en-US" dirty="0">
              <a:solidFill>
                <a:schemeClr val="tx1"/>
              </a:solidFill>
              <a:sym typeface="Open Sans"/>
            </a:endParaRPr>
          </a:p>
        </p:txBody>
      </p:sp>
      <p:sp>
        <p:nvSpPr>
          <p:cNvPr id="107" name="Rectangle 106"/>
          <p:cNvSpPr/>
          <p:nvPr/>
        </p:nvSpPr>
        <p:spPr>
          <a:xfrm>
            <a:off x="4217988" y="1783099"/>
            <a:ext cx="3756025" cy="1525251"/>
          </a:xfrm>
          <a:prstGeom prst="rect">
            <a:avLst/>
          </a:prstGeom>
          <a:noFill/>
          <a:ln w="9525">
            <a:solidFill>
              <a:schemeClr val="accent4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00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08" name="Google Shape;478;p43"/>
          <p:cNvSpPr/>
          <p:nvPr/>
        </p:nvSpPr>
        <p:spPr>
          <a:xfrm>
            <a:off x="5806828" y="1550988"/>
            <a:ext cx="578344" cy="498598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>
            <a:spAutoFit/>
          </a:bodyPr>
          <a:lstStyle/>
          <a:p>
            <a:pPr algn="ctr" defTabSz="583170">
              <a:lnSpc>
                <a:spcPct val="90000"/>
              </a:lnSpc>
              <a:spcBef>
                <a:spcPts val="638"/>
              </a:spcBef>
              <a:buFont typeface="Arial" panose="020B0604020202020204" pitchFamily="34" charset="0"/>
              <a:buNone/>
            </a:pPr>
            <a:r>
              <a:rPr lang="ru-RU" sz="3600" dirty="0" smtClean="0">
                <a:solidFill>
                  <a:schemeClr val="tx2"/>
                </a:solidFill>
                <a:sym typeface="Montserrat"/>
              </a:rPr>
              <a:t>0</a:t>
            </a:r>
            <a:r>
              <a:rPr lang="en-US" sz="3600" dirty="0" smtClean="0">
                <a:solidFill>
                  <a:schemeClr val="tx2"/>
                </a:solidFill>
                <a:sym typeface="Montserrat"/>
              </a:rPr>
              <a:t>2</a:t>
            </a:r>
            <a:endParaRPr sz="3600" dirty="0">
              <a:solidFill>
                <a:schemeClr val="tx2"/>
              </a:solidFill>
              <a:sym typeface="Montserrat"/>
            </a:endParaRPr>
          </a:p>
        </p:txBody>
      </p:sp>
      <p:sp>
        <p:nvSpPr>
          <p:cNvPr id="110" name="Google Shape;506;p43"/>
          <p:cNvSpPr txBox="1"/>
          <p:nvPr/>
        </p:nvSpPr>
        <p:spPr>
          <a:xfrm>
            <a:off x="4333440" y="2090426"/>
            <a:ext cx="1688741" cy="923330"/>
          </a:xfrm>
          <a:prstGeom prst="rect">
            <a:avLst/>
          </a:prstGeom>
          <a:solidFill>
            <a:schemeClr val="bg1"/>
          </a:solidFill>
        </p:spPr>
        <p:txBody>
          <a:bodyPr lIns="0" tIns="0" rIns="0" bIns="0">
            <a:spAutoFit/>
          </a:bodyPr>
          <a:lstStyle>
            <a:defPPr>
              <a:defRPr lang="en-US"/>
            </a:defPPr>
            <a:lvl1pPr indent="0" defTabSz="58317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sz="1200" b="0">
                <a:solidFill>
                  <a:schemeClr val="accent3"/>
                </a:solidFill>
              </a:defRPr>
            </a:lvl1pPr>
            <a:lvl2pPr marL="43737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531"/>
            </a:lvl2pPr>
            <a:lvl3pPr marL="72896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275"/>
            </a:lvl3pPr>
            <a:lvl4pPr marL="102054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4pPr>
            <a:lvl5pPr marL="131213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5pPr>
            <a:lvl6pPr marL="160371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6pPr>
            <a:lvl7pPr marL="189530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7pPr>
            <a:lvl8pPr marL="218688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8pPr>
            <a:lvl9pPr marL="2478472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9pPr>
          </a:lstStyle>
          <a:p>
            <a:r>
              <a:rPr lang="ru-RU" dirty="0">
                <a:solidFill>
                  <a:schemeClr val="tx1"/>
                </a:solidFill>
                <a:sym typeface="Open Sans"/>
              </a:rPr>
              <a:t>Лабораторный анализ воды: проводится регулярно для проверки на соответствие нормам. </a:t>
            </a:r>
            <a:endParaRPr lang="en-US" dirty="0">
              <a:solidFill>
                <a:schemeClr val="tx1"/>
              </a:solidFill>
              <a:sym typeface="Open Sans"/>
            </a:endParaRPr>
          </a:p>
        </p:txBody>
      </p:sp>
      <p:sp>
        <p:nvSpPr>
          <p:cNvPr id="111" name="Google Shape;506;p43"/>
          <p:cNvSpPr txBox="1"/>
          <p:nvPr/>
        </p:nvSpPr>
        <p:spPr>
          <a:xfrm>
            <a:off x="6169820" y="2090426"/>
            <a:ext cx="1688741" cy="923330"/>
          </a:xfrm>
          <a:prstGeom prst="rect">
            <a:avLst/>
          </a:prstGeom>
          <a:solidFill>
            <a:schemeClr val="bg1"/>
          </a:solidFill>
        </p:spPr>
        <p:txBody>
          <a:bodyPr lIns="0" tIns="0" rIns="0" bIns="0">
            <a:spAutoFit/>
          </a:bodyPr>
          <a:lstStyle>
            <a:defPPr>
              <a:defRPr lang="en-US"/>
            </a:defPPr>
            <a:lvl1pPr indent="0" defTabSz="58317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sz="1200" b="0">
                <a:solidFill>
                  <a:schemeClr val="accent3"/>
                </a:solidFill>
              </a:defRPr>
            </a:lvl1pPr>
            <a:lvl2pPr marL="43737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531"/>
            </a:lvl2pPr>
            <a:lvl3pPr marL="72896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275"/>
            </a:lvl3pPr>
            <a:lvl4pPr marL="102054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4pPr>
            <a:lvl5pPr marL="131213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5pPr>
            <a:lvl6pPr marL="160371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6pPr>
            <a:lvl7pPr marL="189530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7pPr>
            <a:lvl8pPr marL="218688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8pPr>
            <a:lvl9pPr marL="2478472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9pPr>
          </a:lstStyle>
          <a:p>
            <a:r>
              <a:rPr lang="ru-RU" dirty="0">
                <a:solidFill>
                  <a:schemeClr val="tx1"/>
                </a:solidFill>
                <a:sym typeface="Open Sans"/>
              </a:rPr>
              <a:t>Мониторинг температур и давления в теплосетях и на выходе из источников </a:t>
            </a:r>
            <a:r>
              <a:rPr lang="ru-RU" dirty="0" smtClean="0">
                <a:solidFill>
                  <a:schemeClr val="tx1"/>
                </a:solidFill>
                <a:sym typeface="Open Sans"/>
              </a:rPr>
              <a:t>тепла</a:t>
            </a:r>
            <a:r>
              <a:rPr lang="en-US" dirty="0" smtClean="0">
                <a:solidFill>
                  <a:schemeClr val="tx1"/>
                </a:solidFill>
                <a:sym typeface="Open Sans"/>
              </a:rPr>
              <a:t>.</a:t>
            </a:r>
            <a:endParaRPr lang="en-US" dirty="0">
              <a:solidFill>
                <a:schemeClr val="tx1"/>
              </a:solidFill>
              <a:sym typeface="Open Sans"/>
            </a:endParaRPr>
          </a:p>
        </p:txBody>
      </p:sp>
      <p:sp>
        <p:nvSpPr>
          <p:cNvPr id="115" name="Rectangle 114"/>
          <p:cNvSpPr/>
          <p:nvPr/>
        </p:nvSpPr>
        <p:spPr>
          <a:xfrm>
            <a:off x="4217988" y="3588759"/>
            <a:ext cx="3756025" cy="1684281"/>
          </a:xfrm>
          <a:prstGeom prst="rect">
            <a:avLst/>
          </a:prstGeom>
          <a:noFill/>
          <a:ln w="9525">
            <a:solidFill>
              <a:schemeClr val="accent4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00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16" name="Google Shape;478;p43"/>
          <p:cNvSpPr/>
          <p:nvPr/>
        </p:nvSpPr>
        <p:spPr>
          <a:xfrm>
            <a:off x="5806828" y="3356648"/>
            <a:ext cx="578344" cy="498598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>
            <a:spAutoFit/>
          </a:bodyPr>
          <a:lstStyle/>
          <a:p>
            <a:pPr algn="ctr" defTabSz="583170">
              <a:lnSpc>
                <a:spcPct val="90000"/>
              </a:lnSpc>
              <a:spcBef>
                <a:spcPts val="638"/>
              </a:spcBef>
              <a:buFont typeface="Arial" panose="020B0604020202020204" pitchFamily="34" charset="0"/>
              <a:buNone/>
            </a:pPr>
            <a:r>
              <a:rPr lang="ru-RU" sz="3600" dirty="0" smtClean="0">
                <a:solidFill>
                  <a:schemeClr val="tx2"/>
                </a:solidFill>
                <a:sym typeface="Montserrat"/>
              </a:rPr>
              <a:t>0</a:t>
            </a:r>
            <a:r>
              <a:rPr lang="en-US" sz="3600" dirty="0" smtClean="0">
                <a:solidFill>
                  <a:schemeClr val="tx2"/>
                </a:solidFill>
                <a:sym typeface="Montserrat"/>
              </a:rPr>
              <a:t>5</a:t>
            </a:r>
            <a:endParaRPr sz="3600" dirty="0">
              <a:solidFill>
                <a:schemeClr val="tx2"/>
              </a:solidFill>
              <a:sym typeface="Montserrat"/>
            </a:endParaRPr>
          </a:p>
        </p:txBody>
      </p:sp>
      <p:sp>
        <p:nvSpPr>
          <p:cNvPr id="118" name="Google Shape;506;p43"/>
          <p:cNvSpPr txBox="1"/>
          <p:nvPr/>
        </p:nvSpPr>
        <p:spPr>
          <a:xfrm>
            <a:off x="4333440" y="3936287"/>
            <a:ext cx="1688741" cy="553998"/>
          </a:xfrm>
          <a:prstGeom prst="rect">
            <a:avLst/>
          </a:prstGeom>
          <a:solidFill>
            <a:schemeClr val="bg1"/>
          </a:solidFill>
        </p:spPr>
        <p:txBody>
          <a:bodyPr lIns="0" tIns="0" rIns="0" bIns="0">
            <a:spAutoFit/>
          </a:bodyPr>
          <a:lstStyle>
            <a:defPPr>
              <a:defRPr lang="en-US"/>
            </a:defPPr>
            <a:lvl1pPr indent="0" defTabSz="58317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sz="1200" b="0">
                <a:solidFill>
                  <a:schemeClr val="accent3"/>
                </a:solidFill>
              </a:defRPr>
            </a:lvl1pPr>
            <a:lvl2pPr marL="43737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531"/>
            </a:lvl2pPr>
            <a:lvl3pPr marL="72896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275"/>
            </a:lvl3pPr>
            <a:lvl4pPr marL="102054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4pPr>
            <a:lvl5pPr marL="131213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5pPr>
            <a:lvl6pPr marL="160371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6pPr>
            <a:lvl7pPr marL="189530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7pPr>
            <a:lvl8pPr marL="218688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8pPr>
            <a:lvl9pPr marL="2478472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9pPr>
          </a:lstStyle>
          <a:p>
            <a:r>
              <a:rPr lang="ru-RU" dirty="0">
                <a:solidFill>
                  <a:schemeClr val="tx1"/>
                </a:solidFill>
                <a:sym typeface="Open Sans"/>
              </a:rPr>
              <a:t>Оперативное реагирование на жалобы и обращения. </a:t>
            </a:r>
            <a:endParaRPr lang="en-US" dirty="0">
              <a:solidFill>
                <a:schemeClr val="tx1"/>
              </a:solidFill>
              <a:sym typeface="Open Sans"/>
            </a:endParaRPr>
          </a:p>
        </p:txBody>
      </p:sp>
      <p:sp>
        <p:nvSpPr>
          <p:cNvPr id="119" name="Google Shape;506;p43"/>
          <p:cNvSpPr txBox="1"/>
          <p:nvPr/>
        </p:nvSpPr>
        <p:spPr>
          <a:xfrm>
            <a:off x="6169820" y="3936287"/>
            <a:ext cx="1688741" cy="1292662"/>
          </a:xfrm>
          <a:prstGeom prst="rect">
            <a:avLst/>
          </a:prstGeom>
          <a:solidFill>
            <a:schemeClr val="bg1"/>
          </a:solidFill>
        </p:spPr>
        <p:txBody>
          <a:bodyPr lIns="0" tIns="0" rIns="0" bIns="0">
            <a:spAutoFit/>
          </a:bodyPr>
          <a:lstStyle>
            <a:defPPr>
              <a:defRPr lang="en-US"/>
            </a:defPPr>
            <a:lvl1pPr indent="0" defTabSz="58317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sz="1200" b="0">
                <a:solidFill>
                  <a:schemeClr val="accent3"/>
                </a:solidFill>
              </a:defRPr>
            </a:lvl1pPr>
            <a:lvl2pPr marL="43737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531"/>
            </a:lvl2pPr>
            <a:lvl3pPr marL="72896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275"/>
            </a:lvl3pPr>
            <a:lvl4pPr marL="102054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4pPr>
            <a:lvl5pPr marL="131213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5pPr>
            <a:lvl6pPr marL="160371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6pPr>
            <a:lvl7pPr marL="189530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7pPr>
            <a:lvl8pPr marL="218688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8pPr>
            <a:lvl9pPr marL="2478472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9pPr>
          </a:lstStyle>
          <a:p>
            <a:r>
              <a:rPr lang="ru-RU" dirty="0">
                <a:solidFill>
                  <a:schemeClr val="tx1"/>
                </a:solidFill>
                <a:sym typeface="Open Sans"/>
              </a:rPr>
              <a:t>Проведение разъяснительной работы и предоставление прозрачной информации об услугах.</a:t>
            </a:r>
          </a:p>
        </p:txBody>
      </p:sp>
      <p:sp>
        <p:nvSpPr>
          <p:cNvPr id="123" name="Rectangle 122"/>
          <p:cNvSpPr/>
          <p:nvPr/>
        </p:nvSpPr>
        <p:spPr>
          <a:xfrm>
            <a:off x="8123238" y="1783099"/>
            <a:ext cx="3756025" cy="1525251"/>
          </a:xfrm>
          <a:prstGeom prst="rect">
            <a:avLst/>
          </a:prstGeom>
          <a:noFill/>
          <a:ln w="9525">
            <a:solidFill>
              <a:schemeClr val="accent4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00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24" name="Google Shape;478;p43"/>
          <p:cNvSpPr/>
          <p:nvPr/>
        </p:nvSpPr>
        <p:spPr>
          <a:xfrm>
            <a:off x="9712078" y="1550988"/>
            <a:ext cx="578344" cy="498598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>
            <a:spAutoFit/>
          </a:bodyPr>
          <a:lstStyle/>
          <a:p>
            <a:pPr algn="ctr" defTabSz="583170">
              <a:lnSpc>
                <a:spcPct val="90000"/>
              </a:lnSpc>
              <a:spcBef>
                <a:spcPts val="638"/>
              </a:spcBef>
              <a:buFont typeface="Arial" panose="020B0604020202020204" pitchFamily="34" charset="0"/>
              <a:buNone/>
            </a:pPr>
            <a:r>
              <a:rPr lang="ru-RU" sz="3600" dirty="0" smtClean="0">
                <a:solidFill>
                  <a:schemeClr val="tx2"/>
                </a:solidFill>
                <a:sym typeface="Montserrat"/>
              </a:rPr>
              <a:t>0</a:t>
            </a:r>
            <a:r>
              <a:rPr lang="en-US" sz="3600" dirty="0" smtClean="0">
                <a:solidFill>
                  <a:schemeClr val="tx2"/>
                </a:solidFill>
                <a:sym typeface="Montserrat"/>
              </a:rPr>
              <a:t>3</a:t>
            </a:r>
            <a:endParaRPr sz="3600" dirty="0">
              <a:solidFill>
                <a:schemeClr val="tx2"/>
              </a:solidFill>
              <a:sym typeface="Montserrat"/>
            </a:endParaRPr>
          </a:p>
        </p:txBody>
      </p:sp>
      <p:sp>
        <p:nvSpPr>
          <p:cNvPr id="126" name="Google Shape;506;p43"/>
          <p:cNvSpPr txBox="1"/>
          <p:nvPr/>
        </p:nvSpPr>
        <p:spPr>
          <a:xfrm>
            <a:off x="8235433" y="2111156"/>
            <a:ext cx="1836380" cy="1107996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indent="0" defTabSz="58317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sz="1200" b="0">
                <a:solidFill>
                  <a:schemeClr val="accent3"/>
                </a:solidFill>
              </a:defRPr>
            </a:lvl1pPr>
            <a:lvl2pPr marL="43737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531"/>
            </a:lvl2pPr>
            <a:lvl3pPr marL="72896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275"/>
            </a:lvl3pPr>
            <a:lvl4pPr marL="102054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4pPr>
            <a:lvl5pPr marL="131213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5pPr>
            <a:lvl6pPr marL="160371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6pPr>
            <a:lvl7pPr marL="189530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7pPr>
            <a:lvl8pPr marL="218688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8pPr>
            <a:lvl9pPr marL="2478472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9pPr>
          </a:lstStyle>
          <a:p>
            <a:r>
              <a:rPr lang="ru-RU" dirty="0">
                <a:solidFill>
                  <a:schemeClr val="tx1"/>
                </a:solidFill>
                <a:sym typeface="Open Sans"/>
              </a:rPr>
              <a:t>Регулярное техническое обслуживание и ремонт сетей. Модернизация оборудования, замена изношенных труб и теплообменников. </a:t>
            </a:r>
            <a:endParaRPr lang="en-US" dirty="0">
              <a:solidFill>
                <a:schemeClr val="tx1"/>
              </a:solidFill>
              <a:sym typeface="Open Sans"/>
            </a:endParaRPr>
          </a:p>
        </p:txBody>
      </p:sp>
      <p:sp>
        <p:nvSpPr>
          <p:cNvPr id="127" name="Google Shape;506;p43"/>
          <p:cNvSpPr txBox="1"/>
          <p:nvPr/>
        </p:nvSpPr>
        <p:spPr>
          <a:xfrm>
            <a:off x="10071813" y="2156661"/>
            <a:ext cx="1688741" cy="553998"/>
          </a:xfrm>
          <a:prstGeom prst="rect">
            <a:avLst/>
          </a:prstGeom>
          <a:solidFill>
            <a:schemeClr val="bg1"/>
          </a:solidFill>
        </p:spPr>
        <p:txBody>
          <a:bodyPr lIns="0" tIns="0" rIns="0" bIns="0">
            <a:spAutoFit/>
          </a:bodyPr>
          <a:lstStyle>
            <a:defPPr>
              <a:defRPr lang="en-US"/>
            </a:defPPr>
            <a:lvl1pPr indent="0" defTabSz="58317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sz="1200" b="0">
                <a:solidFill>
                  <a:schemeClr val="accent3"/>
                </a:solidFill>
              </a:defRPr>
            </a:lvl1pPr>
            <a:lvl2pPr marL="43737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531"/>
            </a:lvl2pPr>
            <a:lvl3pPr marL="72896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275"/>
            </a:lvl3pPr>
            <a:lvl4pPr marL="102054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4pPr>
            <a:lvl5pPr marL="131213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5pPr>
            <a:lvl6pPr marL="160371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6pPr>
            <a:lvl7pPr marL="189530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7pPr>
            <a:lvl8pPr marL="218688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8pPr>
            <a:lvl9pPr marL="2478472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9pPr>
          </a:lstStyle>
          <a:p>
            <a:r>
              <a:rPr lang="ru-RU" dirty="0">
                <a:solidFill>
                  <a:schemeClr val="tx1"/>
                </a:solidFill>
                <a:sym typeface="Open Sans"/>
              </a:rPr>
              <a:t>Автоматизация систем управления и диспетчеризация. </a:t>
            </a:r>
          </a:p>
        </p:txBody>
      </p:sp>
      <p:sp>
        <p:nvSpPr>
          <p:cNvPr id="131" name="Rectangle 130"/>
          <p:cNvSpPr/>
          <p:nvPr/>
        </p:nvSpPr>
        <p:spPr>
          <a:xfrm>
            <a:off x="8123238" y="3588759"/>
            <a:ext cx="3756025" cy="1684281"/>
          </a:xfrm>
          <a:prstGeom prst="rect">
            <a:avLst/>
          </a:prstGeom>
          <a:noFill/>
          <a:ln w="9525">
            <a:solidFill>
              <a:schemeClr val="accent4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00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32" name="Google Shape;478;p43"/>
          <p:cNvSpPr/>
          <p:nvPr/>
        </p:nvSpPr>
        <p:spPr>
          <a:xfrm>
            <a:off x="9712078" y="3356648"/>
            <a:ext cx="578344" cy="498598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>
            <a:spAutoFit/>
          </a:bodyPr>
          <a:lstStyle/>
          <a:p>
            <a:pPr algn="ctr" defTabSz="583170">
              <a:lnSpc>
                <a:spcPct val="90000"/>
              </a:lnSpc>
              <a:spcBef>
                <a:spcPts val="638"/>
              </a:spcBef>
              <a:buFont typeface="Arial" panose="020B0604020202020204" pitchFamily="34" charset="0"/>
              <a:buNone/>
            </a:pPr>
            <a:r>
              <a:rPr lang="ru-RU" sz="3600" dirty="0" smtClean="0">
                <a:solidFill>
                  <a:schemeClr val="tx2"/>
                </a:solidFill>
                <a:sym typeface="Montserrat"/>
              </a:rPr>
              <a:t>0</a:t>
            </a:r>
            <a:r>
              <a:rPr lang="en-US" sz="3600" dirty="0" smtClean="0">
                <a:solidFill>
                  <a:schemeClr val="tx2"/>
                </a:solidFill>
                <a:sym typeface="Montserrat"/>
              </a:rPr>
              <a:t>4</a:t>
            </a:r>
            <a:endParaRPr sz="3600" dirty="0">
              <a:solidFill>
                <a:schemeClr val="tx2"/>
              </a:solidFill>
              <a:sym typeface="Montserrat"/>
            </a:endParaRPr>
          </a:p>
        </p:txBody>
      </p:sp>
      <p:sp>
        <p:nvSpPr>
          <p:cNvPr id="134" name="Google Shape;506;p43"/>
          <p:cNvSpPr txBox="1"/>
          <p:nvPr/>
        </p:nvSpPr>
        <p:spPr>
          <a:xfrm>
            <a:off x="8235433" y="3888599"/>
            <a:ext cx="1629499" cy="129266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indent="0" defTabSz="58317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sz="1200" b="0">
                <a:solidFill>
                  <a:schemeClr val="accent3"/>
                </a:solidFill>
              </a:defRPr>
            </a:lvl1pPr>
            <a:lvl2pPr marL="43737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531"/>
            </a:lvl2pPr>
            <a:lvl3pPr marL="72896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275"/>
            </a:lvl3pPr>
            <a:lvl4pPr marL="102054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4pPr>
            <a:lvl5pPr marL="131213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5pPr>
            <a:lvl6pPr marL="160371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6pPr>
            <a:lvl7pPr marL="189530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7pPr>
            <a:lvl8pPr marL="218688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8pPr>
            <a:lvl9pPr marL="2478472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9pPr>
          </a:lstStyle>
          <a:p>
            <a:r>
              <a:rPr lang="ru-RU" dirty="0" smtClean="0">
                <a:solidFill>
                  <a:schemeClr val="tx1"/>
                </a:solidFill>
                <a:sym typeface="Open Sans"/>
              </a:rPr>
              <a:t>Подготовка </a:t>
            </a:r>
            <a:r>
              <a:rPr lang="ru-RU" dirty="0">
                <a:solidFill>
                  <a:schemeClr val="tx1"/>
                </a:solidFill>
                <a:sym typeface="Open Sans"/>
              </a:rPr>
              <a:t>и сертификация специалистов, работающих на объектах водо- и </a:t>
            </a:r>
            <a:r>
              <a:rPr lang="ru-RU" dirty="0" smtClean="0">
                <a:solidFill>
                  <a:schemeClr val="tx1"/>
                </a:solidFill>
                <a:sym typeface="Open Sans"/>
              </a:rPr>
              <a:t>теплоснабжения. Аттестация</a:t>
            </a:r>
            <a:endParaRPr lang="en-US" dirty="0">
              <a:solidFill>
                <a:schemeClr val="tx1"/>
              </a:solidFill>
              <a:sym typeface="Open Sans"/>
            </a:endParaRPr>
          </a:p>
        </p:txBody>
      </p:sp>
      <p:sp>
        <p:nvSpPr>
          <p:cNvPr id="135" name="Google Shape;506;p43"/>
          <p:cNvSpPr txBox="1"/>
          <p:nvPr/>
        </p:nvSpPr>
        <p:spPr>
          <a:xfrm>
            <a:off x="10071813" y="3888599"/>
            <a:ext cx="1688741" cy="129266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indent="0" defTabSz="58317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sz="1200" b="0">
                <a:solidFill>
                  <a:schemeClr val="accent3"/>
                </a:solidFill>
              </a:defRPr>
            </a:lvl1pPr>
            <a:lvl2pPr marL="43737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531"/>
            </a:lvl2pPr>
            <a:lvl3pPr marL="72896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275"/>
            </a:lvl3pPr>
            <a:lvl4pPr marL="102054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4pPr>
            <a:lvl5pPr marL="131213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5pPr>
            <a:lvl6pPr marL="160371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6pPr>
            <a:lvl7pPr marL="189530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7pPr>
            <a:lvl8pPr marL="218688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8pPr>
            <a:lvl9pPr marL="2478472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9pPr>
          </a:lstStyle>
          <a:p>
            <a:r>
              <a:rPr lang="ru-RU" dirty="0">
                <a:solidFill>
                  <a:schemeClr val="tx1"/>
                </a:solidFill>
                <a:sym typeface="Open Sans"/>
              </a:rPr>
              <a:t>Периодическое повышение квалификации является обязательным </a:t>
            </a:r>
            <a:r>
              <a:rPr lang="ru-RU" dirty="0" smtClean="0">
                <a:solidFill>
                  <a:schemeClr val="tx1"/>
                </a:solidFill>
                <a:sym typeface="Open Sans"/>
              </a:rPr>
              <a:t>для ИТР, </a:t>
            </a:r>
            <a:r>
              <a:rPr lang="ru-RU" dirty="0">
                <a:solidFill>
                  <a:schemeClr val="tx1"/>
                </a:solidFill>
                <a:sym typeface="Open Sans"/>
              </a:rPr>
              <a:t>мастеров и операторов</a:t>
            </a:r>
            <a:r>
              <a:rPr lang="en-US" dirty="0" smtClean="0">
                <a:solidFill>
                  <a:schemeClr val="tx1"/>
                </a:solidFill>
                <a:sym typeface="Open Sans"/>
              </a:rPr>
              <a:t>.</a:t>
            </a:r>
            <a:endParaRPr lang="en-US" dirty="0">
              <a:solidFill>
                <a:schemeClr val="tx1"/>
              </a:solidFill>
              <a:sym typeface="Open Sans"/>
            </a:endParaRPr>
          </a:p>
        </p:txBody>
      </p:sp>
      <p:cxnSp>
        <p:nvCxnSpPr>
          <p:cNvPr id="140" name="Straight Connector 139"/>
          <p:cNvCxnSpPr>
            <a:stCxn id="5" idx="3"/>
            <a:endCxn id="107" idx="1"/>
          </p:cNvCxnSpPr>
          <p:nvPr/>
        </p:nvCxnSpPr>
        <p:spPr>
          <a:xfrm>
            <a:off x="4070349" y="2545725"/>
            <a:ext cx="147639" cy="0"/>
          </a:xfrm>
          <a:prstGeom prst="line">
            <a:avLst/>
          </a:prstGeom>
          <a:noFill/>
          <a:ln w="9525">
            <a:solidFill>
              <a:schemeClr val="accent4"/>
            </a:solidFill>
          </a:ln>
        </p:spPr>
      </p:cxnSp>
      <p:cxnSp>
        <p:nvCxnSpPr>
          <p:cNvPr id="142" name="Straight Connector 141"/>
          <p:cNvCxnSpPr>
            <a:stCxn id="107" idx="3"/>
            <a:endCxn id="123" idx="1"/>
          </p:cNvCxnSpPr>
          <p:nvPr/>
        </p:nvCxnSpPr>
        <p:spPr>
          <a:xfrm>
            <a:off x="7974013" y="2545725"/>
            <a:ext cx="149225" cy="0"/>
          </a:xfrm>
          <a:prstGeom prst="line">
            <a:avLst/>
          </a:prstGeom>
          <a:noFill/>
          <a:ln w="9525">
            <a:solidFill>
              <a:schemeClr val="accent4"/>
            </a:solidFill>
          </a:ln>
        </p:spPr>
      </p:cxnSp>
      <p:cxnSp>
        <p:nvCxnSpPr>
          <p:cNvPr id="144" name="Straight Connector 143"/>
          <p:cNvCxnSpPr>
            <a:stCxn id="131" idx="1"/>
            <a:endCxn id="115" idx="3"/>
          </p:cNvCxnSpPr>
          <p:nvPr/>
        </p:nvCxnSpPr>
        <p:spPr>
          <a:xfrm flipH="1">
            <a:off x="7974013" y="4351385"/>
            <a:ext cx="149225" cy="0"/>
          </a:xfrm>
          <a:prstGeom prst="line">
            <a:avLst/>
          </a:prstGeom>
          <a:noFill/>
          <a:ln w="9525">
            <a:solidFill>
              <a:schemeClr val="accent4"/>
            </a:solidFill>
          </a:ln>
        </p:spPr>
      </p:cxnSp>
      <p:cxnSp>
        <p:nvCxnSpPr>
          <p:cNvPr id="146" name="Straight Connector 145"/>
          <p:cNvCxnSpPr>
            <a:stCxn id="115" idx="1"/>
            <a:endCxn id="98" idx="3"/>
          </p:cNvCxnSpPr>
          <p:nvPr/>
        </p:nvCxnSpPr>
        <p:spPr>
          <a:xfrm flipH="1">
            <a:off x="4070349" y="4351385"/>
            <a:ext cx="147639" cy="0"/>
          </a:xfrm>
          <a:prstGeom prst="line">
            <a:avLst/>
          </a:prstGeom>
          <a:noFill/>
          <a:ln w="9525">
            <a:solidFill>
              <a:schemeClr val="accent4"/>
            </a:solidFill>
          </a:ln>
        </p:spPr>
      </p:cxnSp>
      <p:cxnSp>
        <p:nvCxnSpPr>
          <p:cNvPr id="148" name="Straight Connector 147"/>
          <p:cNvCxnSpPr/>
          <p:nvPr/>
        </p:nvCxnSpPr>
        <p:spPr>
          <a:xfrm>
            <a:off x="11554182" y="3308350"/>
            <a:ext cx="0" cy="280409"/>
          </a:xfrm>
          <a:prstGeom prst="line">
            <a:avLst/>
          </a:prstGeom>
          <a:noFill/>
          <a:ln w="9525">
            <a:solidFill>
              <a:schemeClr val="accent4"/>
            </a:solidFill>
          </a:ln>
        </p:spPr>
      </p:cxnSp>
      <p:sp>
        <p:nvSpPr>
          <p:cNvPr id="48" name="Rectangle 47"/>
          <p:cNvSpPr/>
          <p:nvPr/>
        </p:nvSpPr>
        <p:spPr>
          <a:xfrm>
            <a:off x="0" y="5558844"/>
            <a:ext cx="12192000" cy="691817"/>
          </a:xfrm>
          <a:prstGeom prst="rect">
            <a:avLst/>
          </a:prstGeom>
          <a:gradFill flip="none" rotWithShape="1">
            <a:gsLst>
              <a:gs pos="15000">
                <a:schemeClr val="accent1"/>
              </a:gs>
              <a:gs pos="100000">
                <a:schemeClr val="accent2"/>
              </a:gs>
            </a:gsLst>
            <a:lin ang="0" scaled="1"/>
            <a:tileRect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Регулируемые услуги оказываются с учетом требований к качеству, установленных государственными органами в пределах их компетенции</a:t>
            </a:r>
          </a:p>
        </p:txBody>
      </p:sp>
      <p:sp>
        <p:nvSpPr>
          <p:cNvPr id="50" name="Freeform 223"/>
          <p:cNvSpPr>
            <a:spLocks noEditPoints="1"/>
          </p:cNvSpPr>
          <p:nvPr/>
        </p:nvSpPr>
        <p:spPr bwMode="auto">
          <a:xfrm>
            <a:off x="3540549" y="2882437"/>
            <a:ext cx="414348" cy="352012"/>
          </a:xfrm>
          <a:custGeom>
            <a:avLst/>
            <a:gdLst>
              <a:gd name="T0" fmla="*/ 256 w 282"/>
              <a:gd name="T1" fmla="*/ 78 h 240"/>
              <a:gd name="T2" fmla="*/ 228 w 282"/>
              <a:gd name="T3" fmla="*/ 46 h 240"/>
              <a:gd name="T4" fmla="*/ 201 w 282"/>
              <a:gd name="T5" fmla="*/ 46 h 240"/>
              <a:gd name="T6" fmla="*/ 174 w 282"/>
              <a:gd name="T7" fmla="*/ 78 h 240"/>
              <a:gd name="T8" fmla="*/ 163 w 282"/>
              <a:gd name="T9" fmla="*/ 28 h 240"/>
              <a:gd name="T10" fmla="*/ 127 w 282"/>
              <a:gd name="T11" fmla="*/ 52 h 240"/>
              <a:gd name="T12" fmla="*/ 97 w 282"/>
              <a:gd name="T13" fmla="*/ 78 h 240"/>
              <a:gd name="T14" fmla="*/ 89 w 282"/>
              <a:gd name="T15" fmla="*/ 19 h 240"/>
              <a:gd name="T16" fmla="*/ 52 w 282"/>
              <a:gd name="T17" fmla="*/ 53 h 240"/>
              <a:gd name="T18" fmla="*/ 8 w 282"/>
              <a:gd name="T19" fmla="*/ 106 h 240"/>
              <a:gd name="T20" fmla="*/ 1 w 282"/>
              <a:gd name="T21" fmla="*/ 203 h 240"/>
              <a:gd name="T22" fmla="*/ 14 w 282"/>
              <a:gd name="T23" fmla="*/ 207 h 240"/>
              <a:gd name="T24" fmla="*/ 30 w 282"/>
              <a:gd name="T25" fmla="*/ 148 h 240"/>
              <a:gd name="T26" fmla="*/ 46 w 282"/>
              <a:gd name="T27" fmla="*/ 207 h 240"/>
              <a:gd name="T28" fmla="*/ 59 w 282"/>
              <a:gd name="T29" fmla="*/ 203 h 240"/>
              <a:gd name="T30" fmla="*/ 53 w 282"/>
              <a:gd name="T31" fmla="*/ 106 h 240"/>
              <a:gd name="T32" fmla="*/ 67 w 282"/>
              <a:gd name="T33" fmla="*/ 71 h 240"/>
              <a:gd name="T34" fmla="*/ 82 w 282"/>
              <a:gd name="T35" fmla="*/ 106 h 240"/>
              <a:gd name="T36" fmla="*/ 75 w 282"/>
              <a:gd name="T37" fmla="*/ 203 h 240"/>
              <a:gd name="T38" fmla="*/ 88 w 282"/>
              <a:gd name="T39" fmla="*/ 207 h 240"/>
              <a:gd name="T40" fmla="*/ 104 w 282"/>
              <a:gd name="T41" fmla="*/ 148 h 240"/>
              <a:gd name="T42" fmla="*/ 120 w 282"/>
              <a:gd name="T43" fmla="*/ 207 h 240"/>
              <a:gd name="T44" fmla="*/ 133 w 282"/>
              <a:gd name="T45" fmla="*/ 203 h 240"/>
              <a:gd name="T46" fmla="*/ 127 w 282"/>
              <a:gd name="T47" fmla="*/ 106 h 240"/>
              <a:gd name="T48" fmla="*/ 140 w 282"/>
              <a:gd name="T49" fmla="*/ 71 h 240"/>
              <a:gd name="T50" fmla="*/ 156 w 282"/>
              <a:gd name="T51" fmla="*/ 106 h 240"/>
              <a:gd name="T52" fmla="*/ 149 w 282"/>
              <a:gd name="T53" fmla="*/ 203 h 240"/>
              <a:gd name="T54" fmla="*/ 162 w 282"/>
              <a:gd name="T55" fmla="*/ 207 h 240"/>
              <a:gd name="T56" fmla="*/ 178 w 282"/>
              <a:gd name="T57" fmla="*/ 148 h 240"/>
              <a:gd name="T58" fmla="*/ 198 w 282"/>
              <a:gd name="T59" fmla="*/ 199 h 240"/>
              <a:gd name="T60" fmla="*/ 201 w 282"/>
              <a:gd name="T61" fmla="*/ 213 h 240"/>
              <a:gd name="T62" fmla="*/ 192 w 282"/>
              <a:gd name="T63" fmla="*/ 124 h 240"/>
              <a:gd name="T64" fmla="*/ 207 w 282"/>
              <a:gd name="T65" fmla="*/ 68 h 240"/>
              <a:gd name="T66" fmla="*/ 229 w 282"/>
              <a:gd name="T67" fmla="*/ 97 h 240"/>
              <a:gd name="T68" fmla="*/ 221 w 282"/>
              <a:gd name="T69" fmla="*/ 194 h 240"/>
              <a:gd name="T70" fmla="*/ 239 w 282"/>
              <a:gd name="T71" fmla="*/ 216 h 240"/>
              <a:gd name="T72" fmla="*/ 244 w 282"/>
              <a:gd name="T73" fmla="*/ 145 h 240"/>
              <a:gd name="T74" fmla="*/ 272 w 282"/>
              <a:gd name="T75" fmla="*/ 199 h 240"/>
              <a:gd name="T76" fmla="*/ 275 w 282"/>
              <a:gd name="T77" fmla="*/ 213 h 240"/>
              <a:gd name="T78" fmla="*/ 34 w 282"/>
              <a:gd name="T79" fmla="*/ 87 h 240"/>
              <a:gd name="T80" fmla="*/ 17 w 282"/>
              <a:gd name="T81" fmla="*/ 106 h 240"/>
              <a:gd name="T82" fmla="*/ 26 w 282"/>
              <a:gd name="T83" fmla="*/ 128 h 240"/>
              <a:gd name="T84" fmla="*/ 63 w 282"/>
              <a:gd name="T85" fmla="*/ 9 h 240"/>
              <a:gd name="T86" fmla="*/ 67 w 282"/>
              <a:gd name="T87" fmla="*/ 41 h 240"/>
              <a:gd name="T88" fmla="*/ 67 w 282"/>
              <a:gd name="T89" fmla="*/ 51 h 240"/>
              <a:gd name="T90" fmla="*/ 108 w 282"/>
              <a:gd name="T91" fmla="*/ 87 h 240"/>
              <a:gd name="T92" fmla="*/ 91 w 282"/>
              <a:gd name="T93" fmla="*/ 106 h 240"/>
              <a:gd name="T94" fmla="*/ 98 w 282"/>
              <a:gd name="T95" fmla="*/ 134 h 240"/>
              <a:gd name="T96" fmla="*/ 110 w 282"/>
              <a:gd name="T97" fmla="*/ 134 h 240"/>
              <a:gd name="T98" fmla="*/ 148 w 282"/>
              <a:gd name="T99" fmla="*/ 39 h 240"/>
              <a:gd name="T100" fmla="*/ 136 w 282"/>
              <a:gd name="T101" fmla="*/ 52 h 240"/>
              <a:gd name="T102" fmla="*/ 142 w 282"/>
              <a:gd name="T103" fmla="*/ 61 h 240"/>
              <a:gd name="T104" fmla="*/ 178 w 282"/>
              <a:gd name="T105" fmla="*/ 119 h 240"/>
              <a:gd name="T106" fmla="*/ 179 w 282"/>
              <a:gd name="T107" fmla="*/ 139 h 240"/>
              <a:gd name="T108" fmla="*/ 178 w 282"/>
              <a:gd name="T109" fmla="*/ 128 h 240"/>
              <a:gd name="T110" fmla="*/ 228 w 282"/>
              <a:gd name="T111" fmla="*/ 19 h 240"/>
              <a:gd name="T112" fmla="*/ 201 w 282"/>
              <a:gd name="T113" fmla="*/ 19 h 240"/>
              <a:gd name="T114" fmla="*/ 219 w 282"/>
              <a:gd name="T115" fmla="*/ 50 h 240"/>
              <a:gd name="T116" fmla="*/ 265 w 282"/>
              <a:gd name="T117" fmla="*/ 106 h 240"/>
              <a:gd name="T118" fmla="*/ 248 w 282"/>
              <a:gd name="T119" fmla="*/ 87 h 240"/>
              <a:gd name="T120" fmla="*/ 252 w 282"/>
              <a:gd name="T121" fmla="*/ 128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82" h="240">
                <a:moveTo>
                  <a:pt x="277" y="137"/>
                </a:moveTo>
                <a:cubicBezTo>
                  <a:pt x="267" y="131"/>
                  <a:pt x="267" y="131"/>
                  <a:pt x="267" y="131"/>
                </a:cubicBezTo>
                <a:cubicBezTo>
                  <a:pt x="266" y="131"/>
                  <a:pt x="266" y="130"/>
                  <a:pt x="266" y="129"/>
                </a:cubicBezTo>
                <a:cubicBezTo>
                  <a:pt x="266" y="124"/>
                  <a:pt x="266" y="124"/>
                  <a:pt x="266" y="124"/>
                </a:cubicBezTo>
                <a:cubicBezTo>
                  <a:pt x="271" y="120"/>
                  <a:pt x="274" y="113"/>
                  <a:pt x="274" y="106"/>
                </a:cubicBezTo>
                <a:cubicBezTo>
                  <a:pt x="274" y="97"/>
                  <a:pt x="274" y="97"/>
                  <a:pt x="274" y="97"/>
                </a:cubicBezTo>
                <a:cubicBezTo>
                  <a:pt x="274" y="86"/>
                  <a:pt x="266" y="78"/>
                  <a:pt x="256" y="78"/>
                </a:cubicBezTo>
                <a:cubicBezTo>
                  <a:pt x="248" y="78"/>
                  <a:pt x="248" y="78"/>
                  <a:pt x="248" y="78"/>
                </a:cubicBezTo>
                <a:cubicBezTo>
                  <a:pt x="247" y="78"/>
                  <a:pt x="246" y="78"/>
                  <a:pt x="245" y="78"/>
                </a:cubicBezTo>
                <a:cubicBezTo>
                  <a:pt x="245" y="70"/>
                  <a:pt x="245" y="70"/>
                  <a:pt x="245" y="70"/>
                </a:cubicBezTo>
                <a:cubicBezTo>
                  <a:pt x="245" y="66"/>
                  <a:pt x="243" y="62"/>
                  <a:pt x="239" y="60"/>
                </a:cubicBezTo>
                <a:cubicBezTo>
                  <a:pt x="229" y="53"/>
                  <a:pt x="229" y="53"/>
                  <a:pt x="229" y="53"/>
                </a:cubicBezTo>
                <a:cubicBezTo>
                  <a:pt x="229" y="53"/>
                  <a:pt x="228" y="52"/>
                  <a:pt x="228" y="52"/>
                </a:cubicBezTo>
                <a:cubicBezTo>
                  <a:pt x="228" y="46"/>
                  <a:pt x="228" y="46"/>
                  <a:pt x="228" y="46"/>
                </a:cubicBezTo>
                <a:cubicBezTo>
                  <a:pt x="234" y="42"/>
                  <a:pt x="237" y="36"/>
                  <a:pt x="237" y="28"/>
                </a:cubicBezTo>
                <a:cubicBezTo>
                  <a:pt x="237" y="19"/>
                  <a:pt x="237" y="19"/>
                  <a:pt x="237" y="19"/>
                </a:cubicBezTo>
                <a:cubicBezTo>
                  <a:pt x="237" y="9"/>
                  <a:pt x="229" y="0"/>
                  <a:pt x="218" y="0"/>
                </a:cubicBezTo>
                <a:cubicBezTo>
                  <a:pt x="211" y="0"/>
                  <a:pt x="211" y="0"/>
                  <a:pt x="211" y="0"/>
                </a:cubicBezTo>
                <a:cubicBezTo>
                  <a:pt x="201" y="0"/>
                  <a:pt x="192" y="9"/>
                  <a:pt x="192" y="19"/>
                </a:cubicBezTo>
                <a:cubicBezTo>
                  <a:pt x="192" y="28"/>
                  <a:pt x="192" y="28"/>
                  <a:pt x="192" y="28"/>
                </a:cubicBezTo>
                <a:cubicBezTo>
                  <a:pt x="192" y="35"/>
                  <a:pt x="196" y="42"/>
                  <a:pt x="201" y="46"/>
                </a:cubicBezTo>
                <a:cubicBezTo>
                  <a:pt x="201" y="52"/>
                  <a:pt x="201" y="52"/>
                  <a:pt x="201" y="52"/>
                </a:cubicBezTo>
                <a:cubicBezTo>
                  <a:pt x="201" y="52"/>
                  <a:pt x="200" y="53"/>
                  <a:pt x="200" y="53"/>
                </a:cubicBezTo>
                <a:cubicBezTo>
                  <a:pt x="190" y="60"/>
                  <a:pt x="190" y="60"/>
                  <a:pt x="190" y="60"/>
                </a:cubicBezTo>
                <a:cubicBezTo>
                  <a:pt x="186" y="62"/>
                  <a:pt x="184" y="66"/>
                  <a:pt x="184" y="70"/>
                </a:cubicBezTo>
                <a:cubicBezTo>
                  <a:pt x="184" y="78"/>
                  <a:pt x="184" y="78"/>
                  <a:pt x="184" y="78"/>
                </a:cubicBezTo>
                <a:cubicBezTo>
                  <a:pt x="183" y="78"/>
                  <a:pt x="182" y="78"/>
                  <a:pt x="182" y="78"/>
                </a:cubicBezTo>
                <a:cubicBezTo>
                  <a:pt x="174" y="78"/>
                  <a:pt x="174" y="78"/>
                  <a:pt x="174" y="78"/>
                </a:cubicBezTo>
                <a:cubicBezTo>
                  <a:pt x="173" y="78"/>
                  <a:pt x="172" y="78"/>
                  <a:pt x="171" y="78"/>
                </a:cubicBezTo>
                <a:cubicBezTo>
                  <a:pt x="171" y="70"/>
                  <a:pt x="171" y="70"/>
                  <a:pt x="171" y="70"/>
                </a:cubicBezTo>
                <a:cubicBezTo>
                  <a:pt x="171" y="66"/>
                  <a:pt x="169" y="62"/>
                  <a:pt x="165" y="60"/>
                </a:cubicBezTo>
                <a:cubicBezTo>
                  <a:pt x="155" y="53"/>
                  <a:pt x="155" y="53"/>
                  <a:pt x="155" y="53"/>
                </a:cubicBezTo>
                <a:cubicBezTo>
                  <a:pt x="155" y="53"/>
                  <a:pt x="154" y="52"/>
                  <a:pt x="154" y="52"/>
                </a:cubicBezTo>
                <a:cubicBezTo>
                  <a:pt x="154" y="46"/>
                  <a:pt x="154" y="46"/>
                  <a:pt x="154" y="46"/>
                </a:cubicBezTo>
                <a:cubicBezTo>
                  <a:pt x="160" y="42"/>
                  <a:pt x="163" y="36"/>
                  <a:pt x="163" y="28"/>
                </a:cubicBezTo>
                <a:cubicBezTo>
                  <a:pt x="163" y="19"/>
                  <a:pt x="163" y="19"/>
                  <a:pt x="163" y="19"/>
                </a:cubicBezTo>
                <a:cubicBezTo>
                  <a:pt x="163" y="9"/>
                  <a:pt x="155" y="0"/>
                  <a:pt x="144" y="0"/>
                </a:cubicBezTo>
                <a:cubicBezTo>
                  <a:pt x="137" y="0"/>
                  <a:pt x="137" y="0"/>
                  <a:pt x="137" y="0"/>
                </a:cubicBezTo>
                <a:cubicBezTo>
                  <a:pt x="127" y="0"/>
                  <a:pt x="118" y="9"/>
                  <a:pt x="118" y="19"/>
                </a:cubicBezTo>
                <a:cubicBezTo>
                  <a:pt x="118" y="28"/>
                  <a:pt x="118" y="28"/>
                  <a:pt x="118" y="28"/>
                </a:cubicBezTo>
                <a:cubicBezTo>
                  <a:pt x="118" y="35"/>
                  <a:pt x="122" y="42"/>
                  <a:pt x="127" y="46"/>
                </a:cubicBezTo>
                <a:cubicBezTo>
                  <a:pt x="127" y="52"/>
                  <a:pt x="127" y="52"/>
                  <a:pt x="127" y="52"/>
                </a:cubicBezTo>
                <a:cubicBezTo>
                  <a:pt x="127" y="52"/>
                  <a:pt x="126" y="53"/>
                  <a:pt x="126" y="53"/>
                </a:cubicBezTo>
                <a:cubicBezTo>
                  <a:pt x="116" y="60"/>
                  <a:pt x="116" y="60"/>
                  <a:pt x="116" y="60"/>
                </a:cubicBezTo>
                <a:cubicBezTo>
                  <a:pt x="112" y="62"/>
                  <a:pt x="110" y="66"/>
                  <a:pt x="110" y="70"/>
                </a:cubicBezTo>
                <a:cubicBezTo>
                  <a:pt x="110" y="78"/>
                  <a:pt x="110" y="78"/>
                  <a:pt x="110" y="78"/>
                </a:cubicBezTo>
                <a:cubicBezTo>
                  <a:pt x="109" y="78"/>
                  <a:pt x="109" y="78"/>
                  <a:pt x="108" y="78"/>
                </a:cubicBezTo>
                <a:cubicBezTo>
                  <a:pt x="101" y="78"/>
                  <a:pt x="101" y="78"/>
                  <a:pt x="101" y="78"/>
                </a:cubicBezTo>
                <a:cubicBezTo>
                  <a:pt x="99" y="78"/>
                  <a:pt x="98" y="78"/>
                  <a:pt x="97" y="78"/>
                </a:cubicBezTo>
                <a:cubicBezTo>
                  <a:pt x="97" y="70"/>
                  <a:pt x="97" y="70"/>
                  <a:pt x="97" y="70"/>
                </a:cubicBezTo>
                <a:cubicBezTo>
                  <a:pt x="97" y="66"/>
                  <a:pt x="95" y="62"/>
                  <a:pt x="92" y="60"/>
                </a:cubicBezTo>
                <a:cubicBezTo>
                  <a:pt x="81" y="53"/>
                  <a:pt x="81" y="53"/>
                  <a:pt x="81" y="53"/>
                </a:cubicBezTo>
                <a:cubicBezTo>
                  <a:pt x="81" y="53"/>
                  <a:pt x="80" y="52"/>
                  <a:pt x="80" y="52"/>
                </a:cubicBezTo>
                <a:cubicBezTo>
                  <a:pt x="80" y="46"/>
                  <a:pt x="80" y="46"/>
                  <a:pt x="80" y="46"/>
                </a:cubicBezTo>
                <a:cubicBezTo>
                  <a:pt x="86" y="42"/>
                  <a:pt x="89" y="36"/>
                  <a:pt x="89" y="28"/>
                </a:cubicBezTo>
                <a:cubicBezTo>
                  <a:pt x="89" y="19"/>
                  <a:pt x="89" y="19"/>
                  <a:pt x="89" y="19"/>
                </a:cubicBezTo>
                <a:cubicBezTo>
                  <a:pt x="89" y="9"/>
                  <a:pt x="81" y="0"/>
                  <a:pt x="70" y="0"/>
                </a:cubicBezTo>
                <a:cubicBezTo>
                  <a:pt x="63" y="0"/>
                  <a:pt x="63" y="0"/>
                  <a:pt x="63" y="0"/>
                </a:cubicBezTo>
                <a:cubicBezTo>
                  <a:pt x="53" y="0"/>
                  <a:pt x="44" y="9"/>
                  <a:pt x="44" y="19"/>
                </a:cubicBezTo>
                <a:cubicBezTo>
                  <a:pt x="44" y="28"/>
                  <a:pt x="44" y="28"/>
                  <a:pt x="44" y="28"/>
                </a:cubicBezTo>
                <a:cubicBezTo>
                  <a:pt x="44" y="35"/>
                  <a:pt x="48" y="42"/>
                  <a:pt x="53" y="46"/>
                </a:cubicBezTo>
                <a:cubicBezTo>
                  <a:pt x="53" y="52"/>
                  <a:pt x="53" y="52"/>
                  <a:pt x="53" y="52"/>
                </a:cubicBezTo>
                <a:cubicBezTo>
                  <a:pt x="53" y="52"/>
                  <a:pt x="53" y="53"/>
                  <a:pt x="52" y="53"/>
                </a:cubicBezTo>
                <a:cubicBezTo>
                  <a:pt x="42" y="60"/>
                  <a:pt x="42" y="60"/>
                  <a:pt x="42" y="60"/>
                </a:cubicBezTo>
                <a:cubicBezTo>
                  <a:pt x="38" y="62"/>
                  <a:pt x="36" y="66"/>
                  <a:pt x="36" y="70"/>
                </a:cubicBezTo>
                <a:cubicBezTo>
                  <a:pt x="36" y="78"/>
                  <a:pt x="36" y="78"/>
                  <a:pt x="36" y="78"/>
                </a:cubicBezTo>
                <a:cubicBezTo>
                  <a:pt x="35" y="78"/>
                  <a:pt x="35" y="78"/>
                  <a:pt x="34" y="78"/>
                </a:cubicBezTo>
                <a:cubicBezTo>
                  <a:pt x="27" y="78"/>
                  <a:pt x="27" y="78"/>
                  <a:pt x="27" y="78"/>
                </a:cubicBezTo>
                <a:cubicBezTo>
                  <a:pt x="16" y="78"/>
                  <a:pt x="8" y="86"/>
                  <a:pt x="8" y="97"/>
                </a:cubicBezTo>
                <a:cubicBezTo>
                  <a:pt x="8" y="106"/>
                  <a:pt x="8" y="106"/>
                  <a:pt x="8" y="106"/>
                </a:cubicBezTo>
                <a:cubicBezTo>
                  <a:pt x="8" y="113"/>
                  <a:pt x="11" y="119"/>
                  <a:pt x="17" y="124"/>
                </a:cubicBezTo>
                <a:cubicBezTo>
                  <a:pt x="17" y="129"/>
                  <a:pt x="17" y="129"/>
                  <a:pt x="17" y="129"/>
                </a:cubicBezTo>
                <a:cubicBezTo>
                  <a:pt x="17" y="130"/>
                  <a:pt x="16" y="131"/>
                  <a:pt x="15" y="131"/>
                </a:cubicBezTo>
                <a:cubicBezTo>
                  <a:pt x="5" y="137"/>
                  <a:pt x="5" y="137"/>
                  <a:pt x="5" y="137"/>
                </a:cubicBezTo>
                <a:cubicBezTo>
                  <a:pt x="2" y="139"/>
                  <a:pt x="0" y="143"/>
                  <a:pt x="0" y="147"/>
                </a:cubicBezTo>
                <a:cubicBezTo>
                  <a:pt x="0" y="194"/>
                  <a:pt x="0" y="194"/>
                  <a:pt x="0" y="194"/>
                </a:cubicBezTo>
                <a:cubicBezTo>
                  <a:pt x="0" y="197"/>
                  <a:pt x="0" y="200"/>
                  <a:pt x="1" y="203"/>
                </a:cubicBezTo>
                <a:cubicBezTo>
                  <a:pt x="3" y="207"/>
                  <a:pt x="5" y="211"/>
                  <a:pt x="7" y="213"/>
                </a:cubicBezTo>
                <a:cubicBezTo>
                  <a:pt x="7" y="214"/>
                  <a:pt x="8" y="215"/>
                  <a:pt x="8" y="216"/>
                </a:cubicBezTo>
                <a:cubicBezTo>
                  <a:pt x="8" y="235"/>
                  <a:pt x="8" y="235"/>
                  <a:pt x="8" y="235"/>
                </a:cubicBezTo>
                <a:cubicBezTo>
                  <a:pt x="8" y="238"/>
                  <a:pt x="10" y="240"/>
                  <a:pt x="12" y="240"/>
                </a:cubicBezTo>
                <a:cubicBezTo>
                  <a:pt x="15" y="240"/>
                  <a:pt x="17" y="238"/>
                  <a:pt x="17" y="235"/>
                </a:cubicBezTo>
                <a:cubicBezTo>
                  <a:pt x="17" y="216"/>
                  <a:pt x="17" y="216"/>
                  <a:pt x="17" y="216"/>
                </a:cubicBezTo>
                <a:cubicBezTo>
                  <a:pt x="17" y="213"/>
                  <a:pt x="16" y="210"/>
                  <a:pt x="14" y="207"/>
                </a:cubicBezTo>
                <a:cubicBezTo>
                  <a:pt x="13" y="206"/>
                  <a:pt x="11" y="203"/>
                  <a:pt x="10" y="199"/>
                </a:cubicBezTo>
                <a:cubicBezTo>
                  <a:pt x="9" y="198"/>
                  <a:pt x="9" y="196"/>
                  <a:pt x="9" y="194"/>
                </a:cubicBezTo>
                <a:cubicBezTo>
                  <a:pt x="9" y="147"/>
                  <a:pt x="9" y="147"/>
                  <a:pt x="9" y="147"/>
                </a:cubicBezTo>
                <a:cubicBezTo>
                  <a:pt x="9" y="146"/>
                  <a:pt x="9" y="146"/>
                  <a:pt x="10" y="145"/>
                </a:cubicBezTo>
                <a:cubicBezTo>
                  <a:pt x="18" y="140"/>
                  <a:pt x="18" y="140"/>
                  <a:pt x="18" y="140"/>
                </a:cubicBezTo>
                <a:cubicBezTo>
                  <a:pt x="22" y="145"/>
                  <a:pt x="22" y="145"/>
                  <a:pt x="22" y="145"/>
                </a:cubicBezTo>
                <a:cubicBezTo>
                  <a:pt x="24" y="147"/>
                  <a:pt x="27" y="148"/>
                  <a:pt x="30" y="148"/>
                </a:cubicBezTo>
                <a:cubicBezTo>
                  <a:pt x="33" y="148"/>
                  <a:pt x="36" y="147"/>
                  <a:pt x="38" y="145"/>
                </a:cubicBezTo>
                <a:cubicBezTo>
                  <a:pt x="43" y="140"/>
                  <a:pt x="43" y="140"/>
                  <a:pt x="43" y="140"/>
                </a:cubicBezTo>
                <a:cubicBezTo>
                  <a:pt x="50" y="145"/>
                  <a:pt x="50" y="145"/>
                  <a:pt x="50" y="145"/>
                </a:cubicBezTo>
                <a:cubicBezTo>
                  <a:pt x="51" y="146"/>
                  <a:pt x="51" y="146"/>
                  <a:pt x="51" y="147"/>
                </a:cubicBezTo>
                <a:cubicBezTo>
                  <a:pt x="51" y="194"/>
                  <a:pt x="51" y="194"/>
                  <a:pt x="51" y="194"/>
                </a:cubicBezTo>
                <a:cubicBezTo>
                  <a:pt x="51" y="196"/>
                  <a:pt x="51" y="198"/>
                  <a:pt x="51" y="199"/>
                </a:cubicBezTo>
                <a:cubicBezTo>
                  <a:pt x="49" y="203"/>
                  <a:pt x="47" y="206"/>
                  <a:pt x="46" y="207"/>
                </a:cubicBezTo>
                <a:cubicBezTo>
                  <a:pt x="44" y="210"/>
                  <a:pt x="43" y="213"/>
                  <a:pt x="43" y="216"/>
                </a:cubicBezTo>
                <a:cubicBezTo>
                  <a:pt x="43" y="235"/>
                  <a:pt x="43" y="235"/>
                  <a:pt x="43" y="235"/>
                </a:cubicBezTo>
                <a:cubicBezTo>
                  <a:pt x="43" y="238"/>
                  <a:pt x="45" y="240"/>
                  <a:pt x="48" y="240"/>
                </a:cubicBezTo>
                <a:cubicBezTo>
                  <a:pt x="51" y="240"/>
                  <a:pt x="53" y="238"/>
                  <a:pt x="53" y="235"/>
                </a:cubicBezTo>
                <a:cubicBezTo>
                  <a:pt x="53" y="216"/>
                  <a:pt x="53" y="216"/>
                  <a:pt x="53" y="216"/>
                </a:cubicBezTo>
                <a:cubicBezTo>
                  <a:pt x="53" y="215"/>
                  <a:pt x="53" y="214"/>
                  <a:pt x="54" y="213"/>
                </a:cubicBezTo>
                <a:cubicBezTo>
                  <a:pt x="55" y="211"/>
                  <a:pt x="57" y="207"/>
                  <a:pt x="59" y="203"/>
                </a:cubicBezTo>
                <a:cubicBezTo>
                  <a:pt x="60" y="200"/>
                  <a:pt x="61" y="197"/>
                  <a:pt x="61" y="194"/>
                </a:cubicBezTo>
                <a:cubicBezTo>
                  <a:pt x="61" y="147"/>
                  <a:pt x="61" y="147"/>
                  <a:pt x="61" y="147"/>
                </a:cubicBezTo>
                <a:cubicBezTo>
                  <a:pt x="61" y="143"/>
                  <a:pt x="59" y="139"/>
                  <a:pt x="55" y="137"/>
                </a:cubicBezTo>
                <a:cubicBezTo>
                  <a:pt x="45" y="131"/>
                  <a:pt x="45" y="131"/>
                  <a:pt x="45" y="131"/>
                </a:cubicBezTo>
                <a:cubicBezTo>
                  <a:pt x="44" y="131"/>
                  <a:pt x="44" y="130"/>
                  <a:pt x="44" y="129"/>
                </a:cubicBezTo>
                <a:cubicBezTo>
                  <a:pt x="44" y="124"/>
                  <a:pt x="44" y="124"/>
                  <a:pt x="44" y="124"/>
                </a:cubicBezTo>
                <a:cubicBezTo>
                  <a:pt x="49" y="120"/>
                  <a:pt x="53" y="113"/>
                  <a:pt x="53" y="106"/>
                </a:cubicBezTo>
                <a:cubicBezTo>
                  <a:pt x="53" y="97"/>
                  <a:pt x="53" y="97"/>
                  <a:pt x="53" y="97"/>
                </a:cubicBezTo>
                <a:cubicBezTo>
                  <a:pt x="53" y="91"/>
                  <a:pt x="50" y="85"/>
                  <a:pt x="45" y="82"/>
                </a:cubicBezTo>
                <a:cubicBezTo>
                  <a:pt x="45" y="70"/>
                  <a:pt x="45" y="70"/>
                  <a:pt x="45" y="70"/>
                </a:cubicBezTo>
                <a:cubicBezTo>
                  <a:pt x="45" y="69"/>
                  <a:pt x="46" y="68"/>
                  <a:pt x="47" y="67"/>
                </a:cubicBezTo>
                <a:cubicBezTo>
                  <a:pt x="54" y="63"/>
                  <a:pt x="54" y="63"/>
                  <a:pt x="54" y="63"/>
                </a:cubicBezTo>
                <a:cubicBezTo>
                  <a:pt x="59" y="68"/>
                  <a:pt x="59" y="68"/>
                  <a:pt x="59" y="68"/>
                </a:cubicBezTo>
                <a:cubicBezTo>
                  <a:pt x="61" y="70"/>
                  <a:pt x="64" y="71"/>
                  <a:pt x="67" y="71"/>
                </a:cubicBezTo>
                <a:cubicBezTo>
                  <a:pt x="70" y="71"/>
                  <a:pt x="73" y="70"/>
                  <a:pt x="75" y="68"/>
                </a:cubicBezTo>
                <a:cubicBezTo>
                  <a:pt x="79" y="63"/>
                  <a:pt x="79" y="63"/>
                  <a:pt x="79" y="63"/>
                </a:cubicBezTo>
                <a:cubicBezTo>
                  <a:pt x="87" y="67"/>
                  <a:pt x="87" y="67"/>
                  <a:pt x="87" y="67"/>
                </a:cubicBezTo>
                <a:cubicBezTo>
                  <a:pt x="88" y="68"/>
                  <a:pt x="88" y="69"/>
                  <a:pt x="88" y="70"/>
                </a:cubicBezTo>
                <a:cubicBezTo>
                  <a:pt x="88" y="83"/>
                  <a:pt x="88" y="83"/>
                  <a:pt x="88" y="83"/>
                </a:cubicBezTo>
                <a:cubicBezTo>
                  <a:pt x="84" y="86"/>
                  <a:pt x="82" y="91"/>
                  <a:pt x="82" y="97"/>
                </a:cubicBezTo>
                <a:cubicBezTo>
                  <a:pt x="82" y="106"/>
                  <a:pt x="82" y="106"/>
                  <a:pt x="82" y="106"/>
                </a:cubicBezTo>
                <a:cubicBezTo>
                  <a:pt x="82" y="113"/>
                  <a:pt x="85" y="119"/>
                  <a:pt x="90" y="124"/>
                </a:cubicBezTo>
                <a:cubicBezTo>
                  <a:pt x="90" y="129"/>
                  <a:pt x="90" y="129"/>
                  <a:pt x="90" y="129"/>
                </a:cubicBezTo>
                <a:cubicBezTo>
                  <a:pt x="90" y="130"/>
                  <a:pt x="90" y="131"/>
                  <a:pt x="89" y="131"/>
                </a:cubicBezTo>
                <a:cubicBezTo>
                  <a:pt x="79" y="137"/>
                  <a:pt x="79" y="137"/>
                  <a:pt x="79" y="137"/>
                </a:cubicBezTo>
                <a:cubicBezTo>
                  <a:pt x="76" y="139"/>
                  <a:pt x="74" y="143"/>
                  <a:pt x="74" y="147"/>
                </a:cubicBezTo>
                <a:cubicBezTo>
                  <a:pt x="74" y="194"/>
                  <a:pt x="74" y="194"/>
                  <a:pt x="74" y="194"/>
                </a:cubicBezTo>
                <a:cubicBezTo>
                  <a:pt x="74" y="197"/>
                  <a:pt x="74" y="200"/>
                  <a:pt x="75" y="203"/>
                </a:cubicBezTo>
                <a:cubicBezTo>
                  <a:pt x="77" y="207"/>
                  <a:pt x="79" y="211"/>
                  <a:pt x="81" y="213"/>
                </a:cubicBezTo>
                <a:cubicBezTo>
                  <a:pt x="81" y="214"/>
                  <a:pt x="82" y="215"/>
                  <a:pt x="82" y="216"/>
                </a:cubicBezTo>
                <a:cubicBezTo>
                  <a:pt x="82" y="235"/>
                  <a:pt x="82" y="235"/>
                  <a:pt x="82" y="235"/>
                </a:cubicBezTo>
                <a:cubicBezTo>
                  <a:pt x="82" y="238"/>
                  <a:pt x="84" y="240"/>
                  <a:pt x="86" y="240"/>
                </a:cubicBezTo>
                <a:cubicBezTo>
                  <a:pt x="89" y="240"/>
                  <a:pt x="91" y="238"/>
                  <a:pt x="91" y="235"/>
                </a:cubicBezTo>
                <a:cubicBezTo>
                  <a:pt x="91" y="216"/>
                  <a:pt x="91" y="216"/>
                  <a:pt x="91" y="216"/>
                </a:cubicBezTo>
                <a:cubicBezTo>
                  <a:pt x="91" y="213"/>
                  <a:pt x="90" y="210"/>
                  <a:pt x="88" y="207"/>
                </a:cubicBezTo>
                <a:cubicBezTo>
                  <a:pt x="87" y="206"/>
                  <a:pt x="85" y="203"/>
                  <a:pt x="84" y="199"/>
                </a:cubicBezTo>
                <a:cubicBezTo>
                  <a:pt x="83" y="198"/>
                  <a:pt x="83" y="196"/>
                  <a:pt x="83" y="194"/>
                </a:cubicBezTo>
                <a:cubicBezTo>
                  <a:pt x="83" y="147"/>
                  <a:pt x="83" y="147"/>
                  <a:pt x="83" y="147"/>
                </a:cubicBezTo>
                <a:cubicBezTo>
                  <a:pt x="83" y="146"/>
                  <a:pt x="83" y="146"/>
                  <a:pt x="84" y="145"/>
                </a:cubicBezTo>
                <a:cubicBezTo>
                  <a:pt x="91" y="140"/>
                  <a:pt x="91" y="140"/>
                  <a:pt x="91" y="140"/>
                </a:cubicBezTo>
                <a:cubicBezTo>
                  <a:pt x="96" y="145"/>
                  <a:pt x="96" y="145"/>
                  <a:pt x="96" y="145"/>
                </a:cubicBezTo>
                <a:cubicBezTo>
                  <a:pt x="98" y="147"/>
                  <a:pt x="101" y="148"/>
                  <a:pt x="104" y="148"/>
                </a:cubicBezTo>
                <a:cubicBezTo>
                  <a:pt x="107" y="148"/>
                  <a:pt x="110" y="147"/>
                  <a:pt x="112" y="145"/>
                </a:cubicBezTo>
                <a:cubicBezTo>
                  <a:pt x="117" y="140"/>
                  <a:pt x="117" y="140"/>
                  <a:pt x="117" y="140"/>
                </a:cubicBezTo>
                <a:cubicBezTo>
                  <a:pt x="124" y="145"/>
                  <a:pt x="124" y="145"/>
                  <a:pt x="124" y="145"/>
                </a:cubicBezTo>
                <a:cubicBezTo>
                  <a:pt x="125" y="146"/>
                  <a:pt x="125" y="146"/>
                  <a:pt x="125" y="147"/>
                </a:cubicBezTo>
                <a:cubicBezTo>
                  <a:pt x="125" y="194"/>
                  <a:pt x="125" y="194"/>
                  <a:pt x="125" y="194"/>
                </a:cubicBezTo>
                <a:cubicBezTo>
                  <a:pt x="125" y="196"/>
                  <a:pt x="125" y="198"/>
                  <a:pt x="124" y="199"/>
                </a:cubicBezTo>
                <a:cubicBezTo>
                  <a:pt x="123" y="203"/>
                  <a:pt x="121" y="206"/>
                  <a:pt x="120" y="207"/>
                </a:cubicBezTo>
                <a:cubicBezTo>
                  <a:pt x="118" y="210"/>
                  <a:pt x="117" y="213"/>
                  <a:pt x="117" y="216"/>
                </a:cubicBezTo>
                <a:cubicBezTo>
                  <a:pt x="117" y="235"/>
                  <a:pt x="117" y="235"/>
                  <a:pt x="117" y="235"/>
                </a:cubicBezTo>
                <a:cubicBezTo>
                  <a:pt x="117" y="238"/>
                  <a:pt x="119" y="240"/>
                  <a:pt x="122" y="240"/>
                </a:cubicBezTo>
                <a:cubicBezTo>
                  <a:pt x="124" y="240"/>
                  <a:pt x="127" y="238"/>
                  <a:pt x="127" y="235"/>
                </a:cubicBezTo>
                <a:cubicBezTo>
                  <a:pt x="127" y="216"/>
                  <a:pt x="127" y="216"/>
                  <a:pt x="127" y="216"/>
                </a:cubicBezTo>
                <a:cubicBezTo>
                  <a:pt x="127" y="215"/>
                  <a:pt x="127" y="214"/>
                  <a:pt x="127" y="213"/>
                </a:cubicBezTo>
                <a:cubicBezTo>
                  <a:pt x="129" y="211"/>
                  <a:pt x="131" y="207"/>
                  <a:pt x="133" y="203"/>
                </a:cubicBezTo>
                <a:cubicBezTo>
                  <a:pt x="134" y="200"/>
                  <a:pt x="135" y="197"/>
                  <a:pt x="135" y="194"/>
                </a:cubicBezTo>
                <a:cubicBezTo>
                  <a:pt x="135" y="147"/>
                  <a:pt x="135" y="147"/>
                  <a:pt x="135" y="147"/>
                </a:cubicBezTo>
                <a:cubicBezTo>
                  <a:pt x="135" y="143"/>
                  <a:pt x="132" y="139"/>
                  <a:pt x="129" y="137"/>
                </a:cubicBezTo>
                <a:cubicBezTo>
                  <a:pt x="119" y="131"/>
                  <a:pt x="119" y="131"/>
                  <a:pt x="119" y="131"/>
                </a:cubicBezTo>
                <a:cubicBezTo>
                  <a:pt x="118" y="131"/>
                  <a:pt x="118" y="130"/>
                  <a:pt x="118" y="129"/>
                </a:cubicBezTo>
                <a:cubicBezTo>
                  <a:pt x="118" y="124"/>
                  <a:pt x="118" y="124"/>
                  <a:pt x="118" y="124"/>
                </a:cubicBezTo>
                <a:cubicBezTo>
                  <a:pt x="123" y="120"/>
                  <a:pt x="127" y="113"/>
                  <a:pt x="127" y="106"/>
                </a:cubicBezTo>
                <a:cubicBezTo>
                  <a:pt x="127" y="97"/>
                  <a:pt x="127" y="97"/>
                  <a:pt x="127" y="97"/>
                </a:cubicBezTo>
                <a:cubicBezTo>
                  <a:pt x="127" y="91"/>
                  <a:pt x="124" y="85"/>
                  <a:pt x="119" y="82"/>
                </a:cubicBezTo>
                <a:cubicBezTo>
                  <a:pt x="119" y="70"/>
                  <a:pt x="119" y="70"/>
                  <a:pt x="119" y="70"/>
                </a:cubicBezTo>
                <a:cubicBezTo>
                  <a:pt x="119" y="69"/>
                  <a:pt x="120" y="68"/>
                  <a:pt x="120" y="67"/>
                </a:cubicBezTo>
                <a:cubicBezTo>
                  <a:pt x="128" y="63"/>
                  <a:pt x="128" y="63"/>
                  <a:pt x="128" y="63"/>
                </a:cubicBezTo>
                <a:cubicBezTo>
                  <a:pt x="133" y="68"/>
                  <a:pt x="133" y="68"/>
                  <a:pt x="133" y="68"/>
                </a:cubicBezTo>
                <a:cubicBezTo>
                  <a:pt x="135" y="70"/>
                  <a:pt x="137" y="71"/>
                  <a:pt x="140" y="71"/>
                </a:cubicBezTo>
                <a:cubicBezTo>
                  <a:pt x="144" y="71"/>
                  <a:pt x="146" y="70"/>
                  <a:pt x="148" y="68"/>
                </a:cubicBezTo>
                <a:cubicBezTo>
                  <a:pt x="153" y="63"/>
                  <a:pt x="153" y="63"/>
                  <a:pt x="153" y="63"/>
                </a:cubicBezTo>
                <a:cubicBezTo>
                  <a:pt x="161" y="67"/>
                  <a:pt x="161" y="67"/>
                  <a:pt x="161" y="67"/>
                </a:cubicBezTo>
                <a:cubicBezTo>
                  <a:pt x="161" y="68"/>
                  <a:pt x="162" y="69"/>
                  <a:pt x="162" y="70"/>
                </a:cubicBezTo>
                <a:cubicBezTo>
                  <a:pt x="162" y="83"/>
                  <a:pt x="162" y="83"/>
                  <a:pt x="162" y="83"/>
                </a:cubicBezTo>
                <a:cubicBezTo>
                  <a:pt x="158" y="86"/>
                  <a:pt x="156" y="91"/>
                  <a:pt x="156" y="97"/>
                </a:cubicBezTo>
                <a:cubicBezTo>
                  <a:pt x="156" y="106"/>
                  <a:pt x="156" y="106"/>
                  <a:pt x="156" y="106"/>
                </a:cubicBezTo>
                <a:cubicBezTo>
                  <a:pt x="156" y="113"/>
                  <a:pt x="159" y="119"/>
                  <a:pt x="164" y="124"/>
                </a:cubicBezTo>
                <a:cubicBezTo>
                  <a:pt x="164" y="129"/>
                  <a:pt x="164" y="129"/>
                  <a:pt x="164" y="129"/>
                </a:cubicBezTo>
                <a:cubicBezTo>
                  <a:pt x="164" y="130"/>
                  <a:pt x="164" y="131"/>
                  <a:pt x="163" y="131"/>
                </a:cubicBezTo>
                <a:cubicBezTo>
                  <a:pt x="153" y="137"/>
                  <a:pt x="153" y="137"/>
                  <a:pt x="153" y="137"/>
                </a:cubicBezTo>
                <a:cubicBezTo>
                  <a:pt x="150" y="139"/>
                  <a:pt x="147" y="143"/>
                  <a:pt x="147" y="147"/>
                </a:cubicBezTo>
                <a:cubicBezTo>
                  <a:pt x="147" y="194"/>
                  <a:pt x="147" y="194"/>
                  <a:pt x="147" y="194"/>
                </a:cubicBezTo>
                <a:cubicBezTo>
                  <a:pt x="147" y="197"/>
                  <a:pt x="148" y="200"/>
                  <a:pt x="149" y="203"/>
                </a:cubicBezTo>
                <a:cubicBezTo>
                  <a:pt x="151" y="207"/>
                  <a:pt x="153" y="211"/>
                  <a:pt x="155" y="213"/>
                </a:cubicBezTo>
                <a:cubicBezTo>
                  <a:pt x="155" y="214"/>
                  <a:pt x="156" y="215"/>
                  <a:pt x="156" y="216"/>
                </a:cubicBezTo>
                <a:cubicBezTo>
                  <a:pt x="156" y="235"/>
                  <a:pt x="156" y="235"/>
                  <a:pt x="156" y="235"/>
                </a:cubicBezTo>
                <a:cubicBezTo>
                  <a:pt x="156" y="238"/>
                  <a:pt x="158" y="240"/>
                  <a:pt x="160" y="240"/>
                </a:cubicBezTo>
                <a:cubicBezTo>
                  <a:pt x="163" y="240"/>
                  <a:pt x="165" y="238"/>
                  <a:pt x="165" y="235"/>
                </a:cubicBezTo>
                <a:cubicBezTo>
                  <a:pt x="165" y="216"/>
                  <a:pt x="165" y="216"/>
                  <a:pt x="165" y="216"/>
                </a:cubicBezTo>
                <a:cubicBezTo>
                  <a:pt x="165" y="213"/>
                  <a:pt x="164" y="210"/>
                  <a:pt x="162" y="207"/>
                </a:cubicBezTo>
                <a:cubicBezTo>
                  <a:pt x="161" y="206"/>
                  <a:pt x="159" y="203"/>
                  <a:pt x="158" y="199"/>
                </a:cubicBezTo>
                <a:cubicBezTo>
                  <a:pt x="157" y="198"/>
                  <a:pt x="157" y="196"/>
                  <a:pt x="157" y="194"/>
                </a:cubicBezTo>
                <a:cubicBezTo>
                  <a:pt x="157" y="147"/>
                  <a:pt x="157" y="147"/>
                  <a:pt x="157" y="147"/>
                </a:cubicBezTo>
                <a:cubicBezTo>
                  <a:pt x="157" y="146"/>
                  <a:pt x="157" y="146"/>
                  <a:pt x="158" y="145"/>
                </a:cubicBezTo>
                <a:cubicBezTo>
                  <a:pt x="165" y="140"/>
                  <a:pt x="165" y="140"/>
                  <a:pt x="165" y="140"/>
                </a:cubicBezTo>
                <a:cubicBezTo>
                  <a:pt x="170" y="145"/>
                  <a:pt x="170" y="145"/>
                  <a:pt x="170" y="145"/>
                </a:cubicBezTo>
                <a:cubicBezTo>
                  <a:pt x="172" y="147"/>
                  <a:pt x="175" y="148"/>
                  <a:pt x="178" y="148"/>
                </a:cubicBezTo>
                <a:cubicBezTo>
                  <a:pt x="178" y="148"/>
                  <a:pt x="178" y="148"/>
                  <a:pt x="178" y="148"/>
                </a:cubicBezTo>
                <a:cubicBezTo>
                  <a:pt x="181" y="148"/>
                  <a:pt x="184" y="147"/>
                  <a:pt x="186" y="145"/>
                </a:cubicBezTo>
                <a:cubicBezTo>
                  <a:pt x="191" y="140"/>
                  <a:pt x="191" y="140"/>
                  <a:pt x="191" y="140"/>
                </a:cubicBezTo>
                <a:cubicBezTo>
                  <a:pt x="198" y="145"/>
                  <a:pt x="198" y="145"/>
                  <a:pt x="198" y="145"/>
                </a:cubicBezTo>
                <a:cubicBezTo>
                  <a:pt x="199" y="146"/>
                  <a:pt x="199" y="146"/>
                  <a:pt x="199" y="147"/>
                </a:cubicBezTo>
                <a:cubicBezTo>
                  <a:pt x="199" y="194"/>
                  <a:pt x="199" y="194"/>
                  <a:pt x="199" y="194"/>
                </a:cubicBezTo>
                <a:cubicBezTo>
                  <a:pt x="199" y="196"/>
                  <a:pt x="199" y="198"/>
                  <a:pt x="198" y="199"/>
                </a:cubicBezTo>
                <a:cubicBezTo>
                  <a:pt x="197" y="203"/>
                  <a:pt x="195" y="206"/>
                  <a:pt x="194" y="207"/>
                </a:cubicBezTo>
                <a:cubicBezTo>
                  <a:pt x="192" y="210"/>
                  <a:pt x="191" y="213"/>
                  <a:pt x="191" y="216"/>
                </a:cubicBezTo>
                <a:cubicBezTo>
                  <a:pt x="191" y="235"/>
                  <a:pt x="191" y="235"/>
                  <a:pt x="191" y="235"/>
                </a:cubicBezTo>
                <a:cubicBezTo>
                  <a:pt x="191" y="238"/>
                  <a:pt x="193" y="240"/>
                  <a:pt x="196" y="240"/>
                </a:cubicBezTo>
                <a:cubicBezTo>
                  <a:pt x="198" y="240"/>
                  <a:pt x="200" y="238"/>
                  <a:pt x="200" y="235"/>
                </a:cubicBezTo>
                <a:cubicBezTo>
                  <a:pt x="200" y="216"/>
                  <a:pt x="200" y="216"/>
                  <a:pt x="200" y="216"/>
                </a:cubicBezTo>
                <a:cubicBezTo>
                  <a:pt x="200" y="215"/>
                  <a:pt x="201" y="214"/>
                  <a:pt x="201" y="213"/>
                </a:cubicBezTo>
                <a:cubicBezTo>
                  <a:pt x="203" y="211"/>
                  <a:pt x="205" y="207"/>
                  <a:pt x="207" y="203"/>
                </a:cubicBezTo>
                <a:cubicBezTo>
                  <a:pt x="208" y="200"/>
                  <a:pt x="208" y="197"/>
                  <a:pt x="208" y="194"/>
                </a:cubicBezTo>
                <a:cubicBezTo>
                  <a:pt x="208" y="147"/>
                  <a:pt x="208" y="147"/>
                  <a:pt x="208" y="147"/>
                </a:cubicBezTo>
                <a:cubicBezTo>
                  <a:pt x="208" y="143"/>
                  <a:pt x="206" y="139"/>
                  <a:pt x="203" y="137"/>
                </a:cubicBezTo>
                <a:cubicBezTo>
                  <a:pt x="193" y="131"/>
                  <a:pt x="193" y="131"/>
                  <a:pt x="193" y="131"/>
                </a:cubicBezTo>
                <a:cubicBezTo>
                  <a:pt x="192" y="131"/>
                  <a:pt x="192" y="130"/>
                  <a:pt x="192" y="129"/>
                </a:cubicBezTo>
                <a:cubicBezTo>
                  <a:pt x="192" y="124"/>
                  <a:pt x="192" y="124"/>
                  <a:pt x="192" y="124"/>
                </a:cubicBezTo>
                <a:cubicBezTo>
                  <a:pt x="197" y="120"/>
                  <a:pt x="201" y="113"/>
                  <a:pt x="201" y="106"/>
                </a:cubicBezTo>
                <a:cubicBezTo>
                  <a:pt x="201" y="97"/>
                  <a:pt x="201" y="97"/>
                  <a:pt x="201" y="97"/>
                </a:cubicBezTo>
                <a:cubicBezTo>
                  <a:pt x="201" y="91"/>
                  <a:pt x="198" y="85"/>
                  <a:pt x="193" y="82"/>
                </a:cubicBezTo>
                <a:cubicBezTo>
                  <a:pt x="193" y="70"/>
                  <a:pt x="193" y="70"/>
                  <a:pt x="193" y="70"/>
                </a:cubicBezTo>
                <a:cubicBezTo>
                  <a:pt x="193" y="69"/>
                  <a:pt x="194" y="68"/>
                  <a:pt x="194" y="67"/>
                </a:cubicBezTo>
                <a:cubicBezTo>
                  <a:pt x="202" y="63"/>
                  <a:pt x="202" y="63"/>
                  <a:pt x="202" y="63"/>
                </a:cubicBezTo>
                <a:cubicBezTo>
                  <a:pt x="207" y="68"/>
                  <a:pt x="207" y="68"/>
                  <a:pt x="207" y="68"/>
                </a:cubicBezTo>
                <a:cubicBezTo>
                  <a:pt x="208" y="70"/>
                  <a:pt x="211" y="71"/>
                  <a:pt x="214" y="71"/>
                </a:cubicBezTo>
                <a:cubicBezTo>
                  <a:pt x="218" y="71"/>
                  <a:pt x="220" y="70"/>
                  <a:pt x="222" y="68"/>
                </a:cubicBezTo>
                <a:cubicBezTo>
                  <a:pt x="227" y="63"/>
                  <a:pt x="227" y="63"/>
                  <a:pt x="227" y="63"/>
                </a:cubicBezTo>
                <a:cubicBezTo>
                  <a:pt x="235" y="67"/>
                  <a:pt x="235" y="67"/>
                  <a:pt x="235" y="67"/>
                </a:cubicBezTo>
                <a:cubicBezTo>
                  <a:pt x="235" y="68"/>
                  <a:pt x="236" y="69"/>
                  <a:pt x="236" y="70"/>
                </a:cubicBezTo>
                <a:cubicBezTo>
                  <a:pt x="236" y="83"/>
                  <a:pt x="236" y="83"/>
                  <a:pt x="236" y="83"/>
                </a:cubicBezTo>
                <a:cubicBezTo>
                  <a:pt x="232" y="86"/>
                  <a:pt x="229" y="91"/>
                  <a:pt x="229" y="97"/>
                </a:cubicBezTo>
                <a:cubicBezTo>
                  <a:pt x="229" y="106"/>
                  <a:pt x="229" y="106"/>
                  <a:pt x="229" y="106"/>
                </a:cubicBezTo>
                <a:cubicBezTo>
                  <a:pt x="229" y="113"/>
                  <a:pt x="233" y="119"/>
                  <a:pt x="238" y="124"/>
                </a:cubicBezTo>
                <a:cubicBezTo>
                  <a:pt x="238" y="129"/>
                  <a:pt x="238" y="129"/>
                  <a:pt x="238" y="129"/>
                </a:cubicBezTo>
                <a:cubicBezTo>
                  <a:pt x="238" y="130"/>
                  <a:pt x="238" y="131"/>
                  <a:pt x="237" y="131"/>
                </a:cubicBezTo>
                <a:cubicBezTo>
                  <a:pt x="227" y="137"/>
                  <a:pt x="227" y="137"/>
                  <a:pt x="227" y="137"/>
                </a:cubicBezTo>
                <a:cubicBezTo>
                  <a:pt x="224" y="139"/>
                  <a:pt x="221" y="143"/>
                  <a:pt x="221" y="147"/>
                </a:cubicBezTo>
                <a:cubicBezTo>
                  <a:pt x="221" y="194"/>
                  <a:pt x="221" y="194"/>
                  <a:pt x="221" y="194"/>
                </a:cubicBezTo>
                <a:cubicBezTo>
                  <a:pt x="221" y="197"/>
                  <a:pt x="222" y="200"/>
                  <a:pt x="223" y="203"/>
                </a:cubicBezTo>
                <a:cubicBezTo>
                  <a:pt x="225" y="207"/>
                  <a:pt x="227" y="211"/>
                  <a:pt x="229" y="213"/>
                </a:cubicBezTo>
                <a:cubicBezTo>
                  <a:pt x="229" y="214"/>
                  <a:pt x="229" y="215"/>
                  <a:pt x="229" y="216"/>
                </a:cubicBezTo>
                <a:cubicBezTo>
                  <a:pt x="229" y="235"/>
                  <a:pt x="229" y="235"/>
                  <a:pt x="229" y="235"/>
                </a:cubicBezTo>
                <a:cubicBezTo>
                  <a:pt x="229" y="238"/>
                  <a:pt x="232" y="240"/>
                  <a:pt x="234" y="240"/>
                </a:cubicBezTo>
                <a:cubicBezTo>
                  <a:pt x="237" y="240"/>
                  <a:pt x="239" y="238"/>
                  <a:pt x="239" y="235"/>
                </a:cubicBezTo>
                <a:cubicBezTo>
                  <a:pt x="239" y="216"/>
                  <a:pt x="239" y="216"/>
                  <a:pt x="239" y="216"/>
                </a:cubicBezTo>
                <a:cubicBezTo>
                  <a:pt x="239" y="213"/>
                  <a:pt x="238" y="210"/>
                  <a:pt x="236" y="207"/>
                </a:cubicBezTo>
                <a:cubicBezTo>
                  <a:pt x="235" y="206"/>
                  <a:pt x="233" y="203"/>
                  <a:pt x="232" y="199"/>
                </a:cubicBezTo>
                <a:cubicBezTo>
                  <a:pt x="231" y="198"/>
                  <a:pt x="231" y="196"/>
                  <a:pt x="231" y="194"/>
                </a:cubicBezTo>
                <a:cubicBezTo>
                  <a:pt x="231" y="147"/>
                  <a:pt x="231" y="147"/>
                  <a:pt x="231" y="147"/>
                </a:cubicBezTo>
                <a:cubicBezTo>
                  <a:pt x="231" y="146"/>
                  <a:pt x="231" y="146"/>
                  <a:pt x="232" y="145"/>
                </a:cubicBezTo>
                <a:cubicBezTo>
                  <a:pt x="239" y="140"/>
                  <a:pt x="239" y="140"/>
                  <a:pt x="239" y="140"/>
                </a:cubicBezTo>
                <a:cubicBezTo>
                  <a:pt x="244" y="145"/>
                  <a:pt x="244" y="145"/>
                  <a:pt x="244" y="145"/>
                </a:cubicBezTo>
                <a:cubicBezTo>
                  <a:pt x="246" y="147"/>
                  <a:pt x="249" y="148"/>
                  <a:pt x="252" y="148"/>
                </a:cubicBezTo>
                <a:cubicBezTo>
                  <a:pt x="255" y="148"/>
                  <a:pt x="258" y="147"/>
                  <a:pt x="260" y="145"/>
                </a:cubicBezTo>
                <a:cubicBezTo>
                  <a:pt x="264" y="140"/>
                  <a:pt x="264" y="140"/>
                  <a:pt x="264" y="140"/>
                </a:cubicBezTo>
                <a:cubicBezTo>
                  <a:pt x="272" y="145"/>
                  <a:pt x="272" y="145"/>
                  <a:pt x="272" y="145"/>
                </a:cubicBezTo>
                <a:cubicBezTo>
                  <a:pt x="273" y="146"/>
                  <a:pt x="273" y="146"/>
                  <a:pt x="273" y="147"/>
                </a:cubicBezTo>
                <a:cubicBezTo>
                  <a:pt x="273" y="194"/>
                  <a:pt x="273" y="194"/>
                  <a:pt x="273" y="194"/>
                </a:cubicBezTo>
                <a:cubicBezTo>
                  <a:pt x="273" y="196"/>
                  <a:pt x="273" y="198"/>
                  <a:pt x="272" y="199"/>
                </a:cubicBezTo>
                <a:cubicBezTo>
                  <a:pt x="271" y="203"/>
                  <a:pt x="269" y="206"/>
                  <a:pt x="268" y="207"/>
                </a:cubicBezTo>
                <a:cubicBezTo>
                  <a:pt x="266" y="210"/>
                  <a:pt x="265" y="213"/>
                  <a:pt x="265" y="216"/>
                </a:cubicBezTo>
                <a:cubicBezTo>
                  <a:pt x="265" y="235"/>
                  <a:pt x="265" y="235"/>
                  <a:pt x="265" y="235"/>
                </a:cubicBezTo>
                <a:cubicBezTo>
                  <a:pt x="265" y="238"/>
                  <a:pt x="267" y="240"/>
                  <a:pt x="270" y="240"/>
                </a:cubicBezTo>
                <a:cubicBezTo>
                  <a:pt x="272" y="240"/>
                  <a:pt x="274" y="238"/>
                  <a:pt x="274" y="235"/>
                </a:cubicBezTo>
                <a:cubicBezTo>
                  <a:pt x="274" y="216"/>
                  <a:pt x="274" y="216"/>
                  <a:pt x="274" y="216"/>
                </a:cubicBezTo>
                <a:cubicBezTo>
                  <a:pt x="274" y="215"/>
                  <a:pt x="275" y="214"/>
                  <a:pt x="275" y="213"/>
                </a:cubicBezTo>
                <a:cubicBezTo>
                  <a:pt x="277" y="211"/>
                  <a:pt x="279" y="207"/>
                  <a:pt x="281" y="203"/>
                </a:cubicBezTo>
                <a:cubicBezTo>
                  <a:pt x="282" y="200"/>
                  <a:pt x="282" y="197"/>
                  <a:pt x="282" y="194"/>
                </a:cubicBezTo>
                <a:cubicBezTo>
                  <a:pt x="282" y="147"/>
                  <a:pt x="282" y="147"/>
                  <a:pt x="282" y="147"/>
                </a:cubicBezTo>
                <a:cubicBezTo>
                  <a:pt x="282" y="143"/>
                  <a:pt x="280" y="139"/>
                  <a:pt x="277" y="137"/>
                </a:cubicBezTo>
                <a:close/>
                <a:moveTo>
                  <a:pt x="17" y="97"/>
                </a:moveTo>
                <a:cubicBezTo>
                  <a:pt x="17" y="91"/>
                  <a:pt x="21" y="87"/>
                  <a:pt x="27" y="87"/>
                </a:cubicBezTo>
                <a:cubicBezTo>
                  <a:pt x="34" y="87"/>
                  <a:pt x="34" y="87"/>
                  <a:pt x="34" y="87"/>
                </a:cubicBezTo>
                <a:cubicBezTo>
                  <a:pt x="39" y="87"/>
                  <a:pt x="44" y="91"/>
                  <a:pt x="44" y="97"/>
                </a:cubicBezTo>
                <a:cubicBezTo>
                  <a:pt x="44" y="106"/>
                  <a:pt x="44" y="106"/>
                  <a:pt x="44" y="106"/>
                </a:cubicBezTo>
                <a:cubicBezTo>
                  <a:pt x="44" y="111"/>
                  <a:pt x="41" y="115"/>
                  <a:pt x="38" y="117"/>
                </a:cubicBezTo>
                <a:cubicBezTo>
                  <a:pt x="37" y="117"/>
                  <a:pt x="37" y="117"/>
                  <a:pt x="37" y="117"/>
                </a:cubicBezTo>
                <a:cubicBezTo>
                  <a:pt x="35" y="118"/>
                  <a:pt x="33" y="119"/>
                  <a:pt x="30" y="119"/>
                </a:cubicBezTo>
                <a:cubicBezTo>
                  <a:pt x="30" y="119"/>
                  <a:pt x="30" y="119"/>
                  <a:pt x="30" y="119"/>
                </a:cubicBezTo>
                <a:cubicBezTo>
                  <a:pt x="23" y="119"/>
                  <a:pt x="17" y="113"/>
                  <a:pt x="17" y="106"/>
                </a:cubicBezTo>
                <a:lnTo>
                  <a:pt x="17" y="97"/>
                </a:lnTo>
                <a:close/>
                <a:moveTo>
                  <a:pt x="36" y="134"/>
                </a:moveTo>
                <a:cubicBezTo>
                  <a:pt x="32" y="139"/>
                  <a:pt x="32" y="139"/>
                  <a:pt x="32" y="139"/>
                </a:cubicBezTo>
                <a:cubicBezTo>
                  <a:pt x="31" y="139"/>
                  <a:pt x="29" y="139"/>
                  <a:pt x="29" y="139"/>
                </a:cubicBezTo>
                <a:cubicBezTo>
                  <a:pt x="24" y="134"/>
                  <a:pt x="24" y="134"/>
                  <a:pt x="24" y="134"/>
                </a:cubicBezTo>
                <a:cubicBezTo>
                  <a:pt x="25" y="133"/>
                  <a:pt x="26" y="131"/>
                  <a:pt x="26" y="129"/>
                </a:cubicBezTo>
                <a:cubicBezTo>
                  <a:pt x="26" y="128"/>
                  <a:pt x="26" y="128"/>
                  <a:pt x="26" y="128"/>
                </a:cubicBezTo>
                <a:cubicBezTo>
                  <a:pt x="27" y="128"/>
                  <a:pt x="29" y="128"/>
                  <a:pt x="30" y="128"/>
                </a:cubicBezTo>
                <a:cubicBezTo>
                  <a:pt x="30" y="128"/>
                  <a:pt x="30" y="128"/>
                  <a:pt x="30" y="128"/>
                </a:cubicBezTo>
                <a:cubicBezTo>
                  <a:pt x="32" y="128"/>
                  <a:pt x="33" y="128"/>
                  <a:pt x="35" y="128"/>
                </a:cubicBezTo>
                <a:cubicBezTo>
                  <a:pt x="35" y="129"/>
                  <a:pt x="35" y="129"/>
                  <a:pt x="35" y="129"/>
                </a:cubicBezTo>
                <a:cubicBezTo>
                  <a:pt x="35" y="131"/>
                  <a:pt x="35" y="133"/>
                  <a:pt x="36" y="134"/>
                </a:cubicBezTo>
                <a:close/>
                <a:moveTo>
                  <a:pt x="53" y="19"/>
                </a:moveTo>
                <a:cubicBezTo>
                  <a:pt x="53" y="14"/>
                  <a:pt x="58" y="9"/>
                  <a:pt x="63" y="9"/>
                </a:cubicBezTo>
                <a:cubicBezTo>
                  <a:pt x="70" y="9"/>
                  <a:pt x="70" y="9"/>
                  <a:pt x="70" y="9"/>
                </a:cubicBezTo>
                <a:cubicBezTo>
                  <a:pt x="76" y="9"/>
                  <a:pt x="80" y="14"/>
                  <a:pt x="80" y="19"/>
                </a:cubicBezTo>
                <a:cubicBezTo>
                  <a:pt x="80" y="28"/>
                  <a:pt x="80" y="28"/>
                  <a:pt x="80" y="28"/>
                </a:cubicBezTo>
                <a:cubicBezTo>
                  <a:pt x="80" y="33"/>
                  <a:pt x="78" y="37"/>
                  <a:pt x="74" y="39"/>
                </a:cubicBezTo>
                <a:cubicBezTo>
                  <a:pt x="74" y="39"/>
                  <a:pt x="74" y="39"/>
                  <a:pt x="74" y="39"/>
                </a:cubicBezTo>
                <a:cubicBezTo>
                  <a:pt x="72" y="41"/>
                  <a:pt x="69" y="41"/>
                  <a:pt x="67" y="41"/>
                </a:cubicBezTo>
                <a:cubicBezTo>
                  <a:pt x="67" y="41"/>
                  <a:pt x="67" y="41"/>
                  <a:pt x="67" y="41"/>
                </a:cubicBezTo>
                <a:cubicBezTo>
                  <a:pt x="59" y="41"/>
                  <a:pt x="53" y="36"/>
                  <a:pt x="53" y="28"/>
                </a:cubicBezTo>
                <a:lnTo>
                  <a:pt x="53" y="19"/>
                </a:lnTo>
                <a:close/>
                <a:moveTo>
                  <a:pt x="65" y="61"/>
                </a:moveTo>
                <a:cubicBezTo>
                  <a:pt x="61" y="57"/>
                  <a:pt x="61" y="57"/>
                  <a:pt x="61" y="57"/>
                </a:cubicBezTo>
                <a:cubicBezTo>
                  <a:pt x="62" y="55"/>
                  <a:pt x="62" y="53"/>
                  <a:pt x="62" y="52"/>
                </a:cubicBezTo>
                <a:cubicBezTo>
                  <a:pt x="62" y="50"/>
                  <a:pt x="62" y="50"/>
                  <a:pt x="62" y="50"/>
                </a:cubicBezTo>
                <a:cubicBezTo>
                  <a:pt x="64" y="50"/>
                  <a:pt x="65" y="51"/>
                  <a:pt x="67" y="51"/>
                </a:cubicBezTo>
                <a:cubicBezTo>
                  <a:pt x="67" y="51"/>
                  <a:pt x="67" y="51"/>
                  <a:pt x="67" y="51"/>
                </a:cubicBezTo>
                <a:cubicBezTo>
                  <a:pt x="68" y="51"/>
                  <a:pt x="70" y="50"/>
                  <a:pt x="71" y="50"/>
                </a:cubicBezTo>
                <a:cubicBezTo>
                  <a:pt x="71" y="52"/>
                  <a:pt x="71" y="52"/>
                  <a:pt x="71" y="52"/>
                </a:cubicBezTo>
                <a:cubicBezTo>
                  <a:pt x="71" y="53"/>
                  <a:pt x="72" y="55"/>
                  <a:pt x="72" y="57"/>
                </a:cubicBezTo>
                <a:cubicBezTo>
                  <a:pt x="68" y="61"/>
                  <a:pt x="68" y="61"/>
                  <a:pt x="68" y="61"/>
                </a:cubicBezTo>
                <a:cubicBezTo>
                  <a:pt x="68" y="61"/>
                  <a:pt x="66" y="61"/>
                  <a:pt x="65" y="61"/>
                </a:cubicBezTo>
                <a:close/>
                <a:moveTo>
                  <a:pt x="108" y="87"/>
                </a:moveTo>
                <a:cubicBezTo>
                  <a:pt x="113" y="87"/>
                  <a:pt x="117" y="91"/>
                  <a:pt x="117" y="97"/>
                </a:cubicBezTo>
                <a:cubicBezTo>
                  <a:pt x="117" y="106"/>
                  <a:pt x="117" y="106"/>
                  <a:pt x="117" y="106"/>
                </a:cubicBezTo>
                <a:cubicBezTo>
                  <a:pt x="117" y="111"/>
                  <a:pt x="115" y="115"/>
                  <a:pt x="111" y="117"/>
                </a:cubicBezTo>
                <a:cubicBezTo>
                  <a:pt x="111" y="117"/>
                  <a:pt x="111" y="117"/>
                  <a:pt x="111" y="117"/>
                </a:cubicBezTo>
                <a:cubicBezTo>
                  <a:pt x="109" y="118"/>
                  <a:pt x="107" y="119"/>
                  <a:pt x="104" y="119"/>
                </a:cubicBezTo>
                <a:cubicBezTo>
                  <a:pt x="104" y="119"/>
                  <a:pt x="104" y="119"/>
                  <a:pt x="104" y="119"/>
                </a:cubicBezTo>
                <a:cubicBezTo>
                  <a:pt x="97" y="119"/>
                  <a:pt x="91" y="113"/>
                  <a:pt x="91" y="106"/>
                </a:cubicBezTo>
                <a:cubicBezTo>
                  <a:pt x="91" y="97"/>
                  <a:pt x="91" y="97"/>
                  <a:pt x="91" y="97"/>
                </a:cubicBezTo>
                <a:cubicBezTo>
                  <a:pt x="91" y="91"/>
                  <a:pt x="95" y="87"/>
                  <a:pt x="101" y="87"/>
                </a:cubicBezTo>
                <a:lnTo>
                  <a:pt x="108" y="87"/>
                </a:lnTo>
                <a:close/>
                <a:moveTo>
                  <a:pt x="110" y="134"/>
                </a:moveTo>
                <a:cubicBezTo>
                  <a:pt x="105" y="139"/>
                  <a:pt x="105" y="139"/>
                  <a:pt x="105" y="139"/>
                </a:cubicBezTo>
                <a:cubicBezTo>
                  <a:pt x="105" y="139"/>
                  <a:pt x="103" y="139"/>
                  <a:pt x="103" y="139"/>
                </a:cubicBezTo>
                <a:cubicBezTo>
                  <a:pt x="98" y="134"/>
                  <a:pt x="98" y="134"/>
                  <a:pt x="98" y="134"/>
                </a:cubicBezTo>
                <a:cubicBezTo>
                  <a:pt x="99" y="133"/>
                  <a:pt x="100" y="131"/>
                  <a:pt x="100" y="129"/>
                </a:cubicBezTo>
                <a:cubicBezTo>
                  <a:pt x="100" y="128"/>
                  <a:pt x="100" y="128"/>
                  <a:pt x="100" y="128"/>
                </a:cubicBezTo>
                <a:cubicBezTo>
                  <a:pt x="101" y="128"/>
                  <a:pt x="103" y="128"/>
                  <a:pt x="104" y="128"/>
                </a:cubicBezTo>
                <a:cubicBezTo>
                  <a:pt x="104" y="128"/>
                  <a:pt x="104" y="128"/>
                  <a:pt x="104" y="128"/>
                </a:cubicBezTo>
                <a:cubicBezTo>
                  <a:pt x="106" y="128"/>
                  <a:pt x="107" y="128"/>
                  <a:pt x="109" y="128"/>
                </a:cubicBezTo>
                <a:cubicBezTo>
                  <a:pt x="109" y="129"/>
                  <a:pt x="109" y="129"/>
                  <a:pt x="109" y="129"/>
                </a:cubicBezTo>
                <a:cubicBezTo>
                  <a:pt x="109" y="131"/>
                  <a:pt x="109" y="133"/>
                  <a:pt x="110" y="134"/>
                </a:cubicBezTo>
                <a:close/>
                <a:moveTo>
                  <a:pt x="127" y="19"/>
                </a:moveTo>
                <a:cubicBezTo>
                  <a:pt x="127" y="14"/>
                  <a:pt x="132" y="9"/>
                  <a:pt x="137" y="9"/>
                </a:cubicBezTo>
                <a:cubicBezTo>
                  <a:pt x="144" y="9"/>
                  <a:pt x="144" y="9"/>
                  <a:pt x="144" y="9"/>
                </a:cubicBezTo>
                <a:cubicBezTo>
                  <a:pt x="150" y="9"/>
                  <a:pt x="154" y="14"/>
                  <a:pt x="154" y="19"/>
                </a:cubicBezTo>
                <a:cubicBezTo>
                  <a:pt x="154" y="28"/>
                  <a:pt x="154" y="28"/>
                  <a:pt x="154" y="28"/>
                </a:cubicBezTo>
                <a:cubicBezTo>
                  <a:pt x="154" y="33"/>
                  <a:pt x="151" y="37"/>
                  <a:pt x="148" y="39"/>
                </a:cubicBezTo>
                <a:cubicBezTo>
                  <a:pt x="148" y="39"/>
                  <a:pt x="148" y="39"/>
                  <a:pt x="148" y="39"/>
                </a:cubicBezTo>
                <a:cubicBezTo>
                  <a:pt x="146" y="41"/>
                  <a:pt x="143" y="41"/>
                  <a:pt x="141" y="41"/>
                </a:cubicBezTo>
                <a:cubicBezTo>
                  <a:pt x="140" y="41"/>
                  <a:pt x="140" y="41"/>
                  <a:pt x="140" y="41"/>
                </a:cubicBezTo>
                <a:cubicBezTo>
                  <a:pt x="133" y="41"/>
                  <a:pt x="127" y="36"/>
                  <a:pt x="127" y="28"/>
                </a:cubicBezTo>
                <a:lnTo>
                  <a:pt x="127" y="19"/>
                </a:lnTo>
                <a:close/>
                <a:moveTo>
                  <a:pt x="139" y="61"/>
                </a:moveTo>
                <a:cubicBezTo>
                  <a:pt x="135" y="57"/>
                  <a:pt x="135" y="57"/>
                  <a:pt x="135" y="57"/>
                </a:cubicBezTo>
                <a:cubicBezTo>
                  <a:pt x="136" y="55"/>
                  <a:pt x="136" y="53"/>
                  <a:pt x="136" y="52"/>
                </a:cubicBezTo>
                <a:cubicBezTo>
                  <a:pt x="136" y="50"/>
                  <a:pt x="136" y="50"/>
                  <a:pt x="136" y="50"/>
                </a:cubicBezTo>
                <a:cubicBezTo>
                  <a:pt x="137" y="50"/>
                  <a:pt x="139" y="51"/>
                  <a:pt x="140" y="51"/>
                </a:cubicBezTo>
                <a:cubicBezTo>
                  <a:pt x="141" y="51"/>
                  <a:pt x="141" y="51"/>
                  <a:pt x="141" y="51"/>
                </a:cubicBezTo>
                <a:cubicBezTo>
                  <a:pt x="142" y="51"/>
                  <a:pt x="144" y="50"/>
                  <a:pt x="145" y="50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3"/>
                  <a:pt x="145" y="55"/>
                  <a:pt x="146" y="57"/>
                </a:cubicBezTo>
                <a:cubicBezTo>
                  <a:pt x="142" y="61"/>
                  <a:pt x="142" y="61"/>
                  <a:pt x="142" y="61"/>
                </a:cubicBezTo>
                <a:cubicBezTo>
                  <a:pt x="142" y="61"/>
                  <a:pt x="139" y="61"/>
                  <a:pt x="139" y="61"/>
                </a:cubicBezTo>
                <a:close/>
                <a:moveTo>
                  <a:pt x="182" y="87"/>
                </a:moveTo>
                <a:cubicBezTo>
                  <a:pt x="187" y="87"/>
                  <a:pt x="191" y="91"/>
                  <a:pt x="191" y="97"/>
                </a:cubicBezTo>
                <a:cubicBezTo>
                  <a:pt x="191" y="106"/>
                  <a:pt x="191" y="106"/>
                  <a:pt x="191" y="106"/>
                </a:cubicBezTo>
                <a:cubicBezTo>
                  <a:pt x="191" y="111"/>
                  <a:pt x="189" y="115"/>
                  <a:pt x="185" y="117"/>
                </a:cubicBezTo>
                <a:cubicBezTo>
                  <a:pt x="185" y="117"/>
                  <a:pt x="185" y="117"/>
                  <a:pt x="185" y="117"/>
                </a:cubicBezTo>
                <a:cubicBezTo>
                  <a:pt x="183" y="118"/>
                  <a:pt x="181" y="119"/>
                  <a:pt x="178" y="119"/>
                </a:cubicBezTo>
                <a:cubicBezTo>
                  <a:pt x="178" y="119"/>
                  <a:pt x="178" y="119"/>
                  <a:pt x="178" y="119"/>
                </a:cubicBezTo>
                <a:cubicBezTo>
                  <a:pt x="171" y="119"/>
                  <a:pt x="165" y="113"/>
                  <a:pt x="165" y="106"/>
                </a:cubicBezTo>
                <a:cubicBezTo>
                  <a:pt x="165" y="97"/>
                  <a:pt x="165" y="97"/>
                  <a:pt x="165" y="97"/>
                </a:cubicBezTo>
                <a:cubicBezTo>
                  <a:pt x="165" y="91"/>
                  <a:pt x="169" y="87"/>
                  <a:pt x="174" y="87"/>
                </a:cubicBezTo>
                <a:lnTo>
                  <a:pt x="182" y="87"/>
                </a:lnTo>
                <a:close/>
                <a:moveTo>
                  <a:pt x="184" y="134"/>
                </a:moveTo>
                <a:cubicBezTo>
                  <a:pt x="179" y="139"/>
                  <a:pt x="179" y="139"/>
                  <a:pt x="179" y="139"/>
                </a:cubicBezTo>
                <a:cubicBezTo>
                  <a:pt x="179" y="139"/>
                  <a:pt x="179" y="139"/>
                  <a:pt x="178" y="139"/>
                </a:cubicBezTo>
                <a:cubicBezTo>
                  <a:pt x="177" y="139"/>
                  <a:pt x="177" y="139"/>
                  <a:pt x="177" y="139"/>
                </a:cubicBezTo>
                <a:cubicBezTo>
                  <a:pt x="172" y="134"/>
                  <a:pt x="172" y="134"/>
                  <a:pt x="172" y="134"/>
                </a:cubicBezTo>
                <a:cubicBezTo>
                  <a:pt x="173" y="133"/>
                  <a:pt x="174" y="131"/>
                  <a:pt x="174" y="129"/>
                </a:cubicBezTo>
                <a:cubicBezTo>
                  <a:pt x="174" y="128"/>
                  <a:pt x="174" y="128"/>
                  <a:pt x="174" y="128"/>
                </a:cubicBezTo>
                <a:cubicBezTo>
                  <a:pt x="175" y="128"/>
                  <a:pt x="176" y="128"/>
                  <a:pt x="178" y="128"/>
                </a:cubicBezTo>
                <a:cubicBezTo>
                  <a:pt x="178" y="128"/>
                  <a:pt x="178" y="128"/>
                  <a:pt x="178" y="128"/>
                </a:cubicBezTo>
                <a:cubicBezTo>
                  <a:pt x="180" y="128"/>
                  <a:pt x="181" y="128"/>
                  <a:pt x="182" y="128"/>
                </a:cubicBezTo>
                <a:cubicBezTo>
                  <a:pt x="182" y="129"/>
                  <a:pt x="182" y="129"/>
                  <a:pt x="182" y="129"/>
                </a:cubicBezTo>
                <a:cubicBezTo>
                  <a:pt x="182" y="131"/>
                  <a:pt x="183" y="133"/>
                  <a:pt x="184" y="134"/>
                </a:cubicBezTo>
                <a:close/>
                <a:moveTo>
                  <a:pt x="201" y="19"/>
                </a:moveTo>
                <a:cubicBezTo>
                  <a:pt x="201" y="14"/>
                  <a:pt x="206" y="9"/>
                  <a:pt x="211" y="9"/>
                </a:cubicBezTo>
                <a:cubicBezTo>
                  <a:pt x="218" y="9"/>
                  <a:pt x="218" y="9"/>
                  <a:pt x="218" y="9"/>
                </a:cubicBezTo>
                <a:cubicBezTo>
                  <a:pt x="224" y="9"/>
                  <a:pt x="228" y="14"/>
                  <a:pt x="228" y="19"/>
                </a:cubicBezTo>
                <a:cubicBezTo>
                  <a:pt x="228" y="28"/>
                  <a:pt x="228" y="28"/>
                  <a:pt x="228" y="28"/>
                </a:cubicBezTo>
                <a:cubicBezTo>
                  <a:pt x="228" y="33"/>
                  <a:pt x="225" y="37"/>
                  <a:pt x="222" y="39"/>
                </a:cubicBezTo>
                <a:cubicBezTo>
                  <a:pt x="222" y="39"/>
                  <a:pt x="222" y="39"/>
                  <a:pt x="222" y="39"/>
                </a:cubicBezTo>
                <a:cubicBezTo>
                  <a:pt x="220" y="41"/>
                  <a:pt x="217" y="41"/>
                  <a:pt x="215" y="41"/>
                </a:cubicBezTo>
                <a:cubicBezTo>
                  <a:pt x="214" y="41"/>
                  <a:pt x="214" y="41"/>
                  <a:pt x="214" y="41"/>
                </a:cubicBezTo>
                <a:cubicBezTo>
                  <a:pt x="207" y="41"/>
                  <a:pt x="201" y="36"/>
                  <a:pt x="201" y="28"/>
                </a:cubicBezTo>
                <a:lnTo>
                  <a:pt x="201" y="19"/>
                </a:lnTo>
                <a:close/>
                <a:moveTo>
                  <a:pt x="213" y="61"/>
                </a:moveTo>
                <a:cubicBezTo>
                  <a:pt x="209" y="57"/>
                  <a:pt x="209" y="57"/>
                  <a:pt x="209" y="57"/>
                </a:cubicBezTo>
                <a:cubicBezTo>
                  <a:pt x="210" y="55"/>
                  <a:pt x="210" y="53"/>
                  <a:pt x="210" y="52"/>
                </a:cubicBezTo>
                <a:cubicBezTo>
                  <a:pt x="210" y="50"/>
                  <a:pt x="210" y="50"/>
                  <a:pt x="210" y="50"/>
                </a:cubicBezTo>
                <a:cubicBezTo>
                  <a:pt x="211" y="50"/>
                  <a:pt x="213" y="51"/>
                  <a:pt x="214" y="51"/>
                </a:cubicBezTo>
                <a:cubicBezTo>
                  <a:pt x="215" y="51"/>
                  <a:pt x="215" y="51"/>
                  <a:pt x="215" y="51"/>
                </a:cubicBezTo>
                <a:cubicBezTo>
                  <a:pt x="216" y="51"/>
                  <a:pt x="218" y="50"/>
                  <a:pt x="219" y="50"/>
                </a:cubicBezTo>
                <a:cubicBezTo>
                  <a:pt x="219" y="52"/>
                  <a:pt x="219" y="52"/>
                  <a:pt x="219" y="52"/>
                </a:cubicBezTo>
                <a:cubicBezTo>
                  <a:pt x="219" y="53"/>
                  <a:pt x="219" y="55"/>
                  <a:pt x="220" y="57"/>
                </a:cubicBezTo>
                <a:cubicBezTo>
                  <a:pt x="216" y="61"/>
                  <a:pt x="216" y="61"/>
                  <a:pt x="216" y="61"/>
                </a:cubicBezTo>
                <a:cubicBezTo>
                  <a:pt x="216" y="61"/>
                  <a:pt x="213" y="61"/>
                  <a:pt x="213" y="61"/>
                </a:cubicBezTo>
                <a:close/>
                <a:moveTo>
                  <a:pt x="256" y="87"/>
                </a:moveTo>
                <a:cubicBezTo>
                  <a:pt x="261" y="87"/>
                  <a:pt x="265" y="91"/>
                  <a:pt x="265" y="97"/>
                </a:cubicBezTo>
                <a:cubicBezTo>
                  <a:pt x="265" y="106"/>
                  <a:pt x="265" y="106"/>
                  <a:pt x="265" y="106"/>
                </a:cubicBezTo>
                <a:cubicBezTo>
                  <a:pt x="265" y="111"/>
                  <a:pt x="263" y="115"/>
                  <a:pt x="259" y="117"/>
                </a:cubicBezTo>
                <a:cubicBezTo>
                  <a:pt x="259" y="117"/>
                  <a:pt x="259" y="117"/>
                  <a:pt x="259" y="117"/>
                </a:cubicBezTo>
                <a:cubicBezTo>
                  <a:pt x="257" y="118"/>
                  <a:pt x="255" y="119"/>
                  <a:pt x="252" y="119"/>
                </a:cubicBezTo>
                <a:cubicBezTo>
                  <a:pt x="252" y="119"/>
                  <a:pt x="252" y="119"/>
                  <a:pt x="252" y="119"/>
                </a:cubicBezTo>
                <a:cubicBezTo>
                  <a:pt x="245" y="119"/>
                  <a:pt x="239" y="113"/>
                  <a:pt x="239" y="106"/>
                </a:cubicBezTo>
                <a:cubicBezTo>
                  <a:pt x="239" y="97"/>
                  <a:pt x="239" y="97"/>
                  <a:pt x="239" y="97"/>
                </a:cubicBezTo>
                <a:cubicBezTo>
                  <a:pt x="239" y="91"/>
                  <a:pt x="243" y="87"/>
                  <a:pt x="248" y="87"/>
                </a:cubicBezTo>
                <a:lnTo>
                  <a:pt x="256" y="87"/>
                </a:lnTo>
                <a:close/>
                <a:moveTo>
                  <a:pt x="250" y="139"/>
                </a:moveTo>
                <a:cubicBezTo>
                  <a:pt x="246" y="134"/>
                  <a:pt x="246" y="134"/>
                  <a:pt x="246" y="134"/>
                </a:cubicBezTo>
                <a:cubicBezTo>
                  <a:pt x="247" y="133"/>
                  <a:pt x="247" y="131"/>
                  <a:pt x="247" y="129"/>
                </a:cubicBezTo>
                <a:cubicBezTo>
                  <a:pt x="247" y="128"/>
                  <a:pt x="247" y="128"/>
                  <a:pt x="247" y="128"/>
                </a:cubicBezTo>
                <a:cubicBezTo>
                  <a:pt x="249" y="128"/>
                  <a:pt x="250" y="128"/>
                  <a:pt x="252" y="128"/>
                </a:cubicBezTo>
                <a:cubicBezTo>
                  <a:pt x="252" y="128"/>
                  <a:pt x="252" y="128"/>
                  <a:pt x="252" y="128"/>
                </a:cubicBezTo>
                <a:cubicBezTo>
                  <a:pt x="254" y="128"/>
                  <a:pt x="255" y="128"/>
                  <a:pt x="256" y="128"/>
                </a:cubicBezTo>
                <a:cubicBezTo>
                  <a:pt x="256" y="129"/>
                  <a:pt x="256" y="129"/>
                  <a:pt x="256" y="129"/>
                </a:cubicBezTo>
                <a:cubicBezTo>
                  <a:pt x="256" y="131"/>
                  <a:pt x="257" y="133"/>
                  <a:pt x="258" y="134"/>
                </a:cubicBezTo>
                <a:cubicBezTo>
                  <a:pt x="253" y="139"/>
                  <a:pt x="253" y="139"/>
                  <a:pt x="253" y="139"/>
                </a:cubicBezTo>
                <a:cubicBezTo>
                  <a:pt x="253" y="139"/>
                  <a:pt x="251" y="139"/>
                  <a:pt x="250" y="13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" name="Freeform 223"/>
          <p:cNvSpPr>
            <a:spLocks noEditPoints="1"/>
          </p:cNvSpPr>
          <p:nvPr/>
        </p:nvSpPr>
        <p:spPr bwMode="auto">
          <a:xfrm>
            <a:off x="7444213" y="2882437"/>
            <a:ext cx="414348" cy="352012"/>
          </a:xfrm>
          <a:custGeom>
            <a:avLst/>
            <a:gdLst>
              <a:gd name="T0" fmla="*/ 256 w 282"/>
              <a:gd name="T1" fmla="*/ 78 h 240"/>
              <a:gd name="T2" fmla="*/ 228 w 282"/>
              <a:gd name="T3" fmla="*/ 46 h 240"/>
              <a:gd name="T4" fmla="*/ 201 w 282"/>
              <a:gd name="T5" fmla="*/ 46 h 240"/>
              <a:gd name="T6" fmla="*/ 174 w 282"/>
              <a:gd name="T7" fmla="*/ 78 h 240"/>
              <a:gd name="T8" fmla="*/ 163 w 282"/>
              <a:gd name="T9" fmla="*/ 28 h 240"/>
              <a:gd name="T10" fmla="*/ 127 w 282"/>
              <a:gd name="T11" fmla="*/ 52 h 240"/>
              <a:gd name="T12" fmla="*/ 97 w 282"/>
              <a:gd name="T13" fmla="*/ 78 h 240"/>
              <a:gd name="T14" fmla="*/ 89 w 282"/>
              <a:gd name="T15" fmla="*/ 19 h 240"/>
              <a:gd name="T16" fmla="*/ 52 w 282"/>
              <a:gd name="T17" fmla="*/ 53 h 240"/>
              <a:gd name="T18" fmla="*/ 8 w 282"/>
              <a:gd name="T19" fmla="*/ 106 h 240"/>
              <a:gd name="T20" fmla="*/ 1 w 282"/>
              <a:gd name="T21" fmla="*/ 203 h 240"/>
              <a:gd name="T22" fmla="*/ 14 w 282"/>
              <a:gd name="T23" fmla="*/ 207 h 240"/>
              <a:gd name="T24" fmla="*/ 30 w 282"/>
              <a:gd name="T25" fmla="*/ 148 h 240"/>
              <a:gd name="T26" fmla="*/ 46 w 282"/>
              <a:gd name="T27" fmla="*/ 207 h 240"/>
              <a:gd name="T28" fmla="*/ 59 w 282"/>
              <a:gd name="T29" fmla="*/ 203 h 240"/>
              <a:gd name="T30" fmla="*/ 53 w 282"/>
              <a:gd name="T31" fmla="*/ 106 h 240"/>
              <a:gd name="T32" fmla="*/ 67 w 282"/>
              <a:gd name="T33" fmla="*/ 71 h 240"/>
              <a:gd name="T34" fmla="*/ 82 w 282"/>
              <a:gd name="T35" fmla="*/ 106 h 240"/>
              <a:gd name="T36" fmla="*/ 75 w 282"/>
              <a:gd name="T37" fmla="*/ 203 h 240"/>
              <a:gd name="T38" fmla="*/ 88 w 282"/>
              <a:gd name="T39" fmla="*/ 207 h 240"/>
              <a:gd name="T40" fmla="*/ 104 w 282"/>
              <a:gd name="T41" fmla="*/ 148 h 240"/>
              <a:gd name="T42" fmla="*/ 120 w 282"/>
              <a:gd name="T43" fmla="*/ 207 h 240"/>
              <a:gd name="T44" fmla="*/ 133 w 282"/>
              <a:gd name="T45" fmla="*/ 203 h 240"/>
              <a:gd name="T46" fmla="*/ 127 w 282"/>
              <a:gd name="T47" fmla="*/ 106 h 240"/>
              <a:gd name="T48" fmla="*/ 140 w 282"/>
              <a:gd name="T49" fmla="*/ 71 h 240"/>
              <a:gd name="T50" fmla="*/ 156 w 282"/>
              <a:gd name="T51" fmla="*/ 106 h 240"/>
              <a:gd name="T52" fmla="*/ 149 w 282"/>
              <a:gd name="T53" fmla="*/ 203 h 240"/>
              <a:gd name="T54" fmla="*/ 162 w 282"/>
              <a:gd name="T55" fmla="*/ 207 h 240"/>
              <a:gd name="T56" fmla="*/ 178 w 282"/>
              <a:gd name="T57" fmla="*/ 148 h 240"/>
              <a:gd name="T58" fmla="*/ 198 w 282"/>
              <a:gd name="T59" fmla="*/ 199 h 240"/>
              <a:gd name="T60" fmla="*/ 201 w 282"/>
              <a:gd name="T61" fmla="*/ 213 h 240"/>
              <a:gd name="T62" fmla="*/ 192 w 282"/>
              <a:gd name="T63" fmla="*/ 124 h 240"/>
              <a:gd name="T64" fmla="*/ 207 w 282"/>
              <a:gd name="T65" fmla="*/ 68 h 240"/>
              <a:gd name="T66" fmla="*/ 229 w 282"/>
              <a:gd name="T67" fmla="*/ 97 h 240"/>
              <a:gd name="T68" fmla="*/ 221 w 282"/>
              <a:gd name="T69" fmla="*/ 194 h 240"/>
              <a:gd name="T70" fmla="*/ 239 w 282"/>
              <a:gd name="T71" fmla="*/ 216 h 240"/>
              <a:gd name="T72" fmla="*/ 244 w 282"/>
              <a:gd name="T73" fmla="*/ 145 h 240"/>
              <a:gd name="T74" fmla="*/ 272 w 282"/>
              <a:gd name="T75" fmla="*/ 199 h 240"/>
              <a:gd name="T76" fmla="*/ 275 w 282"/>
              <a:gd name="T77" fmla="*/ 213 h 240"/>
              <a:gd name="T78" fmla="*/ 34 w 282"/>
              <a:gd name="T79" fmla="*/ 87 h 240"/>
              <a:gd name="T80" fmla="*/ 17 w 282"/>
              <a:gd name="T81" fmla="*/ 106 h 240"/>
              <a:gd name="T82" fmla="*/ 26 w 282"/>
              <a:gd name="T83" fmla="*/ 128 h 240"/>
              <a:gd name="T84" fmla="*/ 63 w 282"/>
              <a:gd name="T85" fmla="*/ 9 h 240"/>
              <a:gd name="T86" fmla="*/ 67 w 282"/>
              <a:gd name="T87" fmla="*/ 41 h 240"/>
              <a:gd name="T88" fmla="*/ 67 w 282"/>
              <a:gd name="T89" fmla="*/ 51 h 240"/>
              <a:gd name="T90" fmla="*/ 108 w 282"/>
              <a:gd name="T91" fmla="*/ 87 h 240"/>
              <a:gd name="T92" fmla="*/ 91 w 282"/>
              <a:gd name="T93" fmla="*/ 106 h 240"/>
              <a:gd name="T94" fmla="*/ 98 w 282"/>
              <a:gd name="T95" fmla="*/ 134 h 240"/>
              <a:gd name="T96" fmla="*/ 110 w 282"/>
              <a:gd name="T97" fmla="*/ 134 h 240"/>
              <a:gd name="T98" fmla="*/ 148 w 282"/>
              <a:gd name="T99" fmla="*/ 39 h 240"/>
              <a:gd name="T100" fmla="*/ 136 w 282"/>
              <a:gd name="T101" fmla="*/ 52 h 240"/>
              <a:gd name="T102" fmla="*/ 142 w 282"/>
              <a:gd name="T103" fmla="*/ 61 h 240"/>
              <a:gd name="T104" fmla="*/ 178 w 282"/>
              <a:gd name="T105" fmla="*/ 119 h 240"/>
              <a:gd name="T106" fmla="*/ 179 w 282"/>
              <a:gd name="T107" fmla="*/ 139 h 240"/>
              <a:gd name="T108" fmla="*/ 178 w 282"/>
              <a:gd name="T109" fmla="*/ 128 h 240"/>
              <a:gd name="T110" fmla="*/ 228 w 282"/>
              <a:gd name="T111" fmla="*/ 19 h 240"/>
              <a:gd name="T112" fmla="*/ 201 w 282"/>
              <a:gd name="T113" fmla="*/ 19 h 240"/>
              <a:gd name="T114" fmla="*/ 219 w 282"/>
              <a:gd name="T115" fmla="*/ 50 h 240"/>
              <a:gd name="T116" fmla="*/ 265 w 282"/>
              <a:gd name="T117" fmla="*/ 106 h 240"/>
              <a:gd name="T118" fmla="*/ 248 w 282"/>
              <a:gd name="T119" fmla="*/ 87 h 240"/>
              <a:gd name="T120" fmla="*/ 252 w 282"/>
              <a:gd name="T121" fmla="*/ 128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82" h="240">
                <a:moveTo>
                  <a:pt x="277" y="137"/>
                </a:moveTo>
                <a:cubicBezTo>
                  <a:pt x="267" y="131"/>
                  <a:pt x="267" y="131"/>
                  <a:pt x="267" y="131"/>
                </a:cubicBezTo>
                <a:cubicBezTo>
                  <a:pt x="266" y="131"/>
                  <a:pt x="266" y="130"/>
                  <a:pt x="266" y="129"/>
                </a:cubicBezTo>
                <a:cubicBezTo>
                  <a:pt x="266" y="124"/>
                  <a:pt x="266" y="124"/>
                  <a:pt x="266" y="124"/>
                </a:cubicBezTo>
                <a:cubicBezTo>
                  <a:pt x="271" y="120"/>
                  <a:pt x="274" y="113"/>
                  <a:pt x="274" y="106"/>
                </a:cubicBezTo>
                <a:cubicBezTo>
                  <a:pt x="274" y="97"/>
                  <a:pt x="274" y="97"/>
                  <a:pt x="274" y="97"/>
                </a:cubicBezTo>
                <a:cubicBezTo>
                  <a:pt x="274" y="86"/>
                  <a:pt x="266" y="78"/>
                  <a:pt x="256" y="78"/>
                </a:cubicBezTo>
                <a:cubicBezTo>
                  <a:pt x="248" y="78"/>
                  <a:pt x="248" y="78"/>
                  <a:pt x="248" y="78"/>
                </a:cubicBezTo>
                <a:cubicBezTo>
                  <a:pt x="247" y="78"/>
                  <a:pt x="246" y="78"/>
                  <a:pt x="245" y="78"/>
                </a:cubicBezTo>
                <a:cubicBezTo>
                  <a:pt x="245" y="70"/>
                  <a:pt x="245" y="70"/>
                  <a:pt x="245" y="70"/>
                </a:cubicBezTo>
                <a:cubicBezTo>
                  <a:pt x="245" y="66"/>
                  <a:pt x="243" y="62"/>
                  <a:pt x="239" y="60"/>
                </a:cubicBezTo>
                <a:cubicBezTo>
                  <a:pt x="229" y="53"/>
                  <a:pt x="229" y="53"/>
                  <a:pt x="229" y="53"/>
                </a:cubicBezTo>
                <a:cubicBezTo>
                  <a:pt x="229" y="53"/>
                  <a:pt x="228" y="52"/>
                  <a:pt x="228" y="52"/>
                </a:cubicBezTo>
                <a:cubicBezTo>
                  <a:pt x="228" y="46"/>
                  <a:pt x="228" y="46"/>
                  <a:pt x="228" y="46"/>
                </a:cubicBezTo>
                <a:cubicBezTo>
                  <a:pt x="234" y="42"/>
                  <a:pt x="237" y="36"/>
                  <a:pt x="237" y="28"/>
                </a:cubicBezTo>
                <a:cubicBezTo>
                  <a:pt x="237" y="19"/>
                  <a:pt x="237" y="19"/>
                  <a:pt x="237" y="19"/>
                </a:cubicBezTo>
                <a:cubicBezTo>
                  <a:pt x="237" y="9"/>
                  <a:pt x="229" y="0"/>
                  <a:pt x="218" y="0"/>
                </a:cubicBezTo>
                <a:cubicBezTo>
                  <a:pt x="211" y="0"/>
                  <a:pt x="211" y="0"/>
                  <a:pt x="211" y="0"/>
                </a:cubicBezTo>
                <a:cubicBezTo>
                  <a:pt x="201" y="0"/>
                  <a:pt x="192" y="9"/>
                  <a:pt x="192" y="19"/>
                </a:cubicBezTo>
                <a:cubicBezTo>
                  <a:pt x="192" y="28"/>
                  <a:pt x="192" y="28"/>
                  <a:pt x="192" y="28"/>
                </a:cubicBezTo>
                <a:cubicBezTo>
                  <a:pt x="192" y="35"/>
                  <a:pt x="196" y="42"/>
                  <a:pt x="201" y="46"/>
                </a:cubicBezTo>
                <a:cubicBezTo>
                  <a:pt x="201" y="52"/>
                  <a:pt x="201" y="52"/>
                  <a:pt x="201" y="52"/>
                </a:cubicBezTo>
                <a:cubicBezTo>
                  <a:pt x="201" y="52"/>
                  <a:pt x="200" y="53"/>
                  <a:pt x="200" y="53"/>
                </a:cubicBezTo>
                <a:cubicBezTo>
                  <a:pt x="190" y="60"/>
                  <a:pt x="190" y="60"/>
                  <a:pt x="190" y="60"/>
                </a:cubicBezTo>
                <a:cubicBezTo>
                  <a:pt x="186" y="62"/>
                  <a:pt x="184" y="66"/>
                  <a:pt x="184" y="70"/>
                </a:cubicBezTo>
                <a:cubicBezTo>
                  <a:pt x="184" y="78"/>
                  <a:pt x="184" y="78"/>
                  <a:pt x="184" y="78"/>
                </a:cubicBezTo>
                <a:cubicBezTo>
                  <a:pt x="183" y="78"/>
                  <a:pt x="182" y="78"/>
                  <a:pt x="182" y="78"/>
                </a:cubicBezTo>
                <a:cubicBezTo>
                  <a:pt x="174" y="78"/>
                  <a:pt x="174" y="78"/>
                  <a:pt x="174" y="78"/>
                </a:cubicBezTo>
                <a:cubicBezTo>
                  <a:pt x="173" y="78"/>
                  <a:pt x="172" y="78"/>
                  <a:pt x="171" y="78"/>
                </a:cubicBezTo>
                <a:cubicBezTo>
                  <a:pt x="171" y="70"/>
                  <a:pt x="171" y="70"/>
                  <a:pt x="171" y="70"/>
                </a:cubicBezTo>
                <a:cubicBezTo>
                  <a:pt x="171" y="66"/>
                  <a:pt x="169" y="62"/>
                  <a:pt x="165" y="60"/>
                </a:cubicBezTo>
                <a:cubicBezTo>
                  <a:pt x="155" y="53"/>
                  <a:pt x="155" y="53"/>
                  <a:pt x="155" y="53"/>
                </a:cubicBezTo>
                <a:cubicBezTo>
                  <a:pt x="155" y="53"/>
                  <a:pt x="154" y="52"/>
                  <a:pt x="154" y="52"/>
                </a:cubicBezTo>
                <a:cubicBezTo>
                  <a:pt x="154" y="46"/>
                  <a:pt x="154" y="46"/>
                  <a:pt x="154" y="46"/>
                </a:cubicBezTo>
                <a:cubicBezTo>
                  <a:pt x="160" y="42"/>
                  <a:pt x="163" y="36"/>
                  <a:pt x="163" y="28"/>
                </a:cubicBezTo>
                <a:cubicBezTo>
                  <a:pt x="163" y="19"/>
                  <a:pt x="163" y="19"/>
                  <a:pt x="163" y="19"/>
                </a:cubicBezTo>
                <a:cubicBezTo>
                  <a:pt x="163" y="9"/>
                  <a:pt x="155" y="0"/>
                  <a:pt x="144" y="0"/>
                </a:cubicBezTo>
                <a:cubicBezTo>
                  <a:pt x="137" y="0"/>
                  <a:pt x="137" y="0"/>
                  <a:pt x="137" y="0"/>
                </a:cubicBezTo>
                <a:cubicBezTo>
                  <a:pt x="127" y="0"/>
                  <a:pt x="118" y="9"/>
                  <a:pt x="118" y="19"/>
                </a:cubicBezTo>
                <a:cubicBezTo>
                  <a:pt x="118" y="28"/>
                  <a:pt x="118" y="28"/>
                  <a:pt x="118" y="28"/>
                </a:cubicBezTo>
                <a:cubicBezTo>
                  <a:pt x="118" y="35"/>
                  <a:pt x="122" y="42"/>
                  <a:pt x="127" y="46"/>
                </a:cubicBezTo>
                <a:cubicBezTo>
                  <a:pt x="127" y="52"/>
                  <a:pt x="127" y="52"/>
                  <a:pt x="127" y="52"/>
                </a:cubicBezTo>
                <a:cubicBezTo>
                  <a:pt x="127" y="52"/>
                  <a:pt x="126" y="53"/>
                  <a:pt x="126" y="53"/>
                </a:cubicBezTo>
                <a:cubicBezTo>
                  <a:pt x="116" y="60"/>
                  <a:pt x="116" y="60"/>
                  <a:pt x="116" y="60"/>
                </a:cubicBezTo>
                <a:cubicBezTo>
                  <a:pt x="112" y="62"/>
                  <a:pt x="110" y="66"/>
                  <a:pt x="110" y="70"/>
                </a:cubicBezTo>
                <a:cubicBezTo>
                  <a:pt x="110" y="78"/>
                  <a:pt x="110" y="78"/>
                  <a:pt x="110" y="78"/>
                </a:cubicBezTo>
                <a:cubicBezTo>
                  <a:pt x="109" y="78"/>
                  <a:pt x="109" y="78"/>
                  <a:pt x="108" y="78"/>
                </a:cubicBezTo>
                <a:cubicBezTo>
                  <a:pt x="101" y="78"/>
                  <a:pt x="101" y="78"/>
                  <a:pt x="101" y="78"/>
                </a:cubicBezTo>
                <a:cubicBezTo>
                  <a:pt x="99" y="78"/>
                  <a:pt x="98" y="78"/>
                  <a:pt x="97" y="78"/>
                </a:cubicBezTo>
                <a:cubicBezTo>
                  <a:pt x="97" y="70"/>
                  <a:pt x="97" y="70"/>
                  <a:pt x="97" y="70"/>
                </a:cubicBezTo>
                <a:cubicBezTo>
                  <a:pt x="97" y="66"/>
                  <a:pt x="95" y="62"/>
                  <a:pt x="92" y="60"/>
                </a:cubicBezTo>
                <a:cubicBezTo>
                  <a:pt x="81" y="53"/>
                  <a:pt x="81" y="53"/>
                  <a:pt x="81" y="53"/>
                </a:cubicBezTo>
                <a:cubicBezTo>
                  <a:pt x="81" y="53"/>
                  <a:pt x="80" y="52"/>
                  <a:pt x="80" y="52"/>
                </a:cubicBezTo>
                <a:cubicBezTo>
                  <a:pt x="80" y="46"/>
                  <a:pt x="80" y="46"/>
                  <a:pt x="80" y="46"/>
                </a:cubicBezTo>
                <a:cubicBezTo>
                  <a:pt x="86" y="42"/>
                  <a:pt x="89" y="36"/>
                  <a:pt x="89" y="28"/>
                </a:cubicBezTo>
                <a:cubicBezTo>
                  <a:pt x="89" y="19"/>
                  <a:pt x="89" y="19"/>
                  <a:pt x="89" y="19"/>
                </a:cubicBezTo>
                <a:cubicBezTo>
                  <a:pt x="89" y="9"/>
                  <a:pt x="81" y="0"/>
                  <a:pt x="70" y="0"/>
                </a:cubicBezTo>
                <a:cubicBezTo>
                  <a:pt x="63" y="0"/>
                  <a:pt x="63" y="0"/>
                  <a:pt x="63" y="0"/>
                </a:cubicBezTo>
                <a:cubicBezTo>
                  <a:pt x="53" y="0"/>
                  <a:pt x="44" y="9"/>
                  <a:pt x="44" y="19"/>
                </a:cubicBezTo>
                <a:cubicBezTo>
                  <a:pt x="44" y="28"/>
                  <a:pt x="44" y="28"/>
                  <a:pt x="44" y="28"/>
                </a:cubicBezTo>
                <a:cubicBezTo>
                  <a:pt x="44" y="35"/>
                  <a:pt x="48" y="42"/>
                  <a:pt x="53" y="46"/>
                </a:cubicBezTo>
                <a:cubicBezTo>
                  <a:pt x="53" y="52"/>
                  <a:pt x="53" y="52"/>
                  <a:pt x="53" y="52"/>
                </a:cubicBezTo>
                <a:cubicBezTo>
                  <a:pt x="53" y="52"/>
                  <a:pt x="53" y="53"/>
                  <a:pt x="52" y="53"/>
                </a:cubicBezTo>
                <a:cubicBezTo>
                  <a:pt x="42" y="60"/>
                  <a:pt x="42" y="60"/>
                  <a:pt x="42" y="60"/>
                </a:cubicBezTo>
                <a:cubicBezTo>
                  <a:pt x="38" y="62"/>
                  <a:pt x="36" y="66"/>
                  <a:pt x="36" y="70"/>
                </a:cubicBezTo>
                <a:cubicBezTo>
                  <a:pt x="36" y="78"/>
                  <a:pt x="36" y="78"/>
                  <a:pt x="36" y="78"/>
                </a:cubicBezTo>
                <a:cubicBezTo>
                  <a:pt x="35" y="78"/>
                  <a:pt x="35" y="78"/>
                  <a:pt x="34" y="78"/>
                </a:cubicBezTo>
                <a:cubicBezTo>
                  <a:pt x="27" y="78"/>
                  <a:pt x="27" y="78"/>
                  <a:pt x="27" y="78"/>
                </a:cubicBezTo>
                <a:cubicBezTo>
                  <a:pt x="16" y="78"/>
                  <a:pt x="8" y="86"/>
                  <a:pt x="8" y="97"/>
                </a:cubicBezTo>
                <a:cubicBezTo>
                  <a:pt x="8" y="106"/>
                  <a:pt x="8" y="106"/>
                  <a:pt x="8" y="106"/>
                </a:cubicBezTo>
                <a:cubicBezTo>
                  <a:pt x="8" y="113"/>
                  <a:pt x="11" y="119"/>
                  <a:pt x="17" y="124"/>
                </a:cubicBezTo>
                <a:cubicBezTo>
                  <a:pt x="17" y="129"/>
                  <a:pt x="17" y="129"/>
                  <a:pt x="17" y="129"/>
                </a:cubicBezTo>
                <a:cubicBezTo>
                  <a:pt x="17" y="130"/>
                  <a:pt x="16" y="131"/>
                  <a:pt x="15" y="131"/>
                </a:cubicBezTo>
                <a:cubicBezTo>
                  <a:pt x="5" y="137"/>
                  <a:pt x="5" y="137"/>
                  <a:pt x="5" y="137"/>
                </a:cubicBezTo>
                <a:cubicBezTo>
                  <a:pt x="2" y="139"/>
                  <a:pt x="0" y="143"/>
                  <a:pt x="0" y="147"/>
                </a:cubicBezTo>
                <a:cubicBezTo>
                  <a:pt x="0" y="194"/>
                  <a:pt x="0" y="194"/>
                  <a:pt x="0" y="194"/>
                </a:cubicBezTo>
                <a:cubicBezTo>
                  <a:pt x="0" y="197"/>
                  <a:pt x="0" y="200"/>
                  <a:pt x="1" y="203"/>
                </a:cubicBezTo>
                <a:cubicBezTo>
                  <a:pt x="3" y="207"/>
                  <a:pt x="5" y="211"/>
                  <a:pt x="7" y="213"/>
                </a:cubicBezTo>
                <a:cubicBezTo>
                  <a:pt x="7" y="214"/>
                  <a:pt x="8" y="215"/>
                  <a:pt x="8" y="216"/>
                </a:cubicBezTo>
                <a:cubicBezTo>
                  <a:pt x="8" y="235"/>
                  <a:pt x="8" y="235"/>
                  <a:pt x="8" y="235"/>
                </a:cubicBezTo>
                <a:cubicBezTo>
                  <a:pt x="8" y="238"/>
                  <a:pt x="10" y="240"/>
                  <a:pt x="12" y="240"/>
                </a:cubicBezTo>
                <a:cubicBezTo>
                  <a:pt x="15" y="240"/>
                  <a:pt x="17" y="238"/>
                  <a:pt x="17" y="235"/>
                </a:cubicBezTo>
                <a:cubicBezTo>
                  <a:pt x="17" y="216"/>
                  <a:pt x="17" y="216"/>
                  <a:pt x="17" y="216"/>
                </a:cubicBezTo>
                <a:cubicBezTo>
                  <a:pt x="17" y="213"/>
                  <a:pt x="16" y="210"/>
                  <a:pt x="14" y="207"/>
                </a:cubicBezTo>
                <a:cubicBezTo>
                  <a:pt x="13" y="206"/>
                  <a:pt x="11" y="203"/>
                  <a:pt x="10" y="199"/>
                </a:cubicBezTo>
                <a:cubicBezTo>
                  <a:pt x="9" y="198"/>
                  <a:pt x="9" y="196"/>
                  <a:pt x="9" y="194"/>
                </a:cubicBezTo>
                <a:cubicBezTo>
                  <a:pt x="9" y="147"/>
                  <a:pt x="9" y="147"/>
                  <a:pt x="9" y="147"/>
                </a:cubicBezTo>
                <a:cubicBezTo>
                  <a:pt x="9" y="146"/>
                  <a:pt x="9" y="146"/>
                  <a:pt x="10" y="145"/>
                </a:cubicBezTo>
                <a:cubicBezTo>
                  <a:pt x="18" y="140"/>
                  <a:pt x="18" y="140"/>
                  <a:pt x="18" y="140"/>
                </a:cubicBezTo>
                <a:cubicBezTo>
                  <a:pt x="22" y="145"/>
                  <a:pt x="22" y="145"/>
                  <a:pt x="22" y="145"/>
                </a:cubicBezTo>
                <a:cubicBezTo>
                  <a:pt x="24" y="147"/>
                  <a:pt x="27" y="148"/>
                  <a:pt x="30" y="148"/>
                </a:cubicBezTo>
                <a:cubicBezTo>
                  <a:pt x="33" y="148"/>
                  <a:pt x="36" y="147"/>
                  <a:pt x="38" y="145"/>
                </a:cubicBezTo>
                <a:cubicBezTo>
                  <a:pt x="43" y="140"/>
                  <a:pt x="43" y="140"/>
                  <a:pt x="43" y="140"/>
                </a:cubicBezTo>
                <a:cubicBezTo>
                  <a:pt x="50" y="145"/>
                  <a:pt x="50" y="145"/>
                  <a:pt x="50" y="145"/>
                </a:cubicBezTo>
                <a:cubicBezTo>
                  <a:pt x="51" y="146"/>
                  <a:pt x="51" y="146"/>
                  <a:pt x="51" y="147"/>
                </a:cubicBezTo>
                <a:cubicBezTo>
                  <a:pt x="51" y="194"/>
                  <a:pt x="51" y="194"/>
                  <a:pt x="51" y="194"/>
                </a:cubicBezTo>
                <a:cubicBezTo>
                  <a:pt x="51" y="196"/>
                  <a:pt x="51" y="198"/>
                  <a:pt x="51" y="199"/>
                </a:cubicBezTo>
                <a:cubicBezTo>
                  <a:pt x="49" y="203"/>
                  <a:pt x="47" y="206"/>
                  <a:pt x="46" y="207"/>
                </a:cubicBezTo>
                <a:cubicBezTo>
                  <a:pt x="44" y="210"/>
                  <a:pt x="43" y="213"/>
                  <a:pt x="43" y="216"/>
                </a:cubicBezTo>
                <a:cubicBezTo>
                  <a:pt x="43" y="235"/>
                  <a:pt x="43" y="235"/>
                  <a:pt x="43" y="235"/>
                </a:cubicBezTo>
                <a:cubicBezTo>
                  <a:pt x="43" y="238"/>
                  <a:pt x="45" y="240"/>
                  <a:pt x="48" y="240"/>
                </a:cubicBezTo>
                <a:cubicBezTo>
                  <a:pt x="51" y="240"/>
                  <a:pt x="53" y="238"/>
                  <a:pt x="53" y="235"/>
                </a:cubicBezTo>
                <a:cubicBezTo>
                  <a:pt x="53" y="216"/>
                  <a:pt x="53" y="216"/>
                  <a:pt x="53" y="216"/>
                </a:cubicBezTo>
                <a:cubicBezTo>
                  <a:pt x="53" y="215"/>
                  <a:pt x="53" y="214"/>
                  <a:pt x="54" y="213"/>
                </a:cubicBezTo>
                <a:cubicBezTo>
                  <a:pt x="55" y="211"/>
                  <a:pt x="57" y="207"/>
                  <a:pt x="59" y="203"/>
                </a:cubicBezTo>
                <a:cubicBezTo>
                  <a:pt x="60" y="200"/>
                  <a:pt x="61" y="197"/>
                  <a:pt x="61" y="194"/>
                </a:cubicBezTo>
                <a:cubicBezTo>
                  <a:pt x="61" y="147"/>
                  <a:pt x="61" y="147"/>
                  <a:pt x="61" y="147"/>
                </a:cubicBezTo>
                <a:cubicBezTo>
                  <a:pt x="61" y="143"/>
                  <a:pt x="59" y="139"/>
                  <a:pt x="55" y="137"/>
                </a:cubicBezTo>
                <a:cubicBezTo>
                  <a:pt x="45" y="131"/>
                  <a:pt x="45" y="131"/>
                  <a:pt x="45" y="131"/>
                </a:cubicBezTo>
                <a:cubicBezTo>
                  <a:pt x="44" y="131"/>
                  <a:pt x="44" y="130"/>
                  <a:pt x="44" y="129"/>
                </a:cubicBezTo>
                <a:cubicBezTo>
                  <a:pt x="44" y="124"/>
                  <a:pt x="44" y="124"/>
                  <a:pt x="44" y="124"/>
                </a:cubicBezTo>
                <a:cubicBezTo>
                  <a:pt x="49" y="120"/>
                  <a:pt x="53" y="113"/>
                  <a:pt x="53" y="106"/>
                </a:cubicBezTo>
                <a:cubicBezTo>
                  <a:pt x="53" y="97"/>
                  <a:pt x="53" y="97"/>
                  <a:pt x="53" y="97"/>
                </a:cubicBezTo>
                <a:cubicBezTo>
                  <a:pt x="53" y="91"/>
                  <a:pt x="50" y="85"/>
                  <a:pt x="45" y="82"/>
                </a:cubicBezTo>
                <a:cubicBezTo>
                  <a:pt x="45" y="70"/>
                  <a:pt x="45" y="70"/>
                  <a:pt x="45" y="70"/>
                </a:cubicBezTo>
                <a:cubicBezTo>
                  <a:pt x="45" y="69"/>
                  <a:pt x="46" y="68"/>
                  <a:pt x="47" y="67"/>
                </a:cubicBezTo>
                <a:cubicBezTo>
                  <a:pt x="54" y="63"/>
                  <a:pt x="54" y="63"/>
                  <a:pt x="54" y="63"/>
                </a:cubicBezTo>
                <a:cubicBezTo>
                  <a:pt x="59" y="68"/>
                  <a:pt x="59" y="68"/>
                  <a:pt x="59" y="68"/>
                </a:cubicBezTo>
                <a:cubicBezTo>
                  <a:pt x="61" y="70"/>
                  <a:pt x="64" y="71"/>
                  <a:pt x="67" y="71"/>
                </a:cubicBezTo>
                <a:cubicBezTo>
                  <a:pt x="70" y="71"/>
                  <a:pt x="73" y="70"/>
                  <a:pt x="75" y="68"/>
                </a:cubicBezTo>
                <a:cubicBezTo>
                  <a:pt x="79" y="63"/>
                  <a:pt x="79" y="63"/>
                  <a:pt x="79" y="63"/>
                </a:cubicBezTo>
                <a:cubicBezTo>
                  <a:pt x="87" y="67"/>
                  <a:pt x="87" y="67"/>
                  <a:pt x="87" y="67"/>
                </a:cubicBezTo>
                <a:cubicBezTo>
                  <a:pt x="88" y="68"/>
                  <a:pt x="88" y="69"/>
                  <a:pt x="88" y="70"/>
                </a:cubicBezTo>
                <a:cubicBezTo>
                  <a:pt x="88" y="83"/>
                  <a:pt x="88" y="83"/>
                  <a:pt x="88" y="83"/>
                </a:cubicBezTo>
                <a:cubicBezTo>
                  <a:pt x="84" y="86"/>
                  <a:pt x="82" y="91"/>
                  <a:pt x="82" y="97"/>
                </a:cubicBezTo>
                <a:cubicBezTo>
                  <a:pt x="82" y="106"/>
                  <a:pt x="82" y="106"/>
                  <a:pt x="82" y="106"/>
                </a:cubicBezTo>
                <a:cubicBezTo>
                  <a:pt x="82" y="113"/>
                  <a:pt x="85" y="119"/>
                  <a:pt x="90" y="124"/>
                </a:cubicBezTo>
                <a:cubicBezTo>
                  <a:pt x="90" y="129"/>
                  <a:pt x="90" y="129"/>
                  <a:pt x="90" y="129"/>
                </a:cubicBezTo>
                <a:cubicBezTo>
                  <a:pt x="90" y="130"/>
                  <a:pt x="90" y="131"/>
                  <a:pt x="89" y="131"/>
                </a:cubicBezTo>
                <a:cubicBezTo>
                  <a:pt x="79" y="137"/>
                  <a:pt x="79" y="137"/>
                  <a:pt x="79" y="137"/>
                </a:cubicBezTo>
                <a:cubicBezTo>
                  <a:pt x="76" y="139"/>
                  <a:pt x="74" y="143"/>
                  <a:pt x="74" y="147"/>
                </a:cubicBezTo>
                <a:cubicBezTo>
                  <a:pt x="74" y="194"/>
                  <a:pt x="74" y="194"/>
                  <a:pt x="74" y="194"/>
                </a:cubicBezTo>
                <a:cubicBezTo>
                  <a:pt x="74" y="197"/>
                  <a:pt x="74" y="200"/>
                  <a:pt x="75" y="203"/>
                </a:cubicBezTo>
                <a:cubicBezTo>
                  <a:pt x="77" y="207"/>
                  <a:pt x="79" y="211"/>
                  <a:pt x="81" y="213"/>
                </a:cubicBezTo>
                <a:cubicBezTo>
                  <a:pt x="81" y="214"/>
                  <a:pt x="82" y="215"/>
                  <a:pt x="82" y="216"/>
                </a:cubicBezTo>
                <a:cubicBezTo>
                  <a:pt x="82" y="235"/>
                  <a:pt x="82" y="235"/>
                  <a:pt x="82" y="235"/>
                </a:cubicBezTo>
                <a:cubicBezTo>
                  <a:pt x="82" y="238"/>
                  <a:pt x="84" y="240"/>
                  <a:pt x="86" y="240"/>
                </a:cubicBezTo>
                <a:cubicBezTo>
                  <a:pt x="89" y="240"/>
                  <a:pt x="91" y="238"/>
                  <a:pt x="91" y="235"/>
                </a:cubicBezTo>
                <a:cubicBezTo>
                  <a:pt x="91" y="216"/>
                  <a:pt x="91" y="216"/>
                  <a:pt x="91" y="216"/>
                </a:cubicBezTo>
                <a:cubicBezTo>
                  <a:pt x="91" y="213"/>
                  <a:pt x="90" y="210"/>
                  <a:pt x="88" y="207"/>
                </a:cubicBezTo>
                <a:cubicBezTo>
                  <a:pt x="87" y="206"/>
                  <a:pt x="85" y="203"/>
                  <a:pt x="84" y="199"/>
                </a:cubicBezTo>
                <a:cubicBezTo>
                  <a:pt x="83" y="198"/>
                  <a:pt x="83" y="196"/>
                  <a:pt x="83" y="194"/>
                </a:cubicBezTo>
                <a:cubicBezTo>
                  <a:pt x="83" y="147"/>
                  <a:pt x="83" y="147"/>
                  <a:pt x="83" y="147"/>
                </a:cubicBezTo>
                <a:cubicBezTo>
                  <a:pt x="83" y="146"/>
                  <a:pt x="83" y="146"/>
                  <a:pt x="84" y="145"/>
                </a:cubicBezTo>
                <a:cubicBezTo>
                  <a:pt x="91" y="140"/>
                  <a:pt x="91" y="140"/>
                  <a:pt x="91" y="140"/>
                </a:cubicBezTo>
                <a:cubicBezTo>
                  <a:pt x="96" y="145"/>
                  <a:pt x="96" y="145"/>
                  <a:pt x="96" y="145"/>
                </a:cubicBezTo>
                <a:cubicBezTo>
                  <a:pt x="98" y="147"/>
                  <a:pt x="101" y="148"/>
                  <a:pt x="104" y="148"/>
                </a:cubicBezTo>
                <a:cubicBezTo>
                  <a:pt x="107" y="148"/>
                  <a:pt x="110" y="147"/>
                  <a:pt x="112" y="145"/>
                </a:cubicBezTo>
                <a:cubicBezTo>
                  <a:pt x="117" y="140"/>
                  <a:pt x="117" y="140"/>
                  <a:pt x="117" y="140"/>
                </a:cubicBezTo>
                <a:cubicBezTo>
                  <a:pt x="124" y="145"/>
                  <a:pt x="124" y="145"/>
                  <a:pt x="124" y="145"/>
                </a:cubicBezTo>
                <a:cubicBezTo>
                  <a:pt x="125" y="146"/>
                  <a:pt x="125" y="146"/>
                  <a:pt x="125" y="147"/>
                </a:cubicBezTo>
                <a:cubicBezTo>
                  <a:pt x="125" y="194"/>
                  <a:pt x="125" y="194"/>
                  <a:pt x="125" y="194"/>
                </a:cubicBezTo>
                <a:cubicBezTo>
                  <a:pt x="125" y="196"/>
                  <a:pt x="125" y="198"/>
                  <a:pt x="124" y="199"/>
                </a:cubicBezTo>
                <a:cubicBezTo>
                  <a:pt x="123" y="203"/>
                  <a:pt x="121" y="206"/>
                  <a:pt x="120" y="207"/>
                </a:cubicBezTo>
                <a:cubicBezTo>
                  <a:pt x="118" y="210"/>
                  <a:pt x="117" y="213"/>
                  <a:pt x="117" y="216"/>
                </a:cubicBezTo>
                <a:cubicBezTo>
                  <a:pt x="117" y="235"/>
                  <a:pt x="117" y="235"/>
                  <a:pt x="117" y="235"/>
                </a:cubicBezTo>
                <a:cubicBezTo>
                  <a:pt x="117" y="238"/>
                  <a:pt x="119" y="240"/>
                  <a:pt x="122" y="240"/>
                </a:cubicBezTo>
                <a:cubicBezTo>
                  <a:pt x="124" y="240"/>
                  <a:pt x="127" y="238"/>
                  <a:pt x="127" y="235"/>
                </a:cubicBezTo>
                <a:cubicBezTo>
                  <a:pt x="127" y="216"/>
                  <a:pt x="127" y="216"/>
                  <a:pt x="127" y="216"/>
                </a:cubicBezTo>
                <a:cubicBezTo>
                  <a:pt x="127" y="215"/>
                  <a:pt x="127" y="214"/>
                  <a:pt x="127" y="213"/>
                </a:cubicBezTo>
                <a:cubicBezTo>
                  <a:pt x="129" y="211"/>
                  <a:pt x="131" y="207"/>
                  <a:pt x="133" y="203"/>
                </a:cubicBezTo>
                <a:cubicBezTo>
                  <a:pt x="134" y="200"/>
                  <a:pt x="135" y="197"/>
                  <a:pt x="135" y="194"/>
                </a:cubicBezTo>
                <a:cubicBezTo>
                  <a:pt x="135" y="147"/>
                  <a:pt x="135" y="147"/>
                  <a:pt x="135" y="147"/>
                </a:cubicBezTo>
                <a:cubicBezTo>
                  <a:pt x="135" y="143"/>
                  <a:pt x="132" y="139"/>
                  <a:pt x="129" y="137"/>
                </a:cubicBezTo>
                <a:cubicBezTo>
                  <a:pt x="119" y="131"/>
                  <a:pt x="119" y="131"/>
                  <a:pt x="119" y="131"/>
                </a:cubicBezTo>
                <a:cubicBezTo>
                  <a:pt x="118" y="131"/>
                  <a:pt x="118" y="130"/>
                  <a:pt x="118" y="129"/>
                </a:cubicBezTo>
                <a:cubicBezTo>
                  <a:pt x="118" y="124"/>
                  <a:pt x="118" y="124"/>
                  <a:pt x="118" y="124"/>
                </a:cubicBezTo>
                <a:cubicBezTo>
                  <a:pt x="123" y="120"/>
                  <a:pt x="127" y="113"/>
                  <a:pt x="127" y="106"/>
                </a:cubicBezTo>
                <a:cubicBezTo>
                  <a:pt x="127" y="97"/>
                  <a:pt x="127" y="97"/>
                  <a:pt x="127" y="97"/>
                </a:cubicBezTo>
                <a:cubicBezTo>
                  <a:pt x="127" y="91"/>
                  <a:pt x="124" y="85"/>
                  <a:pt x="119" y="82"/>
                </a:cubicBezTo>
                <a:cubicBezTo>
                  <a:pt x="119" y="70"/>
                  <a:pt x="119" y="70"/>
                  <a:pt x="119" y="70"/>
                </a:cubicBezTo>
                <a:cubicBezTo>
                  <a:pt x="119" y="69"/>
                  <a:pt x="120" y="68"/>
                  <a:pt x="120" y="67"/>
                </a:cubicBezTo>
                <a:cubicBezTo>
                  <a:pt x="128" y="63"/>
                  <a:pt x="128" y="63"/>
                  <a:pt x="128" y="63"/>
                </a:cubicBezTo>
                <a:cubicBezTo>
                  <a:pt x="133" y="68"/>
                  <a:pt x="133" y="68"/>
                  <a:pt x="133" y="68"/>
                </a:cubicBezTo>
                <a:cubicBezTo>
                  <a:pt x="135" y="70"/>
                  <a:pt x="137" y="71"/>
                  <a:pt x="140" y="71"/>
                </a:cubicBezTo>
                <a:cubicBezTo>
                  <a:pt x="144" y="71"/>
                  <a:pt x="146" y="70"/>
                  <a:pt x="148" y="68"/>
                </a:cubicBezTo>
                <a:cubicBezTo>
                  <a:pt x="153" y="63"/>
                  <a:pt x="153" y="63"/>
                  <a:pt x="153" y="63"/>
                </a:cubicBezTo>
                <a:cubicBezTo>
                  <a:pt x="161" y="67"/>
                  <a:pt x="161" y="67"/>
                  <a:pt x="161" y="67"/>
                </a:cubicBezTo>
                <a:cubicBezTo>
                  <a:pt x="161" y="68"/>
                  <a:pt x="162" y="69"/>
                  <a:pt x="162" y="70"/>
                </a:cubicBezTo>
                <a:cubicBezTo>
                  <a:pt x="162" y="83"/>
                  <a:pt x="162" y="83"/>
                  <a:pt x="162" y="83"/>
                </a:cubicBezTo>
                <a:cubicBezTo>
                  <a:pt x="158" y="86"/>
                  <a:pt x="156" y="91"/>
                  <a:pt x="156" y="97"/>
                </a:cubicBezTo>
                <a:cubicBezTo>
                  <a:pt x="156" y="106"/>
                  <a:pt x="156" y="106"/>
                  <a:pt x="156" y="106"/>
                </a:cubicBezTo>
                <a:cubicBezTo>
                  <a:pt x="156" y="113"/>
                  <a:pt x="159" y="119"/>
                  <a:pt x="164" y="124"/>
                </a:cubicBezTo>
                <a:cubicBezTo>
                  <a:pt x="164" y="129"/>
                  <a:pt x="164" y="129"/>
                  <a:pt x="164" y="129"/>
                </a:cubicBezTo>
                <a:cubicBezTo>
                  <a:pt x="164" y="130"/>
                  <a:pt x="164" y="131"/>
                  <a:pt x="163" y="131"/>
                </a:cubicBezTo>
                <a:cubicBezTo>
                  <a:pt x="153" y="137"/>
                  <a:pt x="153" y="137"/>
                  <a:pt x="153" y="137"/>
                </a:cubicBezTo>
                <a:cubicBezTo>
                  <a:pt x="150" y="139"/>
                  <a:pt x="147" y="143"/>
                  <a:pt x="147" y="147"/>
                </a:cubicBezTo>
                <a:cubicBezTo>
                  <a:pt x="147" y="194"/>
                  <a:pt x="147" y="194"/>
                  <a:pt x="147" y="194"/>
                </a:cubicBezTo>
                <a:cubicBezTo>
                  <a:pt x="147" y="197"/>
                  <a:pt x="148" y="200"/>
                  <a:pt x="149" y="203"/>
                </a:cubicBezTo>
                <a:cubicBezTo>
                  <a:pt x="151" y="207"/>
                  <a:pt x="153" y="211"/>
                  <a:pt x="155" y="213"/>
                </a:cubicBezTo>
                <a:cubicBezTo>
                  <a:pt x="155" y="214"/>
                  <a:pt x="156" y="215"/>
                  <a:pt x="156" y="216"/>
                </a:cubicBezTo>
                <a:cubicBezTo>
                  <a:pt x="156" y="235"/>
                  <a:pt x="156" y="235"/>
                  <a:pt x="156" y="235"/>
                </a:cubicBezTo>
                <a:cubicBezTo>
                  <a:pt x="156" y="238"/>
                  <a:pt x="158" y="240"/>
                  <a:pt x="160" y="240"/>
                </a:cubicBezTo>
                <a:cubicBezTo>
                  <a:pt x="163" y="240"/>
                  <a:pt x="165" y="238"/>
                  <a:pt x="165" y="235"/>
                </a:cubicBezTo>
                <a:cubicBezTo>
                  <a:pt x="165" y="216"/>
                  <a:pt x="165" y="216"/>
                  <a:pt x="165" y="216"/>
                </a:cubicBezTo>
                <a:cubicBezTo>
                  <a:pt x="165" y="213"/>
                  <a:pt x="164" y="210"/>
                  <a:pt x="162" y="207"/>
                </a:cubicBezTo>
                <a:cubicBezTo>
                  <a:pt x="161" y="206"/>
                  <a:pt x="159" y="203"/>
                  <a:pt x="158" y="199"/>
                </a:cubicBezTo>
                <a:cubicBezTo>
                  <a:pt x="157" y="198"/>
                  <a:pt x="157" y="196"/>
                  <a:pt x="157" y="194"/>
                </a:cubicBezTo>
                <a:cubicBezTo>
                  <a:pt x="157" y="147"/>
                  <a:pt x="157" y="147"/>
                  <a:pt x="157" y="147"/>
                </a:cubicBezTo>
                <a:cubicBezTo>
                  <a:pt x="157" y="146"/>
                  <a:pt x="157" y="146"/>
                  <a:pt x="158" y="145"/>
                </a:cubicBezTo>
                <a:cubicBezTo>
                  <a:pt x="165" y="140"/>
                  <a:pt x="165" y="140"/>
                  <a:pt x="165" y="140"/>
                </a:cubicBezTo>
                <a:cubicBezTo>
                  <a:pt x="170" y="145"/>
                  <a:pt x="170" y="145"/>
                  <a:pt x="170" y="145"/>
                </a:cubicBezTo>
                <a:cubicBezTo>
                  <a:pt x="172" y="147"/>
                  <a:pt x="175" y="148"/>
                  <a:pt x="178" y="148"/>
                </a:cubicBezTo>
                <a:cubicBezTo>
                  <a:pt x="178" y="148"/>
                  <a:pt x="178" y="148"/>
                  <a:pt x="178" y="148"/>
                </a:cubicBezTo>
                <a:cubicBezTo>
                  <a:pt x="181" y="148"/>
                  <a:pt x="184" y="147"/>
                  <a:pt x="186" y="145"/>
                </a:cubicBezTo>
                <a:cubicBezTo>
                  <a:pt x="191" y="140"/>
                  <a:pt x="191" y="140"/>
                  <a:pt x="191" y="140"/>
                </a:cubicBezTo>
                <a:cubicBezTo>
                  <a:pt x="198" y="145"/>
                  <a:pt x="198" y="145"/>
                  <a:pt x="198" y="145"/>
                </a:cubicBezTo>
                <a:cubicBezTo>
                  <a:pt x="199" y="146"/>
                  <a:pt x="199" y="146"/>
                  <a:pt x="199" y="147"/>
                </a:cubicBezTo>
                <a:cubicBezTo>
                  <a:pt x="199" y="194"/>
                  <a:pt x="199" y="194"/>
                  <a:pt x="199" y="194"/>
                </a:cubicBezTo>
                <a:cubicBezTo>
                  <a:pt x="199" y="196"/>
                  <a:pt x="199" y="198"/>
                  <a:pt x="198" y="199"/>
                </a:cubicBezTo>
                <a:cubicBezTo>
                  <a:pt x="197" y="203"/>
                  <a:pt x="195" y="206"/>
                  <a:pt x="194" y="207"/>
                </a:cubicBezTo>
                <a:cubicBezTo>
                  <a:pt x="192" y="210"/>
                  <a:pt x="191" y="213"/>
                  <a:pt x="191" y="216"/>
                </a:cubicBezTo>
                <a:cubicBezTo>
                  <a:pt x="191" y="235"/>
                  <a:pt x="191" y="235"/>
                  <a:pt x="191" y="235"/>
                </a:cubicBezTo>
                <a:cubicBezTo>
                  <a:pt x="191" y="238"/>
                  <a:pt x="193" y="240"/>
                  <a:pt x="196" y="240"/>
                </a:cubicBezTo>
                <a:cubicBezTo>
                  <a:pt x="198" y="240"/>
                  <a:pt x="200" y="238"/>
                  <a:pt x="200" y="235"/>
                </a:cubicBezTo>
                <a:cubicBezTo>
                  <a:pt x="200" y="216"/>
                  <a:pt x="200" y="216"/>
                  <a:pt x="200" y="216"/>
                </a:cubicBezTo>
                <a:cubicBezTo>
                  <a:pt x="200" y="215"/>
                  <a:pt x="201" y="214"/>
                  <a:pt x="201" y="213"/>
                </a:cubicBezTo>
                <a:cubicBezTo>
                  <a:pt x="203" y="211"/>
                  <a:pt x="205" y="207"/>
                  <a:pt x="207" y="203"/>
                </a:cubicBezTo>
                <a:cubicBezTo>
                  <a:pt x="208" y="200"/>
                  <a:pt x="208" y="197"/>
                  <a:pt x="208" y="194"/>
                </a:cubicBezTo>
                <a:cubicBezTo>
                  <a:pt x="208" y="147"/>
                  <a:pt x="208" y="147"/>
                  <a:pt x="208" y="147"/>
                </a:cubicBezTo>
                <a:cubicBezTo>
                  <a:pt x="208" y="143"/>
                  <a:pt x="206" y="139"/>
                  <a:pt x="203" y="137"/>
                </a:cubicBezTo>
                <a:cubicBezTo>
                  <a:pt x="193" y="131"/>
                  <a:pt x="193" y="131"/>
                  <a:pt x="193" y="131"/>
                </a:cubicBezTo>
                <a:cubicBezTo>
                  <a:pt x="192" y="131"/>
                  <a:pt x="192" y="130"/>
                  <a:pt x="192" y="129"/>
                </a:cubicBezTo>
                <a:cubicBezTo>
                  <a:pt x="192" y="124"/>
                  <a:pt x="192" y="124"/>
                  <a:pt x="192" y="124"/>
                </a:cubicBezTo>
                <a:cubicBezTo>
                  <a:pt x="197" y="120"/>
                  <a:pt x="201" y="113"/>
                  <a:pt x="201" y="106"/>
                </a:cubicBezTo>
                <a:cubicBezTo>
                  <a:pt x="201" y="97"/>
                  <a:pt x="201" y="97"/>
                  <a:pt x="201" y="97"/>
                </a:cubicBezTo>
                <a:cubicBezTo>
                  <a:pt x="201" y="91"/>
                  <a:pt x="198" y="85"/>
                  <a:pt x="193" y="82"/>
                </a:cubicBezTo>
                <a:cubicBezTo>
                  <a:pt x="193" y="70"/>
                  <a:pt x="193" y="70"/>
                  <a:pt x="193" y="70"/>
                </a:cubicBezTo>
                <a:cubicBezTo>
                  <a:pt x="193" y="69"/>
                  <a:pt x="194" y="68"/>
                  <a:pt x="194" y="67"/>
                </a:cubicBezTo>
                <a:cubicBezTo>
                  <a:pt x="202" y="63"/>
                  <a:pt x="202" y="63"/>
                  <a:pt x="202" y="63"/>
                </a:cubicBezTo>
                <a:cubicBezTo>
                  <a:pt x="207" y="68"/>
                  <a:pt x="207" y="68"/>
                  <a:pt x="207" y="68"/>
                </a:cubicBezTo>
                <a:cubicBezTo>
                  <a:pt x="208" y="70"/>
                  <a:pt x="211" y="71"/>
                  <a:pt x="214" y="71"/>
                </a:cubicBezTo>
                <a:cubicBezTo>
                  <a:pt x="218" y="71"/>
                  <a:pt x="220" y="70"/>
                  <a:pt x="222" y="68"/>
                </a:cubicBezTo>
                <a:cubicBezTo>
                  <a:pt x="227" y="63"/>
                  <a:pt x="227" y="63"/>
                  <a:pt x="227" y="63"/>
                </a:cubicBezTo>
                <a:cubicBezTo>
                  <a:pt x="235" y="67"/>
                  <a:pt x="235" y="67"/>
                  <a:pt x="235" y="67"/>
                </a:cubicBezTo>
                <a:cubicBezTo>
                  <a:pt x="235" y="68"/>
                  <a:pt x="236" y="69"/>
                  <a:pt x="236" y="70"/>
                </a:cubicBezTo>
                <a:cubicBezTo>
                  <a:pt x="236" y="83"/>
                  <a:pt x="236" y="83"/>
                  <a:pt x="236" y="83"/>
                </a:cubicBezTo>
                <a:cubicBezTo>
                  <a:pt x="232" y="86"/>
                  <a:pt x="229" y="91"/>
                  <a:pt x="229" y="97"/>
                </a:cubicBezTo>
                <a:cubicBezTo>
                  <a:pt x="229" y="106"/>
                  <a:pt x="229" y="106"/>
                  <a:pt x="229" y="106"/>
                </a:cubicBezTo>
                <a:cubicBezTo>
                  <a:pt x="229" y="113"/>
                  <a:pt x="233" y="119"/>
                  <a:pt x="238" y="124"/>
                </a:cubicBezTo>
                <a:cubicBezTo>
                  <a:pt x="238" y="129"/>
                  <a:pt x="238" y="129"/>
                  <a:pt x="238" y="129"/>
                </a:cubicBezTo>
                <a:cubicBezTo>
                  <a:pt x="238" y="130"/>
                  <a:pt x="238" y="131"/>
                  <a:pt x="237" y="131"/>
                </a:cubicBezTo>
                <a:cubicBezTo>
                  <a:pt x="227" y="137"/>
                  <a:pt x="227" y="137"/>
                  <a:pt x="227" y="137"/>
                </a:cubicBezTo>
                <a:cubicBezTo>
                  <a:pt x="224" y="139"/>
                  <a:pt x="221" y="143"/>
                  <a:pt x="221" y="147"/>
                </a:cubicBezTo>
                <a:cubicBezTo>
                  <a:pt x="221" y="194"/>
                  <a:pt x="221" y="194"/>
                  <a:pt x="221" y="194"/>
                </a:cubicBezTo>
                <a:cubicBezTo>
                  <a:pt x="221" y="197"/>
                  <a:pt x="222" y="200"/>
                  <a:pt x="223" y="203"/>
                </a:cubicBezTo>
                <a:cubicBezTo>
                  <a:pt x="225" y="207"/>
                  <a:pt x="227" y="211"/>
                  <a:pt x="229" y="213"/>
                </a:cubicBezTo>
                <a:cubicBezTo>
                  <a:pt x="229" y="214"/>
                  <a:pt x="229" y="215"/>
                  <a:pt x="229" y="216"/>
                </a:cubicBezTo>
                <a:cubicBezTo>
                  <a:pt x="229" y="235"/>
                  <a:pt x="229" y="235"/>
                  <a:pt x="229" y="235"/>
                </a:cubicBezTo>
                <a:cubicBezTo>
                  <a:pt x="229" y="238"/>
                  <a:pt x="232" y="240"/>
                  <a:pt x="234" y="240"/>
                </a:cubicBezTo>
                <a:cubicBezTo>
                  <a:pt x="237" y="240"/>
                  <a:pt x="239" y="238"/>
                  <a:pt x="239" y="235"/>
                </a:cubicBezTo>
                <a:cubicBezTo>
                  <a:pt x="239" y="216"/>
                  <a:pt x="239" y="216"/>
                  <a:pt x="239" y="216"/>
                </a:cubicBezTo>
                <a:cubicBezTo>
                  <a:pt x="239" y="213"/>
                  <a:pt x="238" y="210"/>
                  <a:pt x="236" y="207"/>
                </a:cubicBezTo>
                <a:cubicBezTo>
                  <a:pt x="235" y="206"/>
                  <a:pt x="233" y="203"/>
                  <a:pt x="232" y="199"/>
                </a:cubicBezTo>
                <a:cubicBezTo>
                  <a:pt x="231" y="198"/>
                  <a:pt x="231" y="196"/>
                  <a:pt x="231" y="194"/>
                </a:cubicBezTo>
                <a:cubicBezTo>
                  <a:pt x="231" y="147"/>
                  <a:pt x="231" y="147"/>
                  <a:pt x="231" y="147"/>
                </a:cubicBezTo>
                <a:cubicBezTo>
                  <a:pt x="231" y="146"/>
                  <a:pt x="231" y="146"/>
                  <a:pt x="232" y="145"/>
                </a:cubicBezTo>
                <a:cubicBezTo>
                  <a:pt x="239" y="140"/>
                  <a:pt x="239" y="140"/>
                  <a:pt x="239" y="140"/>
                </a:cubicBezTo>
                <a:cubicBezTo>
                  <a:pt x="244" y="145"/>
                  <a:pt x="244" y="145"/>
                  <a:pt x="244" y="145"/>
                </a:cubicBezTo>
                <a:cubicBezTo>
                  <a:pt x="246" y="147"/>
                  <a:pt x="249" y="148"/>
                  <a:pt x="252" y="148"/>
                </a:cubicBezTo>
                <a:cubicBezTo>
                  <a:pt x="255" y="148"/>
                  <a:pt x="258" y="147"/>
                  <a:pt x="260" y="145"/>
                </a:cubicBezTo>
                <a:cubicBezTo>
                  <a:pt x="264" y="140"/>
                  <a:pt x="264" y="140"/>
                  <a:pt x="264" y="140"/>
                </a:cubicBezTo>
                <a:cubicBezTo>
                  <a:pt x="272" y="145"/>
                  <a:pt x="272" y="145"/>
                  <a:pt x="272" y="145"/>
                </a:cubicBezTo>
                <a:cubicBezTo>
                  <a:pt x="273" y="146"/>
                  <a:pt x="273" y="146"/>
                  <a:pt x="273" y="147"/>
                </a:cubicBezTo>
                <a:cubicBezTo>
                  <a:pt x="273" y="194"/>
                  <a:pt x="273" y="194"/>
                  <a:pt x="273" y="194"/>
                </a:cubicBezTo>
                <a:cubicBezTo>
                  <a:pt x="273" y="196"/>
                  <a:pt x="273" y="198"/>
                  <a:pt x="272" y="199"/>
                </a:cubicBezTo>
                <a:cubicBezTo>
                  <a:pt x="271" y="203"/>
                  <a:pt x="269" y="206"/>
                  <a:pt x="268" y="207"/>
                </a:cubicBezTo>
                <a:cubicBezTo>
                  <a:pt x="266" y="210"/>
                  <a:pt x="265" y="213"/>
                  <a:pt x="265" y="216"/>
                </a:cubicBezTo>
                <a:cubicBezTo>
                  <a:pt x="265" y="235"/>
                  <a:pt x="265" y="235"/>
                  <a:pt x="265" y="235"/>
                </a:cubicBezTo>
                <a:cubicBezTo>
                  <a:pt x="265" y="238"/>
                  <a:pt x="267" y="240"/>
                  <a:pt x="270" y="240"/>
                </a:cubicBezTo>
                <a:cubicBezTo>
                  <a:pt x="272" y="240"/>
                  <a:pt x="274" y="238"/>
                  <a:pt x="274" y="235"/>
                </a:cubicBezTo>
                <a:cubicBezTo>
                  <a:pt x="274" y="216"/>
                  <a:pt x="274" y="216"/>
                  <a:pt x="274" y="216"/>
                </a:cubicBezTo>
                <a:cubicBezTo>
                  <a:pt x="274" y="215"/>
                  <a:pt x="275" y="214"/>
                  <a:pt x="275" y="213"/>
                </a:cubicBezTo>
                <a:cubicBezTo>
                  <a:pt x="277" y="211"/>
                  <a:pt x="279" y="207"/>
                  <a:pt x="281" y="203"/>
                </a:cubicBezTo>
                <a:cubicBezTo>
                  <a:pt x="282" y="200"/>
                  <a:pt x="282" y="197"/>
                  <a:pt x="282" y="194"/>
                </a:cubicBezTo>
                <a:cubicBezTo>
                  <a:pt x="282" y="147"/>
                  <a:pt x="282" y="147"/>
                  <a:pt x="282" y="147"/>
                </a:cubicBezTo>
                <a:cubicBezTo>
                  <a:pt x="282" y="143"/>
                  <a:pt x="280" y="139"/>
                  <a:pt x="277" y="137"/>
                </a:cubicBezTo>
                <a:close/>
                <a:moveTo>
                  <a:pt x="17" y="97"/>
                </a:moveTo>
                <a:cubicBezTo>
                  <a:pt x="17" y="91"/>
                  <a:pt x="21" y="87"/>
                  <a:pt x="27" y="87"/>
                </a:cubicBezTo>
                <a:cubicBezTo>
                  <a:pt x="34" y="87"/>
                  <a:pt x="34" y="87"/>
                  <a:pt x="34" y="87"/>
                </a:cubicBezTo>
                <a:cubicBezTo>
                  <a:pt x="39" y="87"/>
                  <a:pt x="44" y="91"/>
                  <a:pt x="44" y="97"/>
                </a:cubicBezTo>
                <a:cubicBezTo>
                  <a:pt x="44" y="106"/>
                  <a:pt x="44" y="106"/>
                  <a:pt x="44" y="106"/>
                </a:cubicBezTo>
                <a:cubicBezTo>
                  <a:pt x="44" y="111"/>
                  <a:pt x="41" y="115"/>
                  <a:pt x="38" y="117"/>
                </a:cubicBezTo>
                <a:cubicBezTo>
                  <a:pt x="37" y="117"/>
                  <a:pt x="37" y="117"/>
                  <a:pt x="37" y="117"/>
                </a:cubicBezTo>
                <a:cubicBezTo>
                  <a:pt x="35" y="118"/>
                  <a:pt x="33" y="119"/>
                  <a:pt x="30" y="119"/>
                </a:cubicBezTo>
                <a:cubicBezTo>
                  <a:pt x="30" y="119"/>
                  <a:pt x="30" y="119"/>
                  <a:pt x="30" y="119"/>
                </a:cubicBezTo>
                <a:cubicBezTo>
                  <a:pt x="23" y="119"/>
                  <a:pt x="17" y="113"/>
                  <a:pt x="17" y="106"/>
                </a:cubicBezTo>
                <a:lnTo>
                  <a:pt x="17" y="97"/>
                </a:lnTo>
                <a:close/>
                <a:moveTo>
                  <a:pt x="36" y="134"/>
                </a:moveTo>
                <a:cubicBezTo>
                  <a:pt x="32" y="139"/>
                  <a:pt x="32" y="139"/>
                  <a:pt x="32" y="139"/>
                </a:cubicBezTo>
                <a:cubicBezTo>
                  <a:pt x="31" y="139"/>
                  <a:pt x="29" y="139"/>
                  <a:pt x="29" y="139"/>
                </a:cubicBezTo>
                <a:cubicBezTo>
                  <a:pt x="24" y="134"/>
                  <a:pt x="24" y="134"/>
                  <a:pt x="24" y="134"/>
                </a:cubicBezTo>
                <a:cubicBezTo>
                  <a:pt x="25" y="133"/>
                  <a:pt x="26" y="131"/>
                  <a:pt x="26" y="129"/>
                </a:cubicBezTo>
                <a:cubicBezTo>
                  <a:pt x="26" y="128"/>
                  <a:pt x="26" y="128"/>
                  <a:pt x="26" y="128"/>
                </a:cubicBezTo>
                <a:cubicBezTo>
                  <a:pt x="27" y="128"/>
                  <a:pt x="29" y="128"/>
                  <a:pt x="30" y="128"/>
                </a:cubicBezTo>
                <a:cubicBezTo>
                  <a:pt x="30" y="128"/>
                  <a:pt x="30" y="128"/>
                  <a:pt x="30" y="128"/>
                </a:cubicBezTo>
                <a:cubicBezTo>
                  <a:pt x="32" y="128"/>
                  <a:pt x="33" y="128"/>
                  <a:pt x="35" y="128"/>
                </a:cubicBezTo>
                <a:cubicBezTo>
                  <a:pt x="35" y="129"/>
                  <a:pt x="35" y="129"/>
                  <a:pt x="35" y="129"/>
                </a:cubicBezTo>
                <a:cubicBezTo>
                  <a:pt x="35" y="131"/>
                  <a:pt x="35" y="133"/>
                  <a:pt x="36" y="134"/>
                </a:cubicBezTo>
                <a:close/>
                <a:moveTo>
                  <a:pt x="53" y="19"/>
                </a:moveTo>
                <a:cubicBezTo>
                  <a:pt x="53" y="14"/>
                  <a:pt x="58" y="9"/>
                  <a:pt x="63" y="9"/>
                </a:cubicBezTo>
                <a:cubicBezTo>
                  <a:pt x="70" y="9"/>
                  <a:pt x="70" y="9"/>
                  <a:pt x="70" y="9"/>
                </a:cubicBezTo>
                <a:cubicBezTo>
                  <a:pt x="76" y="9"/>
                  <a:pt x="80" y="14"/>
                  <a:pt x="80" y="19"/>
                </a:cubicBezTo>
                <a:cubicBezTo>
                  <a:pt x="80" y="28"/>
                  <a:pt x="80" y="28"/>
                  <a:pt x="80" y="28"/>
                </a:cubicBezTo>
                <a:cubicBezTo>
                  <a:pt x="80" y="33"/>
                  <a:pt x="78" y="37"/>
                  <a:pt x="74" y="39"/>
                </a:cubicBezTo>
                <a:cubicBezTo>
                  <a:pt x="74" y="39"/>
                  <a:pt x="74" y="39"/>
                  <a:pt x="74" y="39"/>
                </a:cubicBezTo>
                <a:cubicBezTo>
                  <a:pt x="72" y="41"/>
                  <a:pt x="69" y="41"/>
                  <a:pt x="67" y="41"/>
                </a:cubicBezTo>
                <a:cubicBezTo>
                  <a:pt x="67" y="41"/>
                  <a:pt x="67" y="41"/>
                  <a:pt x="67" y="41"/>
                </a:cubicBezTo>
                <a:cubicBezTo>
                  <a:pt x="59" y="41"/>
                  <a:pt x="53" y="36"/>
                  <a:pt x="53" y="28"/>
                </a:cubicBezTo>
                <a:lnTo>
                  <a:pt x="53" y="19"/>
                </a:lnTo>
                <a:close/>
                <a:moveTo>
                  <a:pt x="65" y="61"/>
                </a:moveTo>
                <a:cubicBezTo>
                  <a:pt x="61" y="57"/>
                  <a:pt x="61" y="57"/>
                  <a:pt x="61" y="57"/>
                </a:cubicBezTo>
                <a:cubicBezTo>
                  <a:pt x="62" y="55"/>
                  <a:pt x="62" y="53"/>
                  <a:pt x="62" y="52"/>
                </a:cubicBezTo>
                <a:cubicBezTo>
                  <a:pt x="62" y="50"/>
                  <a:pt x="62" y="50"/>
                  <a:pt x="62" y="50"/>
                </a:cubicBezTo>
                <a:cubicBezTo>
                  <a:pt x="64" y="50"/>
                  <a:pt x="65" y="51"/>
                  <a:pt x="67" y="51"/>
                </a:cubicBezTo>
                <a:cubicBezTo>
                  <a:pt x="67" y="51"/>
                  <a:pt x="67" y="51"/>
                  <a:pt x="67" y="51"/>
                </a:cubicBezTo>
                <a:cubicBezTo>
                  <a:pt x="68" y="51"/>
                  <a:pt x="70" y="50"/>
                  <a:pt x="71" y="50"/>
                </a:cubicBezTo>
                <a:cubicBezTo>
                  <a:pt x="71" y="52"/>
                  <a:pt x="71" y="52"/>
                  <a:pt x="71" y="52"/>
                </a:cubicBezTo>
                <a:cubicBezTo>
                  <a:pt x="71" y="53"/>
                  <a:pt x="72" y="55"/>
                  <a:pt x="72" y="57"/>
                </a:cubicBezTo>
                <a:cubicBezTo>
                  <a:pt x="68" y="61"/>
                  <a:pt x="68" y="61"/>
                  <a:pt x="68" y="61"/>
                </a:cubicBezTo>
                <a:cubicBezTo>
                  <a:pt x="68" y="61"/>
                  <a:pt x="66" y="61"/>
                  <a:pt x="65" y="61"/>
                </a:cubicBezTo>
                <a:close/>
                <a:moveTo>
                  <a:pt x="108" y="87"/>
                </a:moveTo>
                <a:cubicBezTo>
                  <a:pt x="113" y="87"/>
                  <a:pt x="117" y="91"/>
                  <a:pt x="117" y="97"/>
                </a:cubicBezTo>
                <a:cubicBezTo>
                  <a:pt x="117" y="106"/>
                  <a:pt x="117" y="106"/>
                  <a:pt x="117" y="106"/>
                </a:cubicBezTo>
                <a:cubicBezTo>
                  <a:pt x="117" y="111"/>
                  <a:pt x="115" y="115"/>
                  <a:pt x="111" y="117"/>
                </a:cubicBezTo>
                <a:cubicBezTo>
                  <a:pt x="111" y="117"/>
                  <a:pt x="111" y="117"/>
                  <a:pt x="111" y="117"/>
                </a:cubicBezTo>
                <a:cubicBezTo>
                  <a:pt x="109" y="118"/>
                  <a:pt x="107" y="119"/>
                  <a:pt x="104" y="119"/>
                </a:cubicBezTo>
                <a:cubicBezTo>
                  <a:pt x="104" y="119"/>
                  <a:pt x="104" y="119"/>
                  <a:pt x="104" y="119"/>
                </a:cubicBezTo>
                <a:cubicBezTo>
                  <a:pt x="97" y="119"/>
                  <a:pt x="91" y="113"/>
                  <a:pt x="91" y="106"/>
                </a:cubicBezTo>
                <a:cubicBezTo>
                  <a:pt x="91" y="97"/>
                  <a:pt x="91" y="97"/>
                  <a:pt x="91" y="97"/>
                </a:cubicBezTo>
                <a:cubicBezTo>
                  <a:pt x="91" y="91"/>
                  <a:pt x="95" y="87"/>
                  <a:pt x="101" y="87"/>
                </a:cubicBezTo>
                <a:lnTo>
                  <a:pt x="108" y="87"/>
                </a:lnTo>
                <a:close/>
                <a:moveTo>
                  <a:pt x="110" y="134"/>
                </a:moveTo>
                <a:cubicBezTo>
                  <a:pt x="105" y="139"/>
                  <a:pt x="105" y="139"/>
                  <a:pt x="105" y="139"/>
                </a:cubicBezTo>
                <a:cubicBezTo>
                  <a:pt x="105" y="139"/>
                  <a:pt x="103" y="139"/>
                  <a:pt x="103" y="139"/>
                </a:cubicBezTo>
                <a:cubicBezTo>
                  <a:pt x="98" y="134"/>
                  <a:pt x="98" y="134"/>
                  <a:pt x="98" y="134"/>
                </a:cubicBezTo>
                <a:cubicBezTo>
                  <a:pt x="99" y="133"/>
                  <a:pt x="100" y="131"/>
                  <a:pt x="100" y="129"/>
                </a:cubicBezTo>
                <a:cubicBezTo>
                  <a:pt x="100" y="128"/>
                  <a:pt x="100" y="128"/>
                  <a:pt x="100" y="128"/>
                </a:cubicBezTo>
                <a:cubicBezTo>
                  <a:pt x="101" y="128"/>
                  <a:pt x="103" y="128"/>
                  <a:pt x="104" y="128"/>
                </a:cubicBezTo>
                <a:cubicBezTo>
                  <a:pt x="104" y="128"/>
                  <a:pt x="104" y="128"/>
                  <a:pt x="104" y="128"/>
                </a:cubicBezTo>
                <a:cubicBezTo>
                  <a:pt x="106" y="128"/>
                  <a:pt x="107" y="128"/>
                  <a:pt x="109" y="128"/>
                </a:cubicBezTo>
                <a:cubicBezTo>
                  <a:pt x="109" y="129"/>
                  <a:pt x="109" y="129"/>
                  <a:pt x="109" y="129"/>
                </a:cubicBezTo>
                <a:cubicBezTo>
                  <a:pt x="109" y="131"/>
                  <a:pt x="109" y="133"/>
                  <a:pt x="110" y="134"/>
                </a:cubicBezTo>
                <a:close/>
                <a:moveTo>
                  <a:pt x="127" y="19"/>
                </a:moveTo>
                <a:cubicBezTo>
                  <a:pt x="127" y="14"/>
                  <a:pt x="132" y="9"/>
                  <a:pt x="137" y="9"/>
                </a:cubicBezTo>
                <a:cubicBezTo>
                  <a:pt x="144" y="9"/>
                  <a:pt x="144" y="9"/>
                  <a:pt x="144" y="9"/>
                </a:cubicBezTo>
                <a:cubicBezTo>
                  <a:pt x="150" y="9"/>
                  <a:pt x="154" y="14"/>
                  <a:pt x="154" y="19"/>
                </a:cubicBezTo>
                <a:cubicBezTo>
                  <a:pt x="154" y="28"/>
                  <a:pt x="154" y="28"/>
                  <a:pt x="154" y="28"/>
                </a:cubicBezTo>
                <a:cubicBezTo>
                  <a:pt x="154" y="33"/>
                  <a:pt x="151" y="37"/>
                  <a:pt x="148" y="39"/>
                </a:cubicBezTo>
                <a:cubicBezTo>
                  <a:pt x="148" y="39"/>
                  <a:pt x="148" y="39"/>
                  <a:pt x="148" y="39"/>
                </a:cubicBezTo>
                <a:cubicBezTo>
                  <a:pt x="146" y="41"/>
                  <a:pt x="143" y="41"/>
                  <a:pt x="141" y="41"/>
                </a:cubicBezTo>
                <a:cubicBezTo>
                  <a:pt x="140" y="41"/>
                  <a:pt x="140" y="41"/>
                  <a:pt x="140" y="41"/>
                </a:cubicBezTo>
                <a:cubicBezTo>
                  <a:pt x="133" y="41"/>
                  <a:pt x="127" y="36"/>
                  <a:pt x="127" y="28"/>
                </a:cubicBezTo>
                <a:lnTo>
                  <a:pt x="127" y="19"/>
                </a:lnTo>
                <a:close/>
                <a:moveTo>
                  <a:pt x="139" y="61"/>
                </a:moveTo>
                <a:cubicBezTo>
                  <a:pt x="135" y="57"/>
                  <a:pt x="135" y="57"/>
                  <a:pt x="135" y="57"/>
                </a:cubicBezTo>
                <a:cubicBezTo>
                  <a:pt x="136" y="55"/>
                  <a:pt x="136" y="53"/>
                  <a:pt x="136" y="52"/>
                </a:cubicBezTo>
                <a:cubicBezTo>
                  <a:pt x="136" y="50"/>
                  <a:pt x="136" y="50"/>
                  <a:pt x="136" y="50"/>
                </a:cubicBezTo>
                <a:cubicBezTo>
                  <a:pt x="137" y="50"/>
                  <a:pt x="139" y="51"/>
                  <a:pt x="140" y="51"/>
                </a:cubicBezTo>
                <a:cubicBezTo>
                  <a:pt x="141" y="51"/>
                  <a:pt x="141" y="51"/>
                  <a:pt x="141" y="51"/>
                </a:cubicBezTo>
                <a:cubicBezTo>
                  <a:pt x="142" y="51"/>
                  <a:pt x="144" y="50"/>
                  <a:pt x="145" y="50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3"/>
                  <a:pt x="145" y="55"/>
                  <a:pt x="146" y="57"/>
                </a:cubicBezTo>
                <a:cubicBezTo>
                  <a:pt x="142" y="61"/>
                  <a:pt x="142" y="61"/>
                  <a:pt x="142" y="61"/>
                </a:cubicBezTo>
                <a:cubicBezTo>
                  <a:pt x="142" y="61"/>
                  <a:pt x="139" y="61"/>
                  <a:pt x="139" y="61"/>
                </a:cubicBezTo>
                <a:close/>
                <a:moveTo>
                  <a:pt x="182" y="87"/>
                </a:moveTo>
                <a:cubicBezTo>
                  <a:pt x="187" y="87"/>
                  <a:pt x="191" y="91"/>
                  <a:pt x="191" y="97"/>
                </a:cubicBezTo>
                <a:cubicBezTo>
                  <a:pt x="191" y="106"/>
                  <a:pt x="191" y="106"/>
                  <a:pt x="191" y="106"/>
                </a:cubicBezTo>
                <a:cubicBezTo>
                  <a:pt x="191" y="111"/>
                  <a:pt x="189" y="115"/>
                  <a:pt x="185" y="117"/>
                </a:cubicBezTo>
                <a:cubicBezTo>
                  <a:pt x="185" y="117"/>
                  <a:pt x="185" y="117"/>
                  <a:pt x="185" y="117"/>
                </a:cubicBezTo>
                <a:cubicBezTo>
                  <a:pt x="183" y="118"/>
                  <a:pt x="181" y="119"/>
                  <a:pt x="178" y="119"/>
                </a:cubicBezTo>
                <a:cubicBezTo>
                  <a:pt x="178" y="119"/>
                  <a:pt x="178" y="119"/>
                  <a:pt x="178" y="119"/>
                </a:cubicBezTo>
                <a:cubicBezTo>
                  <a:pt x="171" y="119"/>
                  <a:pt x="165" y="113"/>
                  <a:pt x="165" y="106"/>
                </a:cubicBezTo>
                <a:cubicBezTo>
                  <a:pt x="165" y="97"/>
                  <a:pt x="165" y="97"/>
                  <a:pt x="165" y="97"/>
                </a:cubicBezTo>
                <a:cubicBezTo>
                  <a:pt x="165" y="91"/>
                  <a:pt x="169" y="87"/>
                  <a:pt x="174" y="87"/>
                </a:cubicBezTo>
                <a:lnTo>
                  <a:pt x="182" y="87"/>
                </a:lnTo>
                <a:close/>
                <a:moveTo>
                  <a:pt x="184" y="134"/>
                </a:moveTo>
                <a:cubicBezTo>
                  <a:pt x="179" y="139"/>
                  <a:pt x="179" y="139"/>
                  <a:pt x="179" y="139"/>
                </a:cubicBezTo>
                <a:cubicBezTo>
                  <a:pt x="179" y="139"/>
                  <a:pt x="179" y="139"/>
                  <a:pt x="178" y="139"/>
                </a:cubicBezTo>
                <a:cubicBezTo>
                  <a:pt x="177" y="139"/>
                  <a:pt x="177" y="139"/>
                  <a:pt x="177" y="139"/>
                </a:cubicBezTo>
                <a:cubicBezTo>
                  <a:pt x="172" y="134"/>
                  <a:pt x="172" y="134"/>
                  <a:pt x="172" y="134"/>
                </a:cubicBezTo>
                <a:cubicBezTo>
                  <a:pt x="173" y="133"/>
                  <a:pt x="174" y="131"/>
                  <a:pt x="174" y="129"/>
                </a:cubicBezTo>
                <a:cubicBezTo>
                  <a:pt x="174" y="128"/>
                  <a:pt x="174" y="128"/>
                  <a:pt x="174" y="128"/>
                </a:cubicBezTo>
                <a:cubicBezTo>
                  <a:pt x="175" y="128"/>
                  <a:pt x="176" y="128"/>
                  <a:pt x="178" y="128"/>
                </a:cubicBezTo>
                <a:cubicBezTo>
                  <a:pt x="178" y="128"/>
                  <a:pt x="178" y="128"/>
                  <a:pt x="178" y="128"/>
                </a:cubicBezTo>
                <a:cubicBezTo>
                  <a:pt x="180" y="128"/>
                  <a:pt x="181" y="128"/>
                  <a:pt x="182" y="128"/>
                </a:cubicBezTo>
                <a:cubicBezTo>
                  <a:pt x="182" y="129"/>
                  <a:pt x="182" y="129"/>
                  <a:pt x="182" y="129"/>
                </a:cubicBezTo>
                <a:cubicBezTo>
                  <a:pt x="182" y="131"/>
                  <a:pt x="183" y="133"/>
                  <a:pt x="184" y="134"/>
                </a:cubicBezTo>
                <a:close/>
                <a:moveTo>
                  <a:pt x="201" y="19"/>
                </a:moveTo>
                <a:cubicBezTo>
                  <a:pt x="201" y="14"/>
                  <a:pt x="206" y="9"/>
                  <a:pt x="211" y="9"/>
                </a:cubicBezTo>
                <a:cubicBezTo>
                  <a:pt x="218" y="9"/>
                  <a:pt x="218" y="9"/>
                  <a:pt x="218" y="9"/>
                </a:cubicBezTo>
                <a:cubicBezTo>
                  <a:pt x="224" y="9"/>
                  <a:pt x="228" y="14"/>
                  <a:pt x="228" y="19"/>
                </a:cubicBezTo>
                <a:cubicBezTo>
                  <a:pt x="228" y="28"/>
                  <a:pt x="228" y="28"/>
                  <a:pt x="228" y="28"/>
                </a:cubicBezTo>
                <a:cubicBezTo>
                  <a:pt x="228" y="33"/>
                  <a:pt x="225" y="37"/>
                  <a:pt x="222" y="39"/>
                </a:cubicBezTo>
                <a:cubicBezTo>
                  <a:pt x="222" y="39"/>
                  <a:pt x="222" y="39"/>
                  <a:pt x="222" y="39"/>
                </a:cubicBezTo>
                <a:cubicBezTo>
                  <a:pt x="220" y="41"/>
                  <a:pt x="217" y="41"/>
                  <a:pt x="215" y="41"/>
                </a:cubicBezTo>
                <a:cubicBezTo>
                  <a:pt x="214" y="41"/>
                  <a:pt x="214" y="41"/>
                  <a:pt x="214" y="41"/>
                </a:cubicBezTo>
                <a:cubicBezTo>
                  <a:pt x="207" y="41"/>
                  <a:pt x="201" y="36"/>
                  <a:pt x="201" y="28"/>
                </a:cubicBezTo>
                <a:lnTo>
                  <a:pt x="201" y="19"/>
                </a:lnTo>
                <a:close/>
                <a:moveTo>
                  <a:pt x="213" y="61"/>
                </a:moveTo>
                <a:cubicBezTo>
                  <a:pt x="209" y="57"/>
                  <a:pt x="209" y="57"/>
                  <a:pt x="209" y="57"/>
                </a:cubicBezTo>
                <a:cubicBezTo>
                  <a:pt x="210" y="55"/>
                  <a:pt x="210" y="53"/>
                  <a:pt x="210" y="52"/>
                </a:cubicBezTo>
                <a:cubicBezTo>
                  <a:pt x="210" y="50"/>
                  <a:pt x="210" y="50"/>
                  <a:pt x="210" y="50"/>
                </a:cubicBezTo>
                <a:cubicBezTo>
                  <a:pt x="211" y="50"/>
                  <a:pt x="213" y="51"/>
                  <a:pt x="214" y="51"/>
                </a:cubicBezTo>
                <a:cubicBezTo>
                  <a:pt x="215" y="51"/>
                  <a:pt x="215" y="51"/>
                  <a:pt x="215" y="51"/>
                </a:cubicBezTo>
                <a:cubicBezTo>
                  <a:pt x="216" y="51"/>
                  <a:pt x="218" y="50"/>
                  <a:pt x="219" y="50"/>
                </a:cubicBezTo>
                <a:cubicBezTo>
                  <a:pt x="219" y="52"/>
                  <a:pt x="219" y="52"/>
                  <a:pt x="219" y="52"/>
                </a:cubicBezTo>
                <a:cubicBezTo>
                  <a:pt x="219" y="53"/>
                  <a:pt x="219" y="55"/>
                  <a:pt x="220" y="57"/>
                </a:cubicBezTo>
                <a:cubicBezTo>
                  <a:pt x="216" y="61"/>
                  <a:pt x="216" y="61"/>
                  <a:pt x="216" y="61"/>
                </a:cubicBezTo>
                <a:cubicBezTo>
                  <a:pt x="216" y="61"/>
                  <a:pt x="213" y="61"/>
                  <a:pt x="213" y="61"/>
                </a:cubicBezTo>
                <a:close/>
                <a:moveTo>
                  <a:pt x="256" y="87"/>
                </a:moveTo>
                <a:cubicBezTo>
                  <a:pt x="261" y="87"/>
                  <a:pt x="265" y="91"/>
                  <a:pt x="265" y="97"/>
                </a:cubicBezTo>
                <a:cubicBezTo>
                  <a:pt x="265" y="106"/>
                  <a:pt x="265" y="106"/>
                  <a:pt x="265" y="106"/>
                </a:cubicBezTo>
                <a:cubicBezTo>
                  <a:pt x="265" y="111"/>
                  <a:pt x="263" y="115"/>
                  <a:pt x="259" y="117"/>
                </a:cubicBezTo>
                <a:cubicBezTo>
                  <a:pt x="259" y="117"/>
                  <a:pt x="259" y="117"/>
                  <a:pt x="259" y="117"/>
                </a:cubicBezTo>
                <a:cubicBezTo>
                  <a:pt x="257" y="118"/>
                  <a:pt x="255" y="119"/>
                  <a:pt x="252" y="119"/>
                </a:cubicBezTo>
                <a:cubicBezTo>
                  <a:pt x="252" y="119"/>
                  <a:pt x="252" y="119"/>
                  <a:pt x="252" y="119"/>
                </a:cubicBezTo>
                <a:cubicBezTo>
                  <a:pt x="245" y="119"/>
                  <a:pt x="239" y="113"/>
                  <a:pt x="239" y="106"/>
                </a:cubicBezTo>
                <a:cubicBezTo>
                  <a:pt x="239" y="97"/>
                  <a:pt x="239" y="97"/>
                  <a:pt x="239" y="97"/>
                </a:cubicBezTo>
                <a:cubicBezTo>
                  <a:pt x="239" y="91"/>
                  <a:pt x="243" y="87"/>
                  <a:pt x="248" y="87"/>
                </a:cubicBezTo>
                <a:lnTo>
                  <a:pt x="256" y="87"/>
                </a:lnTo>
                <a:close/>
                <a:moveTo>
                  <a:pt x="250" y="139"/>
                </a:moveTo>
                <a:cubicBezTo>
                  <a:pt x="246" y="134"/>
                  <a:pt x="246" y="134"/>
                  <a:pt x="246" y="134"/>
                </a:cubicBezTo>
                <a:cubicBezTo>
                  <a:pt x="247" y="133"/>
                  <a:pt x="247" y="131"/>
                  <a:pt x="247" y="129"/>
                </a:cubicBezTo>
                <a:cubicBezTo>
                  <a:pt x="247" y="128"/>
                  <a:pt x="247" y="128"/>
                  <a:pt x="247" y="128"/>
                </a:cubicBezTo>
                <a:cubicBezTo>
                  <a:pt x="249" y="128"/>
                  <a:pt x="250" y="128"/>
                  <a:pt x="252" y="128"/>
                </a:cubicBezTo>
                <a:cubicBezTo>
                  <a:pt x="252" y="128"/>
                  <a:pt x="252" y="128"/>
                  <a:pt x="252" y="128"/>
                </a:cubicBezTo>
                <a:cubicBezTo>
                  <a:pt x="254" y="128"/>
                  <a:pt x="255" y="128"/>
                  <a:pt x="256" y="128"/>
                </a:cubicBezTo>
                <a:cubicBezTo>
                  <a:pt x="256" y="129"/>
                  <a:pt x="256" y="129"/>
                  <a:pt x="256" y="129"/>
                </a:cubicBezTo>
                <a:cubicBezTo>
                  <a:pt x="256" y="131"/>
                  <a:pt x="257" y="133"/>
                  <a:pt x="258" y="134"/>
                </a:cubicBezTo>
                <a:cubicBezTo>
                  <a:pt x="253" y="139"/>
                  <a:pt x="253" y="139"/>
                  <a:pt x="253" y="139"/>
                </a:cubicBezTo>
                <a:cubicBezTo>
                  <a:pt x="253" y="139"/>
                  <a:pt x="251" y="139"/>
                  <a:pt x="250" y="13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" name="Freeform 223"/>
          <p:cNvSpPr>
            <a:spLocks noEditPoints="1"/>
          </p:cNvSpPr>
          <p:nvPr/>
        </p:nvSpPr>
        <p:spPr bwMode="auto">
          <a:xfrm>
            <a:off x="11349463" y="2882437"/>
            <a:ext cx="414348" cy="352012"/>
          </a:xfrm>
          <a:custGeom>
            <a:avLst/>
            <a:gdLst>
              <a:gd name="T0" fmla="*/ 256 w 282"/>
              <a:gd name="T1" fmla="*/ 78 h 240"/>
              <a:gd name="T2" fmla="*/ 228 w 282"/>
              <a:gd name="T3" fmla="*/ 46 h 240"/>
              <a:gd name="T4" fmla="*/ 201 w 282"/>
              <a:gd name="T5" fmla="*/ 46 h 240"/>
              <a:gd name="T6" fmla="*/ 174 w 282"/>
              <a:gd name="T7" fmla="*/ 78 h 240"/>
              <a:gd name="T8" fmla="*/ 163 w 282"/>
              <a:gd name="T9" fmla="*/ 28 h 240"/>
              <a:gd name="T10" fmla="*/ 127 w 282"/>
              <a:gd name="T11" fmla="*/ 52 h 240"/>
              <a:gd name="T12" fmla="*/ 97 w 282"/>
              <a:gd name="T13" fmla="*/ 78 h 240"/>
              <a:gd name="T14" fmla="*/ 89 w 282"/>
              <a:gd name="T15" fmla="*/ 19 h 240"/>
              <a:gd name="T16" fmla="*/ 52 w 282"/>
              <a:gd name="T17" fmla="*/ 53 h 240"/>
              <a:gd name="T18" fmla="*/ 8 w 282"/>
              <a:gd name="T19" fmla="*/ 106 h 240"/>
              <a:gd name="T20" fmla="*/ 1 w 282"/>
              <a:gd name="T21" fmla="*/ 203 h 240"/>
              <a:gd name="T22" fmla="*/ 14 w 282"/>
              <a:gd name="T23" fmla="*/ 207 h 240"/>
              <a:gd name="T24" fmla="*/ 30 w 282"/>
              <a:gd name="T25" fmla="*/ 148 h 240"/>
              <a:gd name="T26" fmla="*/ 46 w 282"/>
              <a:gd name="T27" fmla="*/ 207 h 240"/>
              <a:gd name="T28" fmla="*/ 59 w 282"/>
              <a:gd name="T29" fmla="*/ 203 h 240"/>
              <a:gd name="T30" fmla="*/ 53 w 282"/>
              <a:gd name="T31" fmla="*/ 106 h 240"/>
              <a:gd name="T32" fmla="*/ 67 w 282"/>
              <a:gd name="T33" fmla="*/ 71 h 240"/>
              <a:gd name="T34" fmla="*/ 82 w 282"/>
              <a:gd name="T35" fmla="*/ 106 h 240"/>
              <a:gd name="T36" fmla="*/ 75 w 282"/>
              <a:gd name="T37" fmla="*/ 203 h 240"/>
              <a:gd name="T38" fmla="*/ 88 w 282"/>
              <a:gd name="T39" fmla="*/ 207 h 240"/>
              <a:gd name="T40" fmla="*/ 104 w 282"/>
              <a:gd name="T41" fmla="*/ 148 h 240"/>
              <a:gd name="T42" fmla="*/ 120 w 282"/>
              <a:gd name="T43" fmla="*/ 207 h 240"/>
              <a:gd name="T44" fmla="*/ 133 w 282"/>
              <a:gd name="T45" fmla="*/ 203 h 240"/>
              <a:gd name="T46" fmla="*/ 127 w 282"/>
              <a:gd name="T47" fmla="*/ 106 h 240"/>
              <a:gd name="T48" fmla="*/ 140 w 282"/>
              <a:gd name="T49" fmla="*/ 71 h 240"/>
              <a:gd name="T50" fmla="*/ 156 w 282"/>
              <a:gd name="T51" fmla="*/ 106 h 240"/>
              <a:gd name="T52" fmla="*/ 149 w 282"/>
              <a:gd name="T53" fmla="*/ 203 h 240"/>
              <a:gd name="T54" fmla="*/ 162 w 282"/>
              <a:gd name="T55" fmla="*/ 207 h 240"/>
              <a:gd name="T56" fmla="*/ 178 w 282"/>
              <a:gd name="T57" fmla="*/ 148 h 240"/>
              <a:gd name="T58" fmla="*/ 198 w 282"/>
              <a:gd name="T59" fmla="*/ 199 h 240"/>
              <a:gd name="T60" fmla="*/ 201 w 282"/>
              <a:gd name="T61" fmla="*/ 213 h 240"/>
              <a:gd name="T62" fmla="*/ 192 w 282"/>
              <a:gd name="T63" fmla="*/ 124 h 240"/>
              <a:gd name="T64" fmla="*/ 207 w 282"/>
              <a:gd name="T65" fmla="*/ 68 h 240"/>
              <a:gd name="T66" fmla="*/ 229 w 282"/>
              <a:gd name="T67" fmla="*/ 97 h 240"/>
              <a:gd name="T68" fmla="*/ 221 w 282"/>
              <a:gd name="T69" fmla="*/ 194 h 240"/>
              <a:gd name="T70" fmla="*/ 239 w 282"/>
              <a:gd name="T71" fmla="*/ 216 h 240"/>
              <a:gd name="T72" fmla="*/ 244 w 282"/>
              <a:gd name="T73" fmla="*/ 145 h 240"/>
              <a:gd name="T74" fmla="*/ 272 w 282"/>
              <a:gd name="T75" fmla="*/ 199 h 240"/>
              <a:gd name="T76" fmla="*/ 275 w 282"/>
              <a:gd name="T77" fmla="*/ 213 h 240"/>
              <a:gd name="T78" fmla="*/ 34 w 282"/>
              <a:gd name="T79" fmla="*/ 87 h 240"/>
              <a:gd name="T80" fmla="*/ 17 w 282"/>
              <a:gd name="T81" fmla="*/ 106 h 240"/>
              <a:gd name="T82" fmla="*/ 26 w 282"/>
              <a:gd name="T83" fmla="*/ 128 h 240"/>
              <a:gd name="T84" fmla="*/ 63 w 282"/>
              <a:gd name="T85" fmla="*/ 9 h 240"/>
              <a:gd name="T86" fmla="*/ 67 w 282"/>
              <a:gd name="T87" fmla="*/ 41 h 240"/>
              <a:gd name="T88" fmla="*/ 67 w 282"/>
              <a:gd name="T89" fmla="*/ 51 h 240"/>
              <a:gd name="T90" fmla="*/ 108 w 282"/>
              <a:gd name="T91" fmla="*/ 87 h 240"/>
              <a:gd name="T92" fmla="*/ 91 w 282"/>
              <a:gd name="T93" fmla="*/ 106 h 240"/>
              <a:gd name="T94" fmla="*/ 98 w 282"/>
              <a:gd name="T95" fmla="*/ 134 h 240"/>
              <a:gd name="T96" fmla="*/ 110 w 282"/>
              <a:gd name="T97" fmla="*/ 134 h 240"/>
              <a:gd name="T98" fmla="*/ 148 w 282"/>
              <a:gd name="T99" fmla="*/ 39 h 240"/>
              <a:gd name="T100" fmla="*/ 136 w 282"/>
              <a:gd name="T101" fmla="*/ 52 h 240"/>
              <a:gd name="T102" fmla="*/ 142 w 282"/>
              <a:gd name="T103" fmla="*/ 61 h 240"/>
              <a:gd name="T104" fmla="*/ 178 w 282"/>
              <a:gd name="T105" fmla="*/ 119 h 240"/>
              <a:gd name="T106" fmla="*/ 179 w 282"/>
              <a:gd name="T107" fmla="*/ 139 h 240"/>
              <a:gd name="T108" fmla="*/ 178 w 282"/>
              <a:gd name="T109" fmla="*/ 128 h 240"/>
              <a:gd name="T110" fmla="*/ 228 w 282"/>
              <a:gd name="T111" fmla="*/ 19 h 240"/>
              <a:gd name="T112" fmla="*/ 201 w 282"/>
              <a:gd name="T113" fmla="*/ 19 h 240"/>
              <a:gd name="T114" fmla="*/ 219 w 282"/>
              <a:gd name="T115" fmla="*/ 50 h 240"/>
              <a:gd name="T116" fmla="*/ 265 w 282"/>
              <a:gd name="T117" fmla="*/ 106 h 240"/>
              <a:gd name="T118" fmla="*/ 248 w 282"/>
              <a:gd name="T119" fmla="*/ 87 h 240"/>
              <a:gd name="T120" fmla="*/ 252 w 282"/>
              <a:gd name="T121" fmla="*/ 128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82" h="240">
                <a:moveTo>
                  <a:pt x="277" y="137"/>
                </a:moveTo>
                <a:cubicBezTo>
                  <a:pt x="267" y="131"/>
                  <a:pt x="267" y="131"/>
                  <a:pt x="267" y="131"/>
                </a:cubicBezTo>
                <a:cubicBezTo>
                  <a:pt x="266" y="131"/>
                  <a:pt x="266" y="130"/>
                  <a:pt x="266" y="129"/>
                </a:cubicBezTo>
                <a:cubicBezTo>
                  <a:pt x="266" y="124"/>
                  <a:pt x="266" y="124"/>
                  <a:pt x="266" y="124"/>
                </a:cubicBezTo>
                <a:cubicBezTo>
                  <a:pt x="271" y="120"/>
                  <a:pt x="274" y="113"/>
                  <a:pt x="274" y="106"/>
                </a:cubicBezTo>
                <a:cubicBezTo>
                  <a:pt x="274" y="97"/>
                  <a:pt x="274" y="97"/>
                  <a:pt x="274" y="97"/>
                </a:cubicBezTo>
                <a:cubicBezTo>
                  <a:pt x="274" y="86"/>
                  <a:pt x="266" y="78"/>
                  <a:pt x="256" y="78"/>
                </a:cubicBezTo>
                <a:cubicBezTo>
                  <a:pt x="248" y="78"/>
                  <a:pt x="248" y="78"/>
                  <a:pt x="248" y="78"/>
                </a:cubicBezTo>
                <a:cubicBezTo>
                  <a:pt x="247" y="78"/>
                  <a:pt x="246" y="78"/>
                  <a:pt x="245" y="78"/>
                </a:cubicBezTo>
                <a:cubicBezTo>
                  <a:pt x="245" y="70"/>
                  <a:pt x="245" y="70"/>
                  <a:pt x="245" y="70"/>
                </a:cubicBezTo>
                <a:cubicBezTo>
                  <a:pt x="245" y="66"/>
                  <a:pt x="243" y="62"/>
                  <a:pt x="239" y="60"/>
                </a:cubicBezTo>
                <a:cubicBezTo>
                  <a:pt x="229" y="53"/>
                  <a:pt x="229" y="53"/>
                  <a:pt x="229" y="53"/>
                </a:cubicBezTo>
                <a:cubicBezTo>
                  <a:pt x="229" y="53"/>
                  <a:pt x="228" y="52"/>
                  <a:pt x="228" y="52"/>
                </a:cubicBezTo>
                <a:cubicBezTo>
                  <a:pt x="228" y="46"/>
                  <a:pt x="228" y="46"/>
                  <a:pt x="228" y="46"/>
                </a:cubicBezTo>
                <a:cubicBezTo>
                  <a:pt x="234" y="42"/>
                  <a:pt x="237" y="36"/>
                  <a:pt x="237" y="28"/>
                </a:cubicBezTo>
                <a:cubicBezTo>
                  <a:pt x="237" y="19"/>
                  <a:pt x="237" y="19"/>
                  <a:pt x="237" y="19"/>
                </a:cubicBezTo>
                <a:cubicBezTo>
                  <a:pt x="237" y="9"/>
                  <a:pt x="229" y="0"/>
                  <a:pt x="218" y="0"/>
                </a:cubicBezTo>
                <a:cubicBezTo>
                  <a:pt x="211" y="0"/>
                  <a:pt x="211" y="0"/>
                  <a:pt x="211" y="0"/>
                </a:cubicBezTo>
                <a:cubicBezTo>
                  <a:pt x="201" y="0"/>
                  <a:pt x="192" y="9"/>
                  <a:pt x="192" y="19"/>
                </a:cubicBezTo>
                <a:cubicBezTo>
                  <a:pt x="192" y="28"/>
                  <a:pt x="192" y="28"/>
                  <a:pt x="192" y="28"/>
                </a:cubicBezTo>
                <a:cubicBezTo>
                  <a:pt x="192" y="35"/>
                  <a:pt x="196" y="42"/>
                  <a:pt x="201" y="46"/>
                </a:cubicBezTo>
                <a:cubicBezTo>
                  <a:pt x="201" y="52"/>
                  <a:pt x="201" y="52"/>
                  <a:pt x="201" y="52"/>
                </a:cubicBezTo>
                <a:cubicBezTo>
                  <a:pt x="201" y="52"/>
                  <a:pt x="200" y="53"/>
                  <a:pt x="200" y="53"/>
                </a:cubicBezTo>
                <a:cubicBezTo>
                  <a:pt x="190" y="60"/>
                  <a:pt x="190" y="60"/>
                  <a:pt x="190" y="60"/>
                </a:cubicBezTo>
                <a:cubicBezTo>
                  <a:pt x="186" y="62"/>
                  <a:pt x="184" y="66"/>
                  <a:pt x="184" y="70"/>
                </a:cubicBezTo>
                <a:cubicBezTo>
                  <a:pt x="184" y="78"/>
                  <a:pt x="184" y="78"/>
                  <a:pt x="184" y="78"/>
                </a:cubicBezTo>
                <a:cubicBezTo>
                  <a:pt x="183" y="78"/>
                  <a:pt x="182" y="78"/>
                  <a:pt x="182" y="78"/>
                </a:cubicBezTo>
                <a:cubicBezTo>
                  <a:pt x="174" y="78"/>
                  <a:pt x="174" y="78"/>
                  <a:pt x="174" y="78"/>
                </a:cubicBezTo>
                <a:cubicBezTo>
                  <a:pt x="173" y="78"/>
                  <a:pt x="172" y="78"/>
                  <a:pt x="171" y="78"/>
                </a:cubicBezTo>
                <a:cubicBezTo>
                  <a:pt x="171" y="70"/>
                  <a:pt x="171" y="70"/>
                  <a:pt x="171" y="70"/>
                </a:cubicBezTo>
                <a:cubicBezTo>
                  <a:pt x="171" y="66"/>
                  <a:pt x="169" y="62"/>
                  <a:pt x="165" y="60"/>
                </a:cubicBezTo>
                <a:cubicBezTo>
                  <a:pt x="155" y="53"/>
                  <a:pt x="155" y="53"/>
                  <a:pt x="155" y="53"/>
                </a:cubicBezTo>
                <a:cubicBezTo>
                  <a:pt x="155" y="53"/>
                  <a:pt x="154" y="52"/>
                  <a:pt x="154" y="52"/>
                </a:cubicBezTo>
                <a:cubicBezTo>
                  <a:pt x="154" y="46"/>
                  <a:pt x="154" y="46"/>
                  <a:pt x="154" y="46"/>
                </a:cubicBezTo>
                <a:cubicBezTo>
                  <a:pt x="160" y="42"/>
                  <a:pt x="163" y="36"/>
                  <a:pt x="163" y="28"/>
                </a:cubicBezTo>
                <a:cubicBezTo>
                  <a:pt x="163" y="19"/>
                  <a:pt x="163" y="19"/>
                  <a:pt x="163" y="19"/>
                </a:cubicBezTo>
                <a:cubicBezTo>
                  <a:pt x="163" y="9"/>
                  <a:pt x="155" y="0"/>
                  <a:pt x="144" y="0"/>
                </a:cubicBezTo>
                <a:cubicBezTo>
                  <a:pt x="137" y="0"/>
                  <a:pt x="137" y="0"/>
                  <a:pt x="137" y="0"/>
                </a:cubicBezTo>
                <a:cubicBezTo>
                  <a:pt x="127" y="0"/>
                  <a:pt x="118" y="9"/>
                  <a:pt x="118" y="19"/>
                </a:cubicBezTo>
                <a:cubicBezTo>
                  <a:pt x="118" y="28"/>
                  <a:pt x="118" y="28"/>
                  <a:pt x="118" y="28"/>
                </a:cubicBezTo>
                <a:cubicBezTo>
                  <a:pt x="118" y="35"/>
                  <a:pt x="122" y="42"/>
                  <a:pt x="127" y="46"/>
                </a:cubicBezTo>
                <a:cubicBezTo>
                  <a:pt x="127" y="52"/>
                  <a:pt x="127" y="52"/>
                  <a:pt x="127" y="52"/>
                </a:cubicBezTo>
                <a:cubicBezTo>
                  <a:pt x="127" y="52"/>
                  <a:pt x="126" y="53"/>
                  <a:pt x="126" y="53"/>
                </a:cubicBezTo>
                <a:cubicBezTo>
                  <a:pt x="116" y="60"/>
                  <a:pt x="116" y="60"/>
                  <a:pt x="116" y="60"/>
                </a:cubicBezTo>
                <a:cubicBezTo>
                  <a:pt x="112" y="62"/>
                  <a:pt x="110" y="66"/>
                  <a:pt x="110" y="70"/>
                </a:cubicBezTo>
                <a:cubicBezTo>
                  <a:pt x="110" y="78"/>
                  <a:pt x="110" y="78"/>
                  <a:pt x="110" y="78"/>
                </a:cubicBezTo>
                <a:cubicBezTo>
                  <a:pt x="109" y="78"/>
                  <a:pt x="109" y="78"/>
                  <a:pt x="108" y="78"/>
                </a:cubicBezTo>
                <a:cubicBezTo>
                  <a:pt x="101" y="78"/>
                  <a:pt x="101" y="78"/>
                  <a:pt x="101" y="78"/>
                </a:cubicBezTo>
                <a:cubicBezTo>
                  <a:pt x="99" y="78"/>
                  <a:pt x="98" y="78"/>
                  <a:pt x="97" y="78"/>
                </a:cubicBezTo>
                <a:cubicBezTo>
                  <a:pt x="97" y="70"/>
                  <a:pt x="97" y="70"/>
                  <a:pt x="97" y="70"/>
                </a:cubicBezTo>
                <a:cubicBezTo>
                  <a:pt x="97" y="66"/>
                  <a:pt x="95" y="62"/>
                  <a:pt x="92" y="60"/>
                </a:cubicBezTo>
                <a:cubicBezTo>
                  <a:pt x="81" y="53"/>
                  <a:pt x="81" y="53"/>
                  <a:pt x="81" y="53"/>
                </a:cubicBezTo>
                <a:cubicBezTo>
                  <a:pt x="81" y="53"/>
                  <a:pt x="80" y="52"/>
                  <a:pt x="80" y="52"/>
                </a:cubicBezTo>
                <a:cubicBezTo>
                  <a:pt x="80" y="46"/>
                  <a:pt x="80" y="46"/>
                  <a:pt x="80" y="46"/>
                </a:cubicBezTo>
                <a:cubicBezTo>
                  <a:pt x="86" y="42"/>
                  <a:pt x="89" y="36"/>
                  <a:pt x="89" y="28"/>
                </a:cubicBezTo>
                <a:cubicBezTo>
                  <a:pt x="89" y="19"/>
                  <a:pt x="89" y="19"/>
                  <a:pt x="89" y="19"/>
                </a:cubicBezTo>
                <a:cubicBezTo>
                  <a:pt x="89" y="9"/>
                  <a:pt x="81" y="0"/>
                  <a:pt x="70" y="0"/>
                </a:cubicBezTo>
                <a:cubicBezTo>
                  <a:pt x="63" y="0"/>
                  <a:pt x="63" y="0"/>
                  <a:pt x="63" y="0"/>
                </a:cubicBezTo>
                <a:cubicBezTo>
                  <a:pt x="53" y="0"/>
                  <a:pt x="44" y="9"/>
                  <a:pt x="44" y="19"/>
                </a:cubicBezTo>
                <a:cubicBezTo>
                  <a:pt x="44" y="28"/>
                  <a:pt x="44" y="28"/>
                  <a:pt x="44" y="28"/>
                </a:cubicBezTo>
                <a:cubicBezTo>
                  <a:pt x="44" y="35"/>
                  <a:pt x="48" y="42"/>
                  <a:pt x="53" y="46"/>
                </a:cubicBezTo>
                <a:cubicBezTo>
                  <a:pt x="53" y="52"/>
                  <a:pt x="53" y="52"/>
                  <a:pt x="53" y="52"/>
                </a:cubicBezTo>
                <a:cubicBezTo>
                  <a:pt x="53" y="52"/>
                  <a:pt x="53" y="53"/>
                  <a:pt x="52" y="53"/>
                </a:cubicBezTo>
                <a:cubicBezTo>
                  <a:pt x="42" y="60"/>
                  <a:pt x="42" y="60"/>
                  <a:pt x="42" y="60"/>
                </a:cubicBezTo>
                <a:cubicBezTo>
                  <a:pt x="38" y="62"/>
                  <a:pt x="36" y="66"/>
                  <a:pt x="36" y="70"/>
                </a:cubicBezTo>
                <a:cubicBezTo>
                  <a:pt x="36" y="78"/>
                  <a:pt x="36" y="78"/>
                  <a:pt x="36" y="78"/>
                </a:cubicBezTo>
                <a:cubicBezTo>
                  <a:pt x="35" y="78"/>
                  <a:pt x="35" y="78"/>
                  <a:pt x="34" y="78"/>
                </a:cubicBezTo>
                <a:cubicBezTo>
                  <a:pt x="27" y="78"/>
                  <a:pt x="27" y="78"/>
                  <a:pt x="27" y="78"/>
                </a:cubicBezTo>
                <a:cubicBezTo>
                  <a:pt x="16" y="78"/>
                  <a:pt x="8" y="86"/>
                  <a:pt x="8" y="97"/>
                </a:cubicBezTo>
                <a:cubicBezTo>
                  <a:pt x="8" y="106"/>
                  <a:pt x="8" y="106"/>
                  <a:pt x="8" y="106"/>
                </a:cubicBezTo>
                <a:cubicBezTo>
                  <a:pt x="8" y="113"/>
                  <a:pt x="11" y="119"/>
                  <a:pt x="17" y="124"/>
                </a:cubicBezTo>
                <a:cubicBezTo>
                  <a:pt x="17" y="129"/>
                  <a:pt x="17" y="129"/>
                  <a:pt x="17" y="129"/>
                </a:cubicBezTo>
                <a:cubicBezTo>
                  <a:pt x="17" y="130"/>
                  <a:pt x="16" y="131"/>
                  <a:pt x="15" y="131"/>
                </a:cubicBezTo>
                <a:cubicBezTo>
                  <a:pt x="5" y="137"/>
                  <a:pt x="5" y="137"/>
                  <a:pt x="5" y="137"/>
                </a:cubicBezTo>
                <a:cubicBezTo>
                  <a:pt x="2" y="139"/>
                  <a:pt x="0" y="143"/>
                  <a:pt x="0" y="147"/>
                </a:cubicBezTo>
                <a:cubicBezTo>
                  <a:pt x="0" y="194"/>
                  <a:pt x="0" y="194"/>
                  <a:pt x="0" y="194"/>
                </a:cubicBezTo>
                <a:cubicBezTo>
                  <a:pt x="0" y="197"/>
                  <a:pt x="0" y="200"/>
                  <a:pt x="1" y="203"/>
                </a:cubicBezTo>
                <a:cubicBezTo>
                  <a:pt x="3" y="207"/>
                  <a:pt x="5" y="211"/>
                  <a:pt x="7" y="213"/>
                </a:cubicBezTo>
                <a:cubicBezTo>
                  <a:pt x="7" y="214"/>
                  <a:pt x="8" y="215"/>
                  <a:pt x="8" y="216"/>
                </a:cubicBezTo>
                <a:cubicBezTo>
                  <a:pt x="8" y="235"/>
                  <a:pt x="8" y="235"/>
                  <a:pt x="8" y="235"/>
                </a:cubicBezTo>
                <a:cubicBezTo>
                  <a:pt x="8" y="238"/>
                  <a:pt x="10" y="240"/>
                  <a:pt x="12" y="240"/>
                </a:cubicBezTo>
                <a:cubicBezTo>
                  <a:pt x="15" y="240"/>
                  <a:pt x="17" y="238"/>
                  <a:pt x="17" y="235"/>
                </a:cubicBezTo>
                <a:cubicBezTo>
                  <a:pt x="17" y="216"/>
                  <a:pt x="17" y="216"/>
                  <a:pt x="17" y="216"/>
                </a:cubicBezTo>
                <a:cubicBezTo>
                  <a:pt x="17" y="213"/>
                  <a:pt x="16" y="210"/>
                  <a:pt x="14" y="207"/>
                </a:cubicBezTo>
                <a:cubicBezTo>
                  <a:pt x="13" y="206"/>
                  <a:pt x="11" y="203"/>
                  <a:pt x="10" y="199"/>
                </a:cubicBezTo>
                <a:cubicBezTo>
                  <a:pt x="9" y="198"/>
                  <a:pt x="9" y="196"/>
                  <a:pt x="9" y="194"/>
                </a:cubicBezTo>
                <a:cubicBezTo>
                  <a:pt x="9" y="147"/>
                  <a:pt x="9" y="147"/>
                  <a:pt x="9" y="147"/>
                </a:cubicBezTo>
                <a:cubicBezTo>
                  <a:pt x="9" y="146"/>
                  <a:pt x="9" y="146"/>
                  <a:pt x="10" y="145"/>
                </a:cubicBezTo>
                <a:cubicBezTo>
                  <a:pt x="18" y="140"/>
                  <a:pt x="18" y="140"/>
                  <a:pt x="18" y="140"/>
                </a:cubicBezTo>
                <a:cubicBezTo>
                  <a:pt x="22" y="145"/>
                  <a:pt x="22" y="145"/>
                  <a:pt x="22" y="145"/>
                </a:cubicBezTo>
                <a:cubicBezTo>
                  <a:pt x="24" y="147"/>
                  <a:pt x="27" y="148"/>
                  <a:pt x="30" y="148"/>
                </a:cubicBezTo>
                <a:cubicBezTo>
                  <a:pt x="33" y="148"/>
                  <a:pt x="36" y="147"/>
                  <a:pt x="38" y="145"/>
                </a:cubicBezTo>
                <a:cubicBezTo>
                  <a:pt x="43" y="140"/>
                  <a:pt x="43" y="140"/>
                  <a:pt x="43" y="140"/>
                </a:cubicBezTo>
                <a:cubicBezTo>
                  <a:pt x="50" y="145"/>
                  <a:pt x="50" y="145"/>
                  <a:pt x="50" y="145"/>
                </a:cubicBezTo>
                <a:cubicBezTo>
                  <a:pt x="51" y="146"/>
                  <a:pt x="51" y="146"/>
                  <a:pt x="51" y="147"/>
                </a:cubicBezTo>
                <a:cubicBezTo>
                  <a:pt x="51" y="194"/>
                  <a:pt x="51" y="194"/>
                  <a:pt x="51" y="194"/>
                </a:cubicBezTo>
                <a:cubicBezTo>
                  <a:pt x="51" y="196"/>
                  <a:pt x="51" y="198"/>
                  <a:pt x="51" y="199"/>
                </a:cubicBezTo>
                <a:cubicBezTo>
                  <a:pt x="49" y="203"/>
                  <a:pt x="47" y="206"/>
                  <a:pt x="46" y="207"/>
                </a:cubicBezTo>
                <a:cubicBezTo>
                  <a:pt x="44" y="210"/>
                  <a:pt x="43" y="213"/>
                  <a:pt x="43" y="216"/>
                </a:cubicBezTo>
                <a:cubicBezTo>
                  <a:pt x="43" y="235"/>
                  <a:pt x="43" y="235"/>
                  <a:pt x="43" y="235"/>
                </a:cubicBezTo>
                <a:cubicBezTo>
                  <a:pt x="43" y="238"/>
                  <a:pt x="45" y="240"/>
                  <a:pt x="48" y="240"/>
                </a:cubicBezTo>
                <a:cubicBezTo>
                  <a:pt x="51" y="240"/>
                  <a:pt x="53" y="238"/>
                  <a:pt x="53" y="235"/>
                </a:cubicBezTo>
                <a:cubicBezTo>
                  <a:pt x="53" y="216"/>
                  <a:pt x="53" y="216"/>
                  <a:pt x="53" y="216"/>
                </a:cubicBezTo>
                <a:cubicBezTo>
                  <a:pt x="53" y="215"/>
                  <a:pt x="53" y="214"/>
                  <a:pt x="54" y="213"/>
                </a:cubicBezTo>
                <a:cubicBezTo>
                  <a:pt x="55" y="211"/>
                  <a:pt x="57" y="207"/>
                  <a:pt x="59" y="203"/>
                </a:cubicBezTo>
                <a:cubicBezTo>
                  <a:pt x="60" y="200"/>
                  <a:pt x="61" y="197"/>
                  <a:pt x="61" y="194"/>
                </a:cubicBezTo>
                <a:cubicBezTo>
                  <a:pt x="61" y="147"/>
                  <a:pt x="61" y="147"/>
                  <a:pt x="61" y="147"/>
                </a:cubicBezTo>
                <a:cubicBezTo>
                  <a:pt x="61" y="143"/>
                  <a:pt x="59" y="139"/>
                  <a:pt x="55" y="137"/>
                </a:cubicBezTo>
                <a:cubicBezTo>
                  <a:pt x="45" y="131"/>
                  <a:pt x="45" y="131"/>
                  <a:pt x="45" y="131"/>
                </a:cubicBezTo>
                <a:cubicBezTo>
                  <a:pt x="44" y="131"/>
                  <a:pt x="44" y="130"/>
                  <a:pt x="44" y="129"/>
                </a:cubicBezTo>
                <a:cubicBezTo>
                  <a:pt x="44" y="124"/>
                  <a:pt x="44" y="124"/>
                  <a:pt x="44" y="124"/>
                </a:cubicBezTo>
                <a:cubicBezTo>
                  <a:pt x="49" y="120"/>
                  <a:pt x="53" y="113"/>
                  <a:pt x="53" y="106"/>
                </a:cubicBezTo>
                <a:cubicBezTo>
                  <a:pt x="53" y="97"/>
                  <a:pt x="53" y="97"/>
                  <a:pt x="53" y="97"/>
                </a:cubicBezTo>
                <a:cubicBezTo>
                  <a:pt x="53" y="91"/>
                  <a:pt x="50" y="85"/>
                  <a:pt x="45" y="82"/>
                </a:cubicBezTo>
                <a:cubicBezTo>
                  <a:pt x="45" y="70"/>
                  <a:pt x="45" y="70"/>
                  <a:pt x="45" y="70"/>
                </a:cubicBezTo>
                <a:cubicBezTo>
                  <a:pt x="45" y="69"/>
                  <a:pt x="46" y="68"/>
                  <a:pt x="47" y="67"/>
                </a:cubicBezTo>
                <a:cubicBezTo>
                  <a:pt x="54" y="63"/>
                  <a:pt x="54" y="63"/>
                  <a:pt x="54" y="63"/>
                </a:cubicBezTo>
                <a:cubicBezTo>
                  <a:pt x="59" y="68"/>
                  <a:pt x="59" y="68"/>
                  <a:pt x="59" y="68"/>
                </a:cubicBezTo>
                <a:cubicBezTo>
                  <a:pt x="61" y="70"/>
                  <a:pt x="64" y="71"/>
                  <a:pt x="67" y="71"/>
                </a:cubicBezTo>
                <a:cubicBezTo>
                  <a:pt x="70" y="71"/>
                  <a:pt x="73" y="70"/>
                  <a:pt x="75" y="68"/>
                </a:cubicBezTo>
                <a:cubicBezTo>
                  <a:pt x="79" y="63"/>
                  <a:pt x="79" y="63"/>
                  <a:pt x="79" y="63"/>
                </a:cubicBezTo>
                <a:cubicBezTo>
                  <a:pt x="87" y="67"/>
                  <a:pt x="87" y="67"/>
                  <a:pt x="87" y="67"/>
                </a:cubicBezTo>
                <a:cubicBezTo>
                  <a:pt x="88" y="68"/>
                  <a:pt x="88" y="69"/>
                  <a:pt x="88" y="70"/>
                </a:cubicBezTo>
                <a:cubicBezTo>
                  <a:pt x="88" y="83"/>
                  <a:pt x="88" y="83"/>
                  <a:pt x="88" y="83"/>
                </a:cubicBezTo>
                <a:cubicBezTo>
                  <a:pt x="84" y="86"/>
                  <a:pt x="82" y="91"/>
                  <a:pt x="82" y="97"/>
                </a:cubicBezTo>
                <a:cubicBezTo>
                  <a:pt x="82" y="106"/>
                  <a:pt x="82" y="106"/>
                  <a:pt x="82" y="106"/>
                </a:cubicBezTo>
                <a:cubicBezTo>
                  <a:pt x="82" y="113"/>
                  <a:pt x="85" y="119"/>
                  <a:pt x="90" y="124"/>
                </a:cubicBezTo>
                <a:cubicBezTo>
                  <a:pt x="90" y="129"/>
                  <a:pt x="90" y="129"/>
                  <a:pt x="90" y="129"/>
                </a:cubicBezTo>
                <a:cubicBezTo>
                  <a:pt x="90" y="130"/>
                  <a:pt x="90" y="131"/>
                  <a:pt x="89" y="131"/>
                </a:cubicBezTo>
                <a:cubicBezTo>
                  <a:pt x="79" y="137"/>
                  <a:pt x="79" y="137"/>
                  <a:pt x="79" y="137"/>
                </a:cubicBezTo>
                <a:cubicBezTo>
                  <a:pt x="76" y="139"/>
                  <a:pt x="74" y="143"/>
                  <a:pt x="74" y="147"/>
                </a:cubicBezTo>
                <a:cubicBezTo>
                  <a:pt x="74" y="194"/>
                  <a:pt x="74" y="194"/>
                  <a:pt x="74" y="194"/>
                </a:cubicBezTo>
                <a:cubicBezTo>
                  <a:pt x="74" y="197"/>
                  <a:pt x="74" y="200"/>
                  <a:pt x="75" y="203"/>
                </a:cubicBezTo>
                <a:cubicBezTo>
                  <a:pt x="77" y="207"/>
                  <a:pt x="79" y="211"/>
                  <a:pt x="81" y="213"/>
                </a:cubicBezTo>
                <a:cubicBezTo>
                  <a:pt x="81" y="214"/>
                  <a:pt x="82" y="215"/>
                  <a:pt x="82" y="216"/>
                </a:cubicBezTo>
                <a:cubicBezTo>
                  <a:pt x="82" y="235"/>
                  <a:pt x="82" y="235"/>
                  <a:pt x="82" y="235"/>
                </a:cubicBezTo>
                <a:cubicBezTo>
                  <a:pt x="82" y="238"/>
                  <a:pt x="84" y="240"/>
                  <a:pt x="86" y="240"/>
                </a:cubicBezTo>
                <a:cubicBezTo>
                  <a:pt x="89" y="240"/>
                  <a:pt x="91" y="238"/>
                  <a:pt x="91" y="235"/>
                </a:cubicBezTo>
                <a:cubicBezTo>
                  <a:pt x="91" y="216"/>
                  <a:pt x="91" y="216"/>
                  <a:pt x="91" y="216"/>
                </a:cubicBezTo>
                <a:cubicBezTo>
                  <a:pt x="91" y="213"/>
                  <a:pt x="90" y="210"/>
                  <a:pt x="88" y="207"/>
                </a:cubicBezTo>
                <a:cubicBezTo>
                  <a:pt x="87" y="206"/>
                  <a:pt x="85" y="203"/>
                  <a:pt x="84" y="199"/>
                </a:cubicBezTo>
                <a:cubicBezTo>
                  <a:pt x="83" y="198"/>
                  <a:pt x="83" y="196"/>
                  <a:pt x="83" y="194"/>
                </a:cubicBezTo>
                <a:cubicBezTo>
                  <a:pt x="83" y="147"/>
                  <a:pt x="83" y="147"/>
                  <a:pt x="83" y="147"/>
                </a:cubicBezTo>
                <a:cubicBezTo>
                  <a:pt x="83" y="146"/>
                  <a:pt x="83" y="146"/>
                  <a:pt x="84" y="145"/>
                </a:cubicBezTo>
                <a:cubicBezTo>
                  <a:pt x="91" y="140"/>
                  <a:pt x="91" y="140"/>
                  <a:pt x="91" y="140"/>
                </a:cubicBezTo>
                <a:cubicBezTo>
                  <a:pt x="96" y="145"/>
                  <a:pt x="96" y="145"/>
                  <a:pt x="96" y="145"/>
                </a:cubicBezTo>
                <a:cubicBezTo>
                  <a:pt x="98" y="147"/>
                  <a:pt x="101" y="148"/>
                  <a:pt x="104" y="148"/>
                </a:cubicBezTo>
                <a:cubicBezTo>
                  <a:pt x="107" y="148"/>
                  <a:pt x="110" y="147"/>
                  <a:pt x="112" y="145"/>
                </a:cubicBezTo>
                <a:cubicBezTo>
                  <a:pt x="117" y="140"/>
                  <a:pt x="117" y="140"/>
                  <a:pt x="117" y="140"/>
                </a:cubicBezTo>
                <a:cubicBezTo>
                  <a:pt x="124" y="145"/>
                  <a:pt x="124" y="145"/>
                  <a:pt x="124" y="145"/>
                </a:cubicBezTo>
                <a:cubicBezTo>
                  <a:pt x="125" y="146"/>
                  <a:pt x="125" y="146"/>
                  <a:pt x="125" y="147"/>
                </a:cubicBezTo>
                <a:cubicBezTo>
                  <a:pt x="125" y="194"/>
                  <a:pt x="125" y="194"/>
                  <a:pt x="125" y="194"/>
                </a:cubicBezTo>
                <a:cubicBezTo>
                  <a:pt x="125" y="196"/>
                  <a:pt x="125" y="198"/>
                  <a:pt x="124" y="199"/>
                </a:cubicBezTo>
                <a:cubicBezTo>
                  <a:pt x="123" y="203"/>
                  <a:pt x="121" y="206"/>
                  <a:pt x="120" y="207"/>
                </a:cubicBezTo>
                <a:cubicBezTo>
                  <a:pt x="118" y="210"/>
                  <a:pt x="117" y="213"/>
                  <a:pt x="117" y="216"/>
                </a:cubicBezTo>
                <a:cubicBezTo>
                  <a:pt x="117" y="235"/>
                  <a:pt x="117" y="235"/>
                  <a:pt x="117" y="235"/>
                </a:cubicBezTo>
                <a:cubicBezTo>
                  <a:pt x="117" y="238"/>
                  <a:pt x="119" y="240"/>
                  <a:pt x="122" y="240"/>
                </a:cubicBezTo>
                <a:cubicBezTo>
                  <a:pt x="124" y="240"/>
                  <a:pt x="127" y="238"/>
                  <a:pt x="127" y="235"/>
                </a:cubicBezTo>
                <a:cubicBezTo>
                  <a:pt x="127" y="216"/>
                  <a:pt x="127" y="216"/>
                  <a:pt x="127" y="216"/>
                </a:cubicBezTo>
                <a:cubicBezTo>
                  <a:pt x="127" y="215"/>
                  <a:pt x="127" y="214"/>
                  <a:pt x="127" y="213"/>
                </a:cubicBezTo>
                <a:cubicBezTo>
                  <a:pt x="129" y="211"/>
                  <a:pt x="131" y="207"/>
                  <a:pt x="133" y="203"/>
                </a:cubicBezTo>
                <a:cubicBezTo>
                  <a:pt x="134" y="200"/>
                  <a:pt x="135" y="197"/>
                  <a:pt x="135" y="194"/>
                </a:cubicBezTo>
                <a:cubicBezTo>
                  <a:pt x="135" y="147"/>
                  <a:pt x="135" y="147"/>
                  <a:pt x="135" y="147"/>
                </a:cubicBezTo>
                <a:cubicBezTo>
                  <a:pt x="135" y="143"/>
                  <a:pt x="132" y="139"/>
                  <a:pt x="129" y="137"/>
                </a:cubicBezTo>
                <a:cubicBezTo>
                  <a:pt x="119" y="131"/>
                  <a:pt x="119" y="131"/>
                  <a:pt x="119" y="131"/>
                </a:cubicBezTo>
                <a:cubicBezTo>
                  <a:pt x="118" y="131"/>
                  <a:pt x="118" y="130"/>
                  <a:pt x="118" y="129"/>
                </a:cubicBezTo>
                <a:cubicBezTo>
                  <a:pt x="118" y="124"/>
                  <a:pt x="118" y="124"/>
                  <a:pt x="118" y="124"/>
                </a:cubicBezTo>
                <a:cubicBezTo>
                  <a:pt x="123" y="120"/>
                  <a:pt x="127" y="113"/>
                  <a:pt x="127" y="106"/>
                </a:cubicBezTo>
                <a:cubicBezTo>
                  <a:pt x="127" y="97"/>
                  <a:pt x="127" y="97"/>
                  <a:pt x="127" y="97"/>
                </a:cubicBezTo>
                <a:cubicBezTo>
                  <a:pt x="127" y="91"/>
                  <a:pt x="124" y="85"/>
                  <a:pt x="119" y="82"/>
                </a:cubicBezTo>
                <a:cubicBezTo>
                  <a:pt x="119" y="70"/>
                  <a:pt x="119" y="70"/>
                  <a:pt x="119" y="70"/>
                </a:cubicBezTo>
                <a:cubicBezTo>
                  <a:pt x="119" y="69"/>
                  <a:pt x="120" y="68"/>
                  <a:pt x="120" y="67"/>
                </a:cubicBezTo>
                <a:cubicBezTo>
                  <a:pt x="128" y="63"/>
                  <a:pt x="128" y="63"/>
                  <a:pt x="128" y="63"/>
                </a:cubicBezTo>
                <a:cubicBezTo>
                  <a:pt x="133" y="68"/>
                  <a:pt x="133" y="68"/>
                  <a:pt x="133" y="68"/>
                </a:cubicBezTo>
                <a:cubicBezTo>
                  <a:pt x="135" y="70"/>
                  <a:pt x="137" y="71"/>
                  <a:pt x="140" y="71"/>
                </a:cubicBezTo>
                <a:cubicBezTo>
                  <a:pt x="144" y="71"/>
                  <a:pt x="146" y="70"/>
                  <a:pt x="148" y="68"/>
                </a:cubicBezTo>
                <a:cubicBezTo>
                  <a:pt x="153" y="63"/>
                  <a:pt x="153" y="63"/>
                  <a:pt x="153" y="63"/>
                </a:cubicBezTo>
                <a:cubicBezTo>
                  <a:pt x="161" y="67"/>
                  <a:pt x="161" y="67"/>
                  <a:pt x="161" y="67"/>
                </a:cubicBezTo>
                <a:cubicBezTo>
                  <a:pt x="161" y="68"/>
                  <a:pt x="162" y="69"/>
                  <a:pt x="162" y="70"/>
                </a:cubicBezTo>
                <a:cubicBezTo>
                  <a:pt x="162" y="83"/>
                  <a:pt x="162" y="83"/>
                  <a:pt x="162" y="83"/>
                </a:cubicBezTo>
                <a:cubicBezTo>
                  <a:pt x="158" y="86"/>
                  <a:pt x="156" y="91"/>
                  <a:pt x="156" y="97"/>
                </a:cubicBezTo>
                <a:cubicBezTo>
                  <a:pt x="156" y="106"/>
                  <a:pt x="156" y="106"/>
                  <a:pt x="156" y="106"/>
                </a:cubicBezTo>
                <a:cubicBezTo>
                  <a:pt x="156" y="113"/>
                  <a:pt x="159" y="119"/>
                  <a:pt x="164" y="124"/>
                </a:cubicBezTo>
                <a:cubicBezTo>
                  <a:pt x="164" y="129"/>
                  <a:pt x="164" y="129"/>
                  <a:pt x="164" y="129"/>
                </a:cubicBezTo>
                <a:cubicBezTo>
                  <a:pt x="164" y="130"/>
                  <a:pt x="164" y="131"/>
                  <a:pt x="163" y="131"/>
                </a:cubicBezTo>
                <a:cubicBezTo>
                  <a:pt x="153" y="137"/>
                  <a:pt x="153" y="137"/>
                  <a:pt x="153" y="137"/>
                </a:cubicBezTo>
                <a:cubicBezTo>
                  <a:pt x="150" y="139"/>
                  <a:pt x="147" y="143"/>
                  <a:pt x="147" y="147"/>
                </a:cubicBezTo>
                <a:cubicBezTo>
                  <a:pt x="147" y="194"/>
                  <a:pt x="147" y="194"/>
                  <a:pt x="147" y="194"/>
                </a:cubicBezTo>
                <a:cubicBezTo>
                  <a:pt x="147" y="197"/>
                  <a:pt x="148" y="200"/>
                  <a:pt x="149" y="203"/>
                </a:cubicBezTo>
                <a:cubicBezTo>
                  <a:pt x="151" y="207"/>
                  <a:pt x="153" y="211"/>
                  <a:pt x="155" y="213"/>
                </a:cubicBezTo>
                <a:cubicBezTo>
                  <a:pt x="155" y="214"/>
                  <a:pt x="156" y="215"/>
                  <a:pt x="156" y="216"/>
                </a:cubicBezTo>
                <a:cubicBezTo>
                  <a:pt x="156" y="235"/>
                  <a:pt x="156" y="235"/>
                  <a:pt x="156" y="235"/>
                </a:cubicBezTo>
                <a:cubicBezTo>
                  <a:pt x="156" y="238"/>
                  <a:pt x="158" y="240"/>
                  <a:pt x="160" y="240"/>
                </a:cubicBezTo>
                <a:cubicBezTo>
                  <a:pt x="163" y="240"/>
                  <a:pt x="165" y="238"/>
                  <a:pt x="165" y="235"/>
                </a:cubicBezTo>
                <a:cubicBezTo>
                  <a:pt x="165" y="216"/>
                  <a:pt x="165" y="216"/>
                  <a:pt x="165" y="216"/>
                </a:cubicBezTo>
                <a:cubicBezTo>
                  <a:pt x="165" y="213"/>
                  <a:pt x="164" y="210"/>
                  <a:pt x="162" y="207"/>
                </a:cubicBezTo>
                <a:cubicBezTo>
                  <a:pt x="161" y="206"/>
                  <a:pt x="159" y="203"/>
                  <a:pt x="158" y="199"/>
                </a:cubicBezTo>
                <a:cubicBezTo>
                  <a:pt x="157" y="198"/>
                  <a:pt x="157" y="196"/>
                  <a:pt x="157" y="194"/>
                </a:cubicBezTo>
                <a:cubicBezTo>
                  <a:pt x="157" y="147"/>
                  <a:pt x="157" y="147"/>
                  <a:pt x="157" y="147"/>
                </a:cubicBezTo>
                <a:cubicBezTo>
                  <a:pt x="157" y="146"/>
                  <a:pt x="157" y="146"/>
                  <a:pt x="158" y="145"/>
                </a:cubicBezTo>
                <a:cubicBezTo>
                  <a:pt x="165" y="140"/>
                  <a:pt x="165" y="140"/>
                  <a:pt x="165" y="140"/>
                </a:cubicBezTo>
                <a:cubicBezTo>
                  <a:pt x="170" y="145"/>
                  <a:pt x="170" y="145"/>
                  <a:pt x="170" y="145"/>
                </a:cubicBezTo>
                <a:cubicBezTo>
                  <a:pt x="172" y="147"/>
                  <a:pt x="175" y="148"/>
                  <a:pt x="178" y="148"/>
                </a:cubicBezTo>
                <a:cubicBezTo>
                  <a:pt x="178" y="148"/>
                  <a:pt x="178" y="148"/>
                  <a:pt x="178" y="148"/>
                </a:cubicBezTo>
                <a:cubicBezTo>
                  <a:pt x="181" y="148"/>
                  <a:pt x="184" y="147"/>
                  <a:pt x="186" y="145"/>
                </a:cubicBezTo>
                <a:cubicBezTo>
                  <a:pt x="191" y="140"/>
                  <a:pt x="191" y="140"/>
                  <a:pt x="191" y="140"/>
                </a:cubicBezTo>
                <a:cubicBezTo>
                  <a:pt x="198" y="145"/>
                  <a:pt x="198" y="145"/>
                  <a:pt x="198" y="145"/>
                </a:cubicBezTo>
                <a:cubicBezTo>
                  <a:pt x="199" y="146"/>
                  <a:pt x="199" y="146"/>
                  <a:pt x="199" y="147"/>
                </a:cubicBezTo>
                <a:cubicBezTo>
                  <a:pt x="199" y="194"/>
                  <a:pt x="199" y="194"/>
                  <a:pt x="199" y="194"/>
                </a:cubicBezTo>
                <a:cubicBezTo>
                  <a:pt x="199" y="196"/>
                  <a:pt x="199" y="198"/>
                  <a:pt x="198" y="199"/>
                </a:cubicBezTo>
                <a:cubicBezTo>
                  <a:pt x="197" y="203"/>
                  <a:pt x="195" y="206"/>
                  <a:pt x="194" y="207"/>
                </a:cubicBezTo>
                <a:cubicBezTo>
                  <a:pt x="192" y="210"/>
                  <a:pt x="191" y="213"/>
                  <a:pt x="191" y="216"/>
                </a:cubicBezTo>
                <a:cubicBezTo>
                  <a:pt x="191" y="235"/>
                  <a:pt x="191" y="235"/>
                  <a:pt x="191" y="235"/>
                </a:cubicBezTo>
                <a:cubicBezTo>
                  <a:pt x="191" y="238"/>
                  <a:pt x="193" y="240"/>
                  <a:pt x="196" y="240"/>
                </a:cubicBezTo>
                <a:cubicBezTo>
                  <a:pt x="198" y="240"/>
                  <a:pt x="200" y="238"/>
                  <a:pt x="200" y="235"/>
                </a:cubicBezTo>
                <a:cubicBezTo>
                  <a:pt x="200" y="216"/>
                  <a:pt x="200" y="216"/>
                  <a:pt x="200" y="216"/>
                </a:cubicBezTo>
                <a:cubicBezTo>
                  <a:pt x="200" y="215"/>
                  <a:pt x="201" y="214"/>
                  <a:pt x="201" y="213"/>
                </a:cubicBezTo>
                <a:cubicBezTo>
                  <a:pt x="203" y="211"/>
                  <a:pt x="205" y="207"/>
                  <a:pt x="207" y="203"/>
                </a:cubicBezTo>
                <a:cubicBezTo>
                  <a:pt x="208" y="200"/>
                  <a:pt x="208" y="197"/>
                  <a:pt x="208" y="194"/>
                </a:cubicBezTo>
                <a:cubicBezTo>
                  <a:pt x="208" y="147"/>
                  <a:pt x="208" y="147"/>
                  <a:pt x="208" y="147"/>
                </a:cubicBezTo>
                <a:cubicBezTo>
                  <a:pt x="208" y="143"/>
                  <a:pt x="206" y="139"/>
                  <a:pt x="203" y="137"/>
                </a:cubicBezTo>
                <a:cubicBezTo>
                  <a:pt x="193" y="131"/>
                  <a:pt x="193" y="131"/>
                  <a:pt x="193" y="131"/>
                </a:cubicBezTo>
                <a:cubicBezTo>
                  <a:pt x="192" y="131"/>
                  <a:pt x="192" y="130"/>
                  <a:pt x="192" y="129"/>
                </a:cubicBezTo>
                <a:cubicBezTo>
                  <a:pt x="192" y="124"/>
                  <a:pt x="192" y="124"/>
                  <a:pt x="192" y="124"/>
                </a:cubicBezTo>
                <a:cubicBezTo>
                  <a:pt x="197" y="120"/>
                  <a:pt x="201" y="113"/>
                  <a:pt x="201" y="106"/>
                </a:cubicBezTo>
                <a:cubicBezTo>
                  <a:pt x="201" y="97"/>
                  <a:pt x="201" y="97"/>
                  <a:pt x="201" y="97"/>
                </a:cubicBezTo>
                <a:cubicBezTo>
                  <a:pt x="201" y="91"/>
                  <a:pt x="198" y="85"/>
                  <a:pt x="193" y="82"/>
                </a:cubicBezTo>
                <a:cubicBezTo>
                  <a:pt x="193" y="70"/>
                  <a:pt x="193" y="70"/>
                  <a:pt x="193" y="70"/>
                </a:cubicBezTo>
                <a:cubicBezTo>
                  <a:pt x="193" y="69"/>
                  <a:pt x="194" y="68"/>
                  <a:pt x="194" y="67"/>
                </a:cubicBezTo>
                <a:cubicBezTo>
                  <a:pt x="202" y="63"/>
                  <a:pt x="202" y="63"/>
                  <a:pt x="202" y="63"/>
                </a:cubicBezTo>
                <a:cubicBezTo>
                  <a:pt x="207" y="68"/>
                  <a:pt x="207" y="68"/>
                  <a:pt x="207" y="68"/>
                </a:cubicBezTo>
                <a:cubicBezTo>
                  <a:pt x="208" y="70"/>
                  <a:pt x="211" y="71"/>
                  <a:pt x="214" y="71"/>
                </a:cubicBezTo>
                <a:cubicBezTo>
                  <a:pt x="218" y="71"/>
                  <a:pt x="220" y="70"/>
                  <a:pt x="222" y="68"/>
                </a:cubicBezTo>
                <a:cubicBezTo>
                  <a:pt x="227" y="63"/>
                  <a:pt x="227" y="63"/>
                  <a:pt x="227" y="63"/>
                </a:cubicBezTo>
                <a:cubicBezTo>
                  <a:pt x="235" y="67"/>
                  <a:pt x="235" y="67"/>
                  <a:pt x="235" y="67"/>
                </a:cubicBezTo>
                <a:cubicBezTo>
                  <a:pt x="235" y="68"/>
                  <a:pt x="236" y="69"/>
                  <a:pt x="236" y="70"/>
                </a:cubicBezTo>
                <a:cubicBezTo>
                  <a:pt x="236" y="83"/>
                  <a:pt x="236" y="83"/>
                  <a:pt x="236" y="83"/>
                </a:cubicBezTo>
                <a:cubicBezTo>
                  <a:pt x="232" y="86"/>
                  <a:pt x="229" y="91"/>
                  <a:pt x="229" y="97"/>
                </a:cubicBezTo>
                <a:cubicBezTo>
                  <a:pt x="229" y="106"/>
                  <a:pt x="229" y="106"/>
                  <a:pt x="229" y="106"/>
                </a:cubicBezTo>
                <a:cubicBezTo>
                  <a:pt x="229" y="113"/>
                  <a:pt x="233" y="119"/>
                  <a:pt x="238" y="124"/>
                </a:cubicBezTo>
                <a:cubicBezTo>
                  <a:pt x="238" y="129"/>
                  <a:pt x="238" y="129"/>
                  <a:pt x="238" y="129"/>
                </a:cubicBezTo>
                <a:cubicBezTo>
                  <a:pt x="238" y="130"/>
                  <a:pt x="238" y="131"/>
                  <a:pt x="237" y="131"/>
                </a:cubicBezTo>
                <a:cubicBezTo>
                  <a:pt x="227" y="137"/>
                  <a:pt x="227" y="137"/>
                  <a:pt x="227" y="137"/>
                </a:cubicBezTo>
                <a:cubicBezTo>
                  <a:pt x="224" y="139"/>
                  <a:pt x="221" y="143"/>
                  <a:pt x="221" y="147"/>
                </a:cubicBezTo>
                <a:cubicBezTo>
                  <a:pt x="221" y="194"/>
                  <a:pt x="221" y="194"/>
                  <a:pt x="221" y="194"/>
                </a:cubicBezTo>
                <a:cubicBezTo>
                  <a:pt x="221" y="197"/>
                  <a:pt x="222" y="200"/>
                  <a:pt x="223" y="203"/>
                </a:cubicBezTo>
                <a:cubicBezTo>
                  <a:pt x="225" y="207"/>
                  <a:pt x="227" y="211"/>
                  <a:pt x="229" y="213"/>
                </a:cubicBezTo>
                <a:cubicBezTo>
                  <a:pt x="229" y="214"/>
                  <a:pt x="229" y="215"/>
                  <a:pt x="229" y="216"/>
                </a:cubicBezTo>
                <a:cubicBezTo>
                  <a:pt x="229" y="235"/>
                  <a:pt x="229" y="235"/>
                  <a:pt x="229" y="235"/>
                </a:cubicBezTo>
                <a:cubicBezTo>
                  <a:pt x="229" y="238"/>
                  <a:pt x="232" y="240"/>
                  <a:pt x="234" y="240"/>
                </a:cubicBezTo>
                <a:cubicBezTo>
                  <a:pt x="237" y="240"/>
                  <a:pt x="239" y="238"/>
                  <a:pt x="239" y="235"/>
                </a:cubicBezTo>
                <a:cubicBezTo>
                  <a:pt x="239" y="216"/>
                  <a:pt x="239" y="216"/>
                  <a:pt x="239" y="216"/>
                </a:cubicBezTo>
                <a:cubicBezTo>
                  <a:pt x="239" y="213"/>
                  <a:pt x="238" y="210"/>
                  <a:pt x="236" y="207"/>
                </a:cubicBezTo>
                <a:cubicBezTo>
                  <a:pt x="235" y="206"/>
                  <a:pt x="233" y="203"/>
                  <a:pt x="232" y="199"/>
                </a:cubicBezTo>
                <a:cubicBezTo>
                  <a:pt x="231" y="198"/>
                  <a:pt x="231" y="196"/>
                  <a:pt x="231" y="194"/>
                </a:cubicBezTo>
                <a:cubicBezTo>
                  <a:pt x="231" y="147"/>
                  <a:pt x="231" y="147"/>
                  <a:pt x="231" y="147"/>
                </a:cubicBezTo>
                <a:cubicBezTo>
                  <a:pt x="231" y="146"/>
                  <a:pt x="231" y="146"/>
                  <a:pt x="232" y="145"/>
                </a:cubicBezTo>
                <a:cubicBezTo>
                  <a:pt x="239" y="140"/>
                  <a:pt x="239" y="140"/>
                  <a:pt x="239" y="140"/>
                </a:cubicBezTo>
                <a:cubicBezTo>
                  <a:pt x="244" y="145"/>
                  <a:pt x="244" y="145"/>
                  <a:pt x="244" y="145"/>
                </a:cubicBezTo>
                <a:cubicBezTo>
                  <a:pt x="246" y="147"/>
                  <a:pt x="249" y="148"/>
                  <a:pt x="252" y="148"/>
                </a:cubicBezTo>
                <a:cubicBezTo>
                  <a:pt x="255" y="148"/>
                  <a:pt x="258" y="147"/>
                  <a:pt x="260" y="145"/>
                </a:cubicBezTo>
                <a:cubicBezTo>
                  <a:pt x="264" y="140"/>
                  <a:pt x="264" y="140"/>
                  <a:pt x="264" y="140"/>
                </a:cubicBezTo>
                <a:cubicBezTo>
                  <a:pt x="272" y="145"/>
                  <a:pt x="272" y="145"/>
                  <a:pt x="272" y="145"/>
                </a:cubicBezTo>
                <a:cubicBezTo>
                  <a:pt x="273" y="146"/>
                  <a:pt x="273" y="146"/>
                  <a:pt x="273" y="147"/>
                </a:cubicBezTo>
                <a:cubicBezTo>
                  <a:pt x="273" y="194"/>
                  <a:pt x="273" y="194"/>
                  <a:pt x="273" y="194"/>
                </a:cubicBezTo>
                <a:cubicBezTo>
                  <a:pt x="273" y="196"/>
                  <a:pt x="273" y="198"/>
                  <a:pt x="272" y="199"/>
                </a:cubicBezTo>
                <a:cubicBezTo>
                  <a:pt x="271" y="203"/>
                  <a:pt x="269" y="206"/>
                  <a:pt x="268" y="207"/>
                </a:cubicBezTo>
                <a:cubicBezTo>
                  <a:pt x="266" y="210"/>
                  <a:pt x="265" y="213"/>
                  <a:pt x="265" y="216"/>
                </a:cubicBezTo>
                <a:cubicBezTo>
                  <a:pt x="265" y="235"/>
                  <a:pt x="265" y="235"/>
                  <a:pt x="265" y="235"/>
                </a:cubicBezTo>
                <a:cubicBezTo>
                  <a:pt x="265" y="238"/>
                  <a:pt x="267" y="240"/>
                  <a:pt x="270" y="240"/>
                </a:cubicBezTo>
                <a:cubicBezTo>
                  <a:pt x="272" y="240"/>
                  <a:pt x="274" y="238"/>
                  <a:pt x="274" y="235"/>
                </a:cubicBezTo>
                <a:cubicBezTo>
                  <a:pt x="274" y="216"/>
                  <a:pt x="274" y="216"/>
                  <a:pt x="274" y="216"/>
                </a:cubicBezTo>
                <a:cubicBezTo>
                  <a:pt x="274" y="215"/>
                  <a:pt x="275" y="214"/>
                  <a:pt x="275" y="213"/>
                </a:cubicBezTo>
                <a:cubicBezTo>
                  <a:pt x="277" y="211"/>
                  <a:pt x="279" y="207"/>
                  <a:pt x="281" y="203"/>
                </a:cubicBezTo>
                <a:cubicBezTo>
                  <a:pt x="282" y="200"/>
                  <a:pt x="282" y="197"/>
                  <a:pt x="282" y="194"/>
                </a:cubicBezTo>
                <a:cubicBezTo>
                  <a:pt x="282" y="147"/>
                  <a:pt x="282" y="147"/>
                  <a:pt x="282" y="147"/>
                </a:cubicBezTo>
                <a:cubicBezTo>
                  <a:pt x="282" y="143"/>
                  <a:pt x="280" y="139"/>
                  <a:pt x="277" y="137"/>
                </a:cubicBezTo>
                <a:close/>
                <a:moveTo>
                  <a:pt x="17" y="97"/>
                </a:moveTo>
                <a:cubicBezTo>
                  <a:pt x="17" y="91"/>
                  <a:pt x="21" y="87"/>
                  <a:pt x="27" y="87"/>
                </a:cubicBezTo>
                <a:cubicBezTo>
                  <a:pt x="34" y="87"/>
                  <a:pt x="34" y="87"/>
                  <a:pt x="34" y="87"/>
                </a:cubicBezTo>
                <a:cubicBezTo>
                  <a:pt x="39" y="87"/>
                  <a:pt x="44" y="91"/>
                  <a:pt x="44" y="97"/>
                </a:cubicBezTo>
                <a:cubicBezTo>
                  <a:pt x="44" y="106"/>
                  <a:pt x="44" y="106"/>
                  <a:pt x="44" y="106"/>
                </a:cubicBezTo>
                <a:cubicBezTo>
                  <a:pt x="44" y="111"/>
                  <a:pt x="41" y="115"/>
                  <a:pt x="38" y="117"/>
                </a:cubicBezTo>
                <a:cubicBezTo>
                  <a:pt x="37" y="117"/>
                  <a:pt x="37" y="117"/>
                  <a:pt x="37" y="117"/>
                </a:cubicBezTo>
                <a:cubicBezTo>
                  <a:pt x="35" y="118"/>
                  <a:pt x="33" y="119"/>
                  <a:pt x="30" y="119"/>
                </a:cubicBezTo>
                <a:cubicBezTo>
                  <a:pt x="30" y="119"/>
                  <a:pt x="30" y="119"/>
                  <a:pt x="30" y="119"/>
                </a:cubicBezTo>
                <a:cubicBezTo>
                  <a:pt x="23" y="119"/>
                  <a:pt x="17" y="113"/>
                  <a:pt x="17" y="106"/>
                </a:cubicBezTo>
                <a:lnTo>
                  <a:pt x="17" y="97"/>
                </a:lnTo>
                <a:close/>
                <a:moveTo>
                  <a:pt x="36" y="134"/>
                </a:moveTo>
                <a:cubicBezTo>
                  <a:pt x="32" y="139"/>
                  <a:pt x="32" y="139"/>
                  <a:pt x="32" y="139"/>
                </a:cubicBezTo>
                <a:cubicBezTo>
                  <a:pt x="31" y="139"/>
                  <a:pt x="29" y="139"/>
                  <a:pt x="29" y="139"/>
                </a:cubicBezTo>
                <a:cubicBezTo>
                  <a:pt x="24" y="134"/>
                  <a:pt x="24" y="134"/>
                  <a:pt x="24" y="134"/>
                </a:cubicBezTo>
                <a:cubicBezTo>
                  <a:pt x="25" y="133"/>
                  <a:pt x="26" y="131"/>
                  <a:pt x="26" y="129"/>
                </a:cubicBezTo>
                <a:cubicBezTo>
                  <a:pt x="26" y="128"/>
                  <a:pt x="26" y="128"/>
                  <a:pt x="26" y="128"/>
                </a:cubicBezTo>
                <a:cubicBezTo>
                  <a:pt x="27" y="128"/>
                  <a:pt x="29" y="128"/>
                  <a:pt x="30" y="128"/>
                </a:cubicBezTo>
                <a:cubicBezTo>
                  <a:pt x="30" y="128"/>
                  <a:pt x="30" y="128"/>
                  <a:pt x="30" y="128"/>
                </a:cubicBezTo>
                <a:cubicBezTo>
                  <a:pt x="32" y="128"/>
                  <a:pt x="33" y="128"/>
                  <a:pt x="35" y="128"/>
                </a:cubicBezTo>
                <a:cubicBezTo>
                  <a:pt x="35" y="129"/>
                  <a:pt x="35" y="129"/>
                  <a:pt x="35" y="129"/>
                </a:cubicBezTo>
                <a:cubicBezTo>
                  <a:pt x="35" y="131"/>
                  <a:pt x="35" y="133"/>
                  <a:pt x="36" y="134"/>
                </a:cubicBezTo>
                <a:close/>
                <a:moveTo>
                  <a:pt x="53" y="19"/>
                </a:moveTo>
                <a:cubicBezTo>
                  <a:pt x="53" y="14"/>
                  <a:pt x="58" y="9"/>
                  <a:pt x="63" y="9"/>
                </a:cubicBezTo>
                <a:cubicBezTo>
                  <a:pt x="70" y="9"/>
                  <a:pt x="70" y="9"/>
                  <a:pt x="70" y="9"/>
                </a:cubicBezTo>
                <a:cubicBezTo>
                  <a:pt x="76" y="9"/>
                  <a:pt x="80" y="14"/>
                  <a:pt x="80" y="19"/>
                </a:cubicBezTo>
                <a:cubicBezTo>
                  <a:pt x="80" y="28"/>
                  <a:pt x="80" y="28"/>
                  <a:pt x="80" y="28"/>
                </a:cubicBezTo>
                <a:cubicBezTo>
                  <a:pt x="80" y="33"/>
                  <a:pt x="78" y="37"/>
                  <a:pt x="74" y="39"/>
                </a:cubicBezTo>
                <a:cubicBezTo>
                  <a:pt x="74" y="39"/>
                  <a:pt x="74" y="39"/>
                  <a:pt x="74" y="39"/>
                </a:cubicBezTo>
                <a:cubicBezTo>
                  <a:pt x="72" y="41"/>
                  <a:pt x="69" y="41"/>
                  <a:pt x="67" y="41"/>
                </a:cubicBezTo>
                <a:cubicBezTo>
                  <a:pt x="67" y="41"/>
                  <a:pt x="67" y="41"/>
                  <a:pt x="67" y="41"/>
                </a:cubicBezTo>
                <a:cubicBezTo>
                  <a:pt x="59" y="41"/>
                  <a:pt x="53" y="36"/>
                  <a:pt x="53" y="28"/>
                </a:cubicBezTo>
                <a:lnTo>
                  <a:pt x="53" y="19"/>
                </a:lnTo>
                <a:close/>
                <a:moveTo>
                  <a:pt x="65" y="61"/>
                </a:moveTo>
                <a:cubicBezTo>
                  <a:pt x="61" y="57"/>
                  <a:pt x="61" y="57"/>
                  <a:pt x="61" y="57"/>
                </a:cubicBezTo>
                <a:cubicBezTo>
                  <a:pt x="62" y="55"/>
                  <a:pt x="62" y="53"/>
                  <a:pt x="62" y="52"/>
                </a:cubicBezTo>
                <a:cubicBezTo>
                  <a:pt x="62" y="50"/>
                  <a:pt x="62" y="50"/>
                  <a:pt x="62" y="50"/>
                </a:cubicBezTo>
                <a:cubicBezTo>
                  <a:pt x="64" y="50"/>
                  <a:pt x="65" y="51"/>
                  <a:pt x="67" y="51"/>
                </a:cubicBezTo>
                <a:cubicBezTo>
                  <a:pt x="67" y="51"/>
                  <a:pt x="67" y="51"/>
                  <a:pt x="67" y="51"/>
                </a:cubicBezTo>
                <a:cubicBezTo>
                  <a:pt x="68" y="51"/>
                  <a:pt x="70" y="50"/>
                  <a:pt x="71" y="50"/>
                </a:cubicBezTo>
                <a:cubicBezTo>
                  <a:pt x="71" y="52"/>
                  <a:pt x="71" y="52"/>
                  <a:pt x="71" y="52"/>
                </a:cubicBezTo>
                <a:cubicBezTo>
                  <a:pt x="71" y="53"/>
                  <a:pt x="72" y="55"/>
                  <a:pt x="72" y="57"/>
                </a:cubicBezTo>
                <a:cubicBezTo>
                  <a:pt x="68" y="61"/>
                  <a:pt x="68" y="61"/>
                  <a:pt x="68" y="61"/>
                </a:cubicBezTo>
                <a:cubicBezTo>
                  <a:pt x="68" y="61"/>
                  <a:pt x="66" y="61"/>
                  <a:pt x="65" y="61"/>
                </a:cubicBezTo>
                <a:close/>
                <a:moveTo>
                  <a:pt x="108" y="87"/>
                </a:moveTo>
                <a:cubicBezTo>
                  <a:pt x="113" y="87"/>
                  <a:pt x="117" y="91"/>
                  <a:pt x="117" y="97"/>
                </a:cubicBezTo>
                <a:cubicBezTo>
                  <a:pt x="117" y="106"/>
                  <a:pt x="117" y="106"/>
                  <a:pt x="117" y="106"/>
                </a:cubicBezTo>
                <a:cubicBezTo>
                  <a:pt x="117" y="111"/>
                  <a:pt x="115" y="115"/>
                  <a:pt x="111" y="117"/>
                </a:cubicBezTo>
                <a:cubicBezTo>
                  <a:pt x="111" y="117"/>
                  <a:pt x="111" y="117"/>
                  <a:pt x="111" y="117"/>
                </a:cubicBezTo>
                <a:cubicBezTo>
                  <a:pt x="109" y="118"/>
                  <a:pt x="107" y="119"/>
                  <a:pt x="104" y="119"/>
                </a:cubicBezTo>
                <a:cubicBezTo>
                  <a:pt x="104" y="119"/>
                  <a:pt x="104" y="119"/>
                  <a:pt x="104" y="119"/>
                </a:cubicBezTo>
                <a:cubicBezTo>
                  <a:pt x="97" y="119"/>
                  <a:pt x="91" y="113"/>
                  <a:pt x="91" y="106"/>
                </a:cubicBezTo>
                <a:cubicBezTo>
                  <a:pt x="91" y="97"/>
                  <a:pt x="91" y="97"/>
                  <a:pt x="91" y="97"/>
                </a:cubicBezTo>
                <a:cubicBezTo>
                  <a:pt x="91" y="91"/>
                  <a:pt x="95" y="87"/>
                  <a:pt x="101" y="87"/>
                </a:cubicBezTo>
                <a:lnTo>
                  <a:pt x="108" y="87"/>
                </a:lnTo>
                <a:close/>
                <a:moveTo>
                  <a:pt x="110" y="134"/>
                </a:moveTo>
                <a:cubicBezTo>
                  <a:pt x="105" y="139"/>
                  <a:pt x="105" y="139"/>
                  <a:pt x="105" y="139"/>
                </a:cubicBezTo>
                <a:cubicBezTo>
                  <a:pt x="105" y="139"/>
                  <a:pt x="103" y="139"/>
                  <a:pt x="103" y="139"/>
                </a:cubicBezTo>
                <a:cubicBezTo>
                  <a:pt x="98" y="134"/>
                  <a:pt x="98" y="134"/>
                  <a:pt x="98" y="134"/>
                </a:cubicBezTo>
                <a:cubicBezTo>
                  <a:pt x="99" y="133"/>
                  <a:pt x="100" y="131"/>
                  <a:pt x="100" y="129"/>
                </a:cubicBezTo>
                <a:cubicBezTo>
                  <a:pt x="100" y="128"/>
                  <a:pt x="100" y="128"/>
                  <a:pt x="100" y="128"/>
                </a:cubicBezTo>
                <a:cubicBezTo>
                  <a:pt x="101" y="128"/>
                  <a:pt x="103" y="128"/>
                  <a:pt x="104" y="128"/>
                </a:cubicBezTo>
                <a:cubicBezTo>
                  <a:pt x="104" y="128"/>
                  <a:pt x="104" y="128"/>
                  <a:pt x="104" y="128"/>
                </a:cubicBezTo>
                <a:cubicBezTo>
                  <a:pt x="106" y="128"/>
                  <a:pt x="107" y="128"/>
                  <a:pt x="109" y="128"/>
                </a:cubicBezTo>
                <a:cubicBezTo>
                  <a:pt x="109" y="129"/>
                  <a:pt x="109" y="129"/>
                  <a:pt x="109" y="129"/>
                </a:cubicBezTo>
                <a:cubicBezTo>
                  <a:pt x="109" y="131"/>
                  <a:pt x="109" y="133"/>
                  <a:pt x="110" y="134"/>
                </a:cubicBezTo>
                <a:close/>
                <a:moveTo>
                  <a:pt x="127" y="19"/>
                </a:moveTo>
                <a:cubicBezTo>
                  <a:pt x="127" y="14"/>
                  <a:pt x="132" y="9"/>
                  <a:pt x="137" y="9"/>
                </a:cubicBezTo>
                <a:cubicBezTo>
                  <a:pt x="144" y="9"/>
                  <a:pt x="144" y="9"/>
                  <a:pt x="144" y="9"/>
                </a:cubicBezTo>
                <a:cubicBezTo>
                  <a:pt x="150" y="9"/>
                  <a:pt x="154" y="14"/>
                  <a:pt x="154" y="19"/>
                </a:cubicBezTo>
                <a:cubicBezTo>
                  <a:pt x="154" y="28"/>
                  <a:pt x="154" y="28"/>
                  <a:pt x="154" y="28"/>
                </a:cubicBezTo>
                <a:cubicBezTo>
                  <a:pt x="154" y="33"/>
                  <a:pt x="151" y="37"/>
                  <a:pt x="148" y="39"/>
                </a:cubicBezTo>
                <a:cubicBezTo>
                  <a:pt x="148" y="39"/>
                  <a:pt x="148" y="39"/>
                  <a:pt x="148" y="39"/>
                </a:cubicBezTo>
                <a:cubicBezTo>
                  <a:pt x="146" y="41"/>
                  <a:pt x="143" y="41"/>
                  <a:pt x="141" y="41"/>
                </a:cubicBezTo>
                <a:cubicBezTo>
                  <a:pt x="140" y="41"/>
                  <a:pt x="140" y="41"/>
                  <a:pt x="140" y="41"/>
                </a:cubicBezTo>
                <a:cubicBezTo>
                  <a:pt x="133" y="41"/>
                  <a:pt x="127" y="36"/>
                  <a:pt x="127" y="28"/>
                </a:cubicBezTo>
                <a:lnTo>
                  <a:pt x="127" y="19"/>
                </a:lnTo>
                <a:close/>
                <a:moveTo>
                  <a:pt x="139" y="61"/>
                </a:moveTo>
                <a:cubicBezTo>
                  <a:pt x="135" y="57"/>
                  <a:pt x="135" y="57"/>
                  <a:pt x="135" y="57"/>
                </a:cubicBezTo>
                <a:cubicBezTo>
                  <a:pt x="136" y="55"/>
                  <a:pt x="136" y="53"/>
                  <a:pt x="136" y="52"/>
                </a:cubicBezTo>
                <a:cubicBezTo>
                  <a:pt x="136" y="50"/>
                  <a:pt x="136" y="50"/>
                  <a:pt x="136" y="50"/>
                </a:cubicBezTo>
                <a:cubicBezTo>
                  <a:pt x="137" y="50"/>
                  <a:pt x="139" y="51"/>
                  <a:pt x="140" y="51"/>
                </a:cubicBezTo>
                <a:cubicBezTo>
                  <a:pt x="141" y="51"/>
                  <a:pt x="141" y="51"/>
                  <a:pt x="141" y="51"/>
                </a:cubicBezTo>
                <a:cubicBezTo>
                  <a:pt x="142" y="51"/>
                  <a:pt x="144" y="50"/>
                  <a:pt x="145" y="50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3"/>
                  <a:pt x="145" y="55"/>
                  <a:pt x="146" y="57"/>
                </a:cubicBezTo>
                <a:cubicBezTo>
                  <a:pt x="142" y="61"/>
                  <a:pt x="142" y="61"/>
                  <a:pt x="142" y="61"/>
                </a:cubicBezTo>
                <a:cubicBezTo>
                  <a:pt x="142" y="61"/>
                  <a:pt x="139" y="61"/>
                  <a:pt x="139" y="61"/>
                </a:cubicBezTo>
                <a:close/>
                <a:moveTo>
                  <a:pt x="182" y="87"/>
                </a:moveTo>
                <a:cubicBezTo>
                  <a:pt x="187" y="87"/>
                  <a:pt x="191" y="91"/>
                  <a:pt x="191" y="97"/>
                </a:cubicBezTo>
                <a:cubicBezTo>
                  <a:pt x="191" y="106"/>
                  <a:pt x="191" y="106"/>
                  <a:pt x="191" y="106"/>
                </a:cubicBezTo>
                <a:cubicBezTo>
                  <a:pt x="191" y="111"/>
                  <a:pt x="189" y="115"/>
                  <a:pt x="185" y="117"/>
                </a:cubicBezTo>
                <a:cubicBezTo>
                  <a:pt x="185" y="117"/>
                  <a:pt x="185" y="117"/>
                  <a:pt x="185" y="117"/>
                </a:cubicBezTo>
                <a:cubicBezTo>
                  <a:pt x="183" y="118"/>
                  <a:pt x="181" y="119"/>
                  <a:pt x="178" y="119"/>
                </a:cubicBezTo>
                <a:cubicBezTo>
                  <a:pt x="178" y="119"/>
                  <a:pt x="178" y="119"/>
                  <a:pt x="178" y="119"/>
                </a:cubicBezTo>
                <a:cubicBezTo>
                  <a:pt x="171" y="119"/>
                  <a:pt x="165" y="113"/>
                  <a:pt x="165" y="106"/>
                </a:cubicBezTo>
                <a:cubicBezTo>
                  <a:pt x="165" y="97"/>
                  <a:pt x="165" y="97"/>
                  <a:pt x="165" y="97"/>
                </a:cubicBezTo>
                <a:cubicBezTo>
                  <a:pt x="165" y="91"/>
                  <a:pt x="169" y="87"/>
                  <a:pt x="174" y="87"/>
                </a:cubicBezTo>
                <a:lnTo>
                  <a:pt x="182" y="87"/>
                </a:lnTo>
                <a:close/>
                <a:moveTo>
                  <a:pt x="184" y="134"/>
                </a:moveTo>
                <a:cubicBezTo>
                  <a:pt x="179" y="139"/>
                  <a:pt x="179" y="139"/>
                  <a:pt x="179" y="139"/>
                </a:cubicBezTo>
                <a:cubicBezTo>
                  <a:pt x="179" y="139"/>
                  <a:pt x="179" y="139"/>
                  <a:pt x="178" y="139"/>
                </a:cubicBezTo>
                <a:cubicBezTo>
                  <a:pt x="177" y="139"/>
                  <a:pt x="177" y="139"/>
                  <a:pt x="177" y="139"/>
                </a:cubicBezTo>
                <a:cubicBezTo>
                  <a:pt x="172" y="134"/>
                  <a:pt x="172" y="134"/>
                  <a:pt x="172" y="134"/>
                </a:cubicBezTo>
                <a:cubicBezTo>
                  <a:pt x="173" y="133"/>
                  <a:pt x="174" y="131"/>
                  <a:pt x="174" y="129"/>
                </a:cubicBezTo>
                <a:cubicBezTo>
                  <a:pt x="174" y="128"/>
                  <a:pt x="174" y="128"/>
                  <a:pt x="174" y="128"/>
                </a:cubicBezTo>
                <a:cubicBezTo>
                  <a:pt x="175" y="128"/>
                  <a:pt x="176" y="128"/>
                  <a:pt x="178" y="128"/>
                </a:cubicBezTo>
                <a:cubicBezTo>
                  <a:pt x="178" y="128"/>
                  <a:pt x="178" y="128"/>
                  <a:pt x="178" y="128"/>
                </a:cubicBezTo>
                <a:cubicBezTo>
                  <a:pt x="180" y="128"/>
                  <a:pt x="181" y="128"/>
                  <a:pt x="182" y="128"/>
                </a:cubicBezTo>
                <a:cubicBezTo>
                  <a:pt x="182" y="129"/>
                  <a:pt x="182" y="129"/>
                  <a:pt x="182" y="129"/>
                </a:cubicBezTo>
                <a:cubicBezTo>
                  <a:pt x="182" y="131"/>
                  <a:pt x="183" y="133"/>
                  <a:pt x="184" y="134"/>
                </a:cubicBezTo>
                <a:close/>
                <a:moveTo>
                  <a:pt x="201" y="19"/>
                </a:moveTo>
                <a:cubicBezTo>
                  <a:pt x="201" y="14"/>
                  <a:pt x="206" y="9"/>
                  <a:pt x="211" y="9"/>
                </a:cubicBezTo>
                <a:cubicBezTo>
                  <a:pt x="218" y="9"/>
                  <a:pt x="218" y="9"/>
                  <a:pt x="218" y="9"/>
                </a:cubicBezTo>
                <a:cubicBezTo>
                  <a:pt x="224" y="9"/>
                  <a:pt x="228" y="14"/>
                  <a:pt x="228" y="19"/>
                </a:cubicBezTo>
                <a:cubicBezTo>
                  <a:pt x="228" y="28"/>
                  <a:pt x="228" y="28"/>
                  <a:pt x="228" y="28"/>
                </a:cubicBezTo>
                <a:cubicBezTo>
                  <a:pt x="228" y="33"/>
                  <a:pt x="225" y="37"/>
                  <a:pt x="222" y="39"/>
                </a:cubicBezTo>
                <a:cubicBezTo>
                  <a:pt x="222" y="39"/>
                  <a:pt x="222" y="39"/>
                  <a:pt x="222" y="39"/>
                </a:cubicBezTo>
                <a:cubicBezTo>
                  <a:pt x="220" y="41"/>
                  <a:pt x="217" y="41"/>
                  <a:pt x="215" y="41"/>
                </a:cubicBezTo>
                <a:cubicBezTo>
                  <a:pt x="214" y="41"/>
                  <a:pt x="214" y="41"/>
                  <a:pt x="214" y="41"/>
                </a:cubicBezTo>
                <a:cubicBezTo>
                  <a:pt x="207" y="41"/>
                  <a:pt x="201" y="36"/>
                  <a:pt x="201" y="28"/>
                </a:cubicBezTo>
                <a:lnTo>
                  <a:pt x="201" y="19"/>
                </a:lnTo>
                <a:close/>
                <a:moveTo>
                  <a:pt x="213" y="61"/>
                </a:moveTo>
                <a:cubicBezTo>
                  <a:pt x="209" y="57"/>
                  <a:pt x="209" y="57"/>
                  <a:pt x="209" y="57"/>
                </a:cubicBezTo>
                <a:cubicBezTo>
                  <a:pt x="210" y="55"/>
                  <a:pt x="210" y="53"/>
                  <a:pt x="210" y="52"/>
                </a:cubicBezTo>
                <a:cubicBezTo>
                  <a:pt x="210" y="50"/>
                  <a:pt x="210" y="50"/>
                  <a:pt x="210" y="50"/>
                </a:cubicBezTo>
                <a:cubicBezTo>
                  <a:pt x="211" y="50"/>
                  <a:pt x="213" y="51"/>
                  <a:pt x="214" y="51"/>
                </a:cubicBezTo>
                <a:cubicBezTo>
                  <a:pt x="215" y="51"/>
                  <a:pt x="215" y="51"/>
                  <a:pt x="215" y="51"/>
                </a:cubicBezTo>
                <a:cubicBezTo>
                  <a:pt x="216" y="51"/>
                  <a:pt x="218" y="50"/>
                  <a:pt x="219" y="50"/>
                </a:cubicBezTo>
                <a:cubicBezTo>
                  <a:pt x="219" y="52"/>
                  <a:pt x="219" y="52"/>
                  <a:pt x="219" y="52"/>
                </a:cubicBezTo>
                <a:cubicBezTo>
                  <a:pt x="219" y="53"/>
                  <a:pt x="219" y="55"/>
                  <a:pt x="220" y="57"/>
                </a:cubicBezTo>
                <a:cubicBezTo>
                  <a:pt x="216" y="61"/>
                  <a:pt x="216" y="61"/>
                  <a:pt x="216" y="61"/>
                </a:cubicBezTo>
                <a:cubicBezTo>
                  <a:pt x="216" y="61"/>
                  <a:pt x="213" y="61"/>
                  <a:pt x="213" y="61"/>
                </a:cubicBezTo>
                <a:close/>
                <a:moveTo>
                  <a:pt x="256" y="87"/>
                </a:moveTo>
                <a:cubicBezTo>
                  <a:pt x="261" y="87"/>
                  <a:pt x="265" y="91"/>
                  <a:pt x="265" y="97"/>
                </a:cubicBezTo>
                <a:cubicBezTo>
                  <a:pt x="265" y="106"/>
                  <a:pt x="265" y="106"/>
                  <a:pt x="265" y="106"/>
                </a:cubicBezTo>
                <a:cubicBezTo>
                  <a:pt x="265" y="111"/>
                  <a:pt x="263" y="115"/>
                  <a:pt x="259" y="117"/>
                </a:cubicBezTo>
                <a:cubicBezTo>
                  <a:pt x="259" y="117"/>
                  <a:pt x="259" y="117"/>
                  <a:pt x="259" y="117"/>
                </a:cubicBezTo>
                <a:cubicBezTo>
                  <a:pt x="257" y="118"/>
                  <a:pt x="255" y="119"/>
                  <a:pt x="252" y="119"/>
                </a:cubicBezTo>
                <a:cubicBezTo>
                  <a:pt x="252" y="119"/>
                  <a:pt x="252" y="119"/>
                  <a:pt x="252" y="119"/>
                </a:cubicBezTo>
                <a:cubicBezTo>
                  <a:pt x="245" y="119"/>
                  <a:pt x="239" y="113"/>
                  <a:pt x="239" y="106"/>
                </a:cubicBezTo>
                <a:cubicBezTo>
                  <a:pt x="239" y="97"/>
                  <a:pt x="239" y="97"/>
                  <a:pt x="239" y="97"/>
                </a:cubicBezTo>
                <a:cubicBezTo>
                  <a:pt x="239" y="91"/>
                  <a:pt x="243" y="87"/>
                  <a:pt x="248" y="87"/>
                </a:cubicBezTo>
                <a:lnTo>
                  <a:pt x="256" y="87"/>
                </a:lnTo>
                <a:close/>
                <a:moveTo>
                  <a:pt x="250" y="139"/>
                </a:moveTo>
                <a:cubicBezTo>
                  <a:pt x="246" y="134"/>
                  <a:pt x="246" y="134"/>
                  <a:pt x="246" y="134"/>
                </a:cubicBezTo>
                <a:cubicBezTo>
                  <a:pt x="247" y="133"/>
                  <a:pt x="247" y="131"/>
                  <a:pt x="247" y="129"/>
                </a:cubicBezTo>
                <a:cubicBezTo>
                  <a:pt x="247" y="128"/>
                  <a:pt x="247" y="128"/>
                  <a:pt x="247" y="128"/>
                </a:cubicBezTo>
                <a:cubicBezTo>
                  <a:pt x="249" y="128"/>
                  <a:pt x="250" y="128"/>
                  <a:pt x="252" y="128"/>
                </a:cubicBezTo>
                <a:cubicBezTo>
                  <a:pt x="252" y="128"/>
                  <a:pt x="252" y="128"/>
                  <a:pt x="252" y="128"/>
                </a:cubicBezTo>
                <a:cubicBezTo>
                  <a:pt x="254" y="128"/>
                  <a:pt x="255" y="128"/>
                  <a:pt x="256" y="128"/>
                </a:cubicBezTo>
                <a:cubicBezTo>
                  <a:pt x="256" y="129"/>
                  <a:pt x="256" y="129"/>
                  <a:pt x="256" y="129"/>
                </a:cubicBezTo>
                <a:cubicBezTo>
                  <a:pt x="256" y="131"/>
                  <a:pt x="257" y="133"/>
                  <a:pt x="258" y="134"/>
                </a:cubicBezTo>
                <a:cubicBezTo>
                  <a:pt x="253" y="139"/>
                  <a:pt x="253" y="139"/>
                  <a:pt x="253" y="139"/>
                </a:cubicBezTo>
                <a:cubicBezTo>
                  <a:pt x="253" y="139"/>
                  <a:pt x="251" y="139"/>
                  <a:pt x="250" y="13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" name="Freeform 223"/>
          <p:cNvSpPr>
            <a:spLocks noEditPoints="1"/>
          </p:cNvSpPr>
          <p:nvPr/>
        </p:nvSpPr>
        <p:spPr bwMode="auto">
          <a:xfrm>
            <a:off x="3540549" y="4688097"/>
            <a:ext cx="414348" cy="352012"/>
          </a:xfrm>
          <a:custGeom>
            <a:avLst/>
            <a:gdLst>
              <a:gd name="T0" fmla="*/ 256 w 282"/>
              <a:gd name="T1" fmla="*/ 78 h 240"/>
              <a:gd name="T2" fmla="*/ 228 w 282"/>
              <a:gd name="T3" fmla="*/ 46 h 240"/>
              <a:gd name="T4" fmla="*/ 201 w 282"/>
              <a:gd name="T5" fmla="*/ 46 h 240"/>
              <a:gd name="T6" fmla="*/ 174 w 282"/>
              <a:gd name="T7" fmla="*/ 78 h 240"/>
              <a:gd name="T8" fmla="*/ 163 w 282"/>
              <a:gd name="T9" fmla="*/ 28 h 240"/>
              <a:gd name="T10" fmla="*/ 127 w 282"/>
              <a:gd name="T11" fmla="*/ 52 h 240"/>
              <a:gd name="T12" fmla="*/ 97 w 282"/>
              <a:gd name="T13" fmla="*/ 78 h 240"/>
              <a:gd name="T14" fmla="*/ 89 w 282"/>
              <a:gd name="T15" fmla="*/ 19 h 240"/>
              <a:gd name="T16" fmla="*/ 52 w 282"/>
              <a:gd name="T17" fmla="*/ 53 h 240"/>
              <a:gd name="T18" fmla="*/ 8 w 282"/>
              <a:gd name="T19" fmla="*/ 106 h 240"/>
              <a:gd name="T20" fmla="*/ 1 w 282"/>
              <a:gd name="T21" fmla="*/ 203 h 240"/>
              <a:gd name="T22" fmla="*/ 14 w 282"/>
              <a:gd name="T23" fmla="*/ 207 h 240"/>
              <a:gd name="T24" fmla="*/ 30 w 282"/>
              <a:gd name="T25" fmla="*/ 148 h 240"/>
              <a:gd name="T26" fmla="*/ 46 w 282"/>
              <a:gd name="T27" fmla="*/ 207 h 240"/>
              <a:gd name="T28" fmla="*/ 59 w 282"/>
              <a:gd name="T29" fmla="*/ 203 h 240"/>
              <a:gd name="T30" fmla="*/ 53 w 282"/>
              <a:gd name="T31" fmla="*/ 106 h 240"/>
              <a:gd name="T32" fmla="*/ 67 w 282"/>
              <a:gd name="T33" fmla="*/ 71 h 240"/>
              <a:gd name="T34" fmla="*/ 82 w 282"/>
              <a:gd name="T35" fmla="*/ 106 h 240"/>
              <a:gd name="T36" fmla="*/ 75 w 282"/>
              <a:gd name="T37" fmla="*/ 203 h 240"/>
              <a:gd name="T38" fmla="*/ 88 w 282"/>
              <a:gd name="T39" fmla="*/ 207 h 240"/>
              <a:gd name="T40" fmla="*/ 104 w 282"/>
              <a:gd name="T41" fmla="*/ 148 h 240"/>
              <a:gd name="T42" fmla="*/ 120 w 282"/>
              <a:gd name="T43" fmla="*/ 207 h 240"/>
              <a:gd name="T44" fmla="*/ 133 w 282"/>
              <a:gd name="T45" fmla="*/ 203 h 240"/>
              <a:gd name="T46" fmla="*/ 127 w 282"/>
              <a:gd name="T47" fmla="*/ 106 h 240"/>
              <a:gd name="T48" fmla="*/ 140 w 282"/>
              <a:gd name="T49" fmla="*/ 71 h 240"/>
              <a:gd name="T50" fmla="*/ 156 w 282"/>
              <a:gd name="T51" fmla="*/ 106 h 240"/>
              <a:gd name="T52" fmla="*/ 149 w 282"/>
              <a:gd name="T53" fmla="*/ 203 h 240"/>
              <a:gd name="T54" fmla="*/ 162 w 282"/>
              <a:gd name="T55" fmla="*/ 207 h 240"/>
              <a:gd name="T56" fmla="*/ 178 w 282"/>
              <a:gd name="T57" fmla="*/ 148 h 240"/>
              <a:gd name="T58" fmla="*/ 198 w 282"/>
              <a:gd name="T59" fmla="*/ 199 h 240"/>
              <a:gd name="T60" fmla="*/ 201 w 282"/>
              <a:gd name="T61" fmla="*/ 213 h 240"/>
              <a:gd name="T62" fmla="*/ 192 w 282"/>
              <a:gd name="T63" fmla="*/ 124 h 240"/>
              <a:gd name="T64" fmla="*/ 207 w 282"/>
              <a:gd name="T65" fmla="*/ 68 h 240"/>
              <a:gd name="T66" fmla="*/ 229 w 282"/>
              <a:gd name="T67" fmla="*/ 97 h 240"/>
              <a:gd name="T68" fmla="*/ 221 w 282"/>
              <a:gd name="T69" fmla="*/ 194 h 240"/>
              <a:gd name="T70" fmla="*/ 239 w 282"/>
              <a:gd name="T71" fmla="*/ 216 h 240"/>
              <a:gd name="T72" fmla="*/ 244 w 282"/>
              <a:gd name="T73" fmla="*/ 145 h 240"/>
              <a:gd name="T74" fmla="*/ 272 w 282"/>
              <a:gd name="T75" fmla="*/ 199 h 240"/>
              <a:gd name="T76" fmla="*/ 275 w 282"/>
              <a:gd name="T77" fmla="*/ 213 h 240"/>
              <a:gd name="T78" fmla="*/ 34 w 282"/>
              <a:gd name="T79" fmla="*/ 87 h 240"/>
              <a:gd name="T80" fmla="*/ 17 w 282"/>
              <a:gd name="T81" fmla="*/ 106 h 240"/>
              <a:gd name="T82" fmla="*/ 26 w 282"/>
              <a:gd name="T83" fmla="*/ 128 h 240"/>
              <a:gd name="T84" fmla="*/ 63 w 282"/>
              <a:gd name="T85" fmla="*/ 9 h 240"/>
              <a:gd name="T86" fmla="*/ 67 w 282"/>
              <a:gd name="T87" fmla="*/ 41 h 240"/>
              <a:gd name="T88" fmla="*/ 67 w 282"/>
              <a:gd name="T89" fmla="*/ 51 h 240"/>
              <a:gd name="T90" fmla="*/ 108 w 282"/>
              <a:gd name="T91" fmla="*/ 87 h 240"/>
              <a:gd name="T92" fmla="*/ 91 w 282"/>
              <a:gd name="T93" fmla="*/ 106 h 240"/>
              <a:gd name="T94" fmla="*/ 98 w 282"/>
              <a:gd name="T95" fmla="*/ 134 h 240"/>
              <a:gd name="T96" fmla="*/ 110 w 282"/>
              <a:gd name="T97" fmla="*/ 134 h 240"/>
              <a:gd name="T98" fmla="*/ 148 w 282"/>
              <a:gd name="T99" fmla="*/ 39 h 240"/>
              <a:gd name="T100" fmla="*/ 136 w 282"/>
              <a:gd name="T101" fmla="*/ 52 h 240"/>
              <a:gd name="T102" fmla="*/ 142 w 282"/>
              <a:gd name="T103" fmla="*/ 61 h 240"/>
              <a:gd name="T104" fmla="*/ 178 w 282"/>
              <a:gd name="T105" fmla="*/ 119 h 240"/>
              <a:gd name="T106" fmla="*/ 179 w 282"/>
              <a:gd name="T107" fmla="*/ 139 h 240"/>
              <a:gd name="T108" fmla="*/ 178 w 282"/>
              <a:gd name="T109" fmla="*/ 128 h 240"/>
              <a:gd name="T110" fmla="*/ 228 w 282"/>
              <a:gd name="T111" fmla="*/ 19 h 240"/>
              <a:gd name="T112" fmla="*/ 201 w 282"/>
              <a:gd name="T113" fmla="*/ 19 h 240"/>
              <a:gd name="T114" fmla="*/ 219 w 282"/>
              <a:gd name="T115" fmla="*/ 50 h 240"/>
              <a:gd name="T116" fmla="*/ 265 w 282"/>
              <a:gd name="T117" fmla="*/ 106 h 240"/>
              <a:gd name="T118" fmla="*/ 248 w 282"/>
              <a:gd name="T119" fmla="*/ 87 h 240"/>
              <a:gd name="T120" fmla="*/ 252 w 282"/>
              <a:gd name="T121" fmla="*/ 128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82" h="240">
                <a:moveTo>
                  <a:pt x="277" y="137"/>
                </a:moveTo>
                <a:cubicBezTo>
                  <a:pt x="267" y="131"/>
                  <a:pt x="267" y="131"/>
                  <a:pt x="267" y="131"/>
                </a:cubicBezTo>
                <a:cubicBezTo>
                  <a:pt x="266" y="131"/>
                  <a:pt x="266" y="130"/>
                  <a:pt x="266" y="129"/>
                </a:cubicBezTo>
                <a:cubicBezTo>
                  <a:pt x="266" y="124"/>
                  <a:pt x="266" y="124"/>
                  <a:pt x="266" y="124"/>
                </a:cubicBezTo>
                <a:cubicBezTo>
                  <a:pt x="271" y="120"/>
                  <a:pt x="274" y="113"/>
                  <a:pt x="274" y="106"/>
                </a:cubicBezTo>
                <a:cubicBezTo>
                  <a:pt x="274" y="97"/>
                  <a:pt x="274" y="97"/>
                  <a:pt x="274" y="97"/>
                </a:cubicBezTo>
                <a:cubicBezTo>
                  <a:pt x="274" y="86"/>
                  <a:pt x="266" y="78"/>
                  <a:pt x="256" y="78"/>
                </a:cubicBezTo>
                <a:cubicBezTo>
                  <a:pt x="248" y="78"/>
                  <a:pt x="248" y="78"/>
                  <a:pt x="248" y="78"/>
                </a:cubicBezTo>
                <a:cubicBezTo>
                  <a:pt x="247" y="78"/>
                  <a:pt x="246" y="78"/>
                  <a:pt x="245" y="78"/>
                </a:cubicBezTo>
                <a:cubicBezTo>
                  <a:pt x="245" y="70"/>
                  <a:pt x="245" y="70"/>
                  <a:pt x="245" y="70"/>
                </a:cubicBezTo>
                <a:cubicBezTo>
                  <a:pt x="245" y="66"/>
                  <a:pt x="243" y="62"/>
                  <a:pt x="239" y="60"/>
                </a:cubicBezTo>
                <a:cubicBezTo>
                  <a:pt x="229" y="53"/>
                  <a:pt x="229" y="53"/>
                  <a:pt x="229" y="53"/>
                </a:cubicBezTo>
                <a:cubicBezTo>
                  <a:pt x="229" y="53"/>
                  <a:pt x="228" y="52"/>
                  <a:pt x="228" y="52"/>
                </a:cubicBezTo>
                <a:cubicBezTo>
                  <a:pt x="228" y="46"/>
                  <a:pt x="228" y="46"/>
                  <a:pt x="228" y="46"/>
                </a:cubicBezTo>
                <a:cubicBezTo>
                  <a:pt x="234" y="42"/>
                  <a:pt x="237" y="36"/>
                  <a:pt x="237" y="28"/>
                </a:cubicBezTo>
                <a:cubicBezTo>
                  <a:pt x="237" y="19"/>
                  <a:pt x="237" y="19"/>
                  <a:pt x="237" y="19"/>
                </a:cubicBezTo>
                <a:cubicBezTo>
                  <a:pt x="237" y="9"/>
                  <a:pt x="229" y="0"/>
                  <a:pt x="218" y="0"/>
                </a:cubicBezTo>
                <a:cubicBezTo>
                  <a:pt x="211" y="0"/>
                  <a:pt x="211" y="0"/>
                  <a:pt x="211" y="0"/>
                </a:cubicBezTo>
                <a:cubicBezTo>
                  <a:pt x="201" y="0"/>
                  <a:pt x="192" y="9"/>
                  <a:pt x="192" y="19"/>
                </a:cubicBezTo>
                <a:cubicBezTo>
                  <a:pt x="192" y="28"/>
                  <a:pt x="192" y="28"/>
                  <a:pt x="192" y="28"/>
                </a:cubicBezTo>
                <a:cubicBezTo>
                  <a:pt x="192" y="35"/>
                  <a:pt x="196" y="42"/>
                  <a:pt x="201" y="46"/>
                </a:cubicBezTo>
                <a:cubicBezTo>
                  <a:pt x="201" y="52"/>
                  <a:pt x="201" y="52"/>
                  <a:pt x="201" y="52"/>
                </a:cubicBezTo>
                <a:cubicBezTo>
                  <a:pt x="201" y="52"/>
                  <a:pt x="200" y="53"/>
                  <a:pt x="200" y="53"/>
                </a:cubicBezTo>
                <a:cubicBezTo>
                  <a:pt x="190" y="60"/>
                  <a:pt x="190" y="60"/>
                  <a:pt x="190" y="60"/>
                </a:cubicBezTo>
                <a:cubicBezTo>
                  <a:pt x="186" y="62"/>
                  <a:pt x="184" y="66"/>
                  <a:pt x="184" y="70"/>
                </a:cubicBezTo>
                <a:cubicBezTo>
                  <a:pt x="184" y="78"/>
                  <a:pt x="184" y="78"/>
                  <a:pt x="184" y="78"/>
                </a:cubicBezTo>
                <a:cubicBezTo>
                  <a:pt x="183" y="78"/>
                  <a:pt x="182" y="78"/>
                  <a:pt x="182" y="78"/>
                </a:cubicBezTo>
                <a:cubicBezTo>
                  <a:pt x="174" y="78"/>
                  <a:pt x="174" y="78"/>
                  <a:pt x="174" y="78"/>
                </a:cubicBezTo>
                <a:cubicBezTo>
                  <a:pt x="173" y="78"/>
                  <a:pt x="172" y="78"/>
                  <a:pt x="171" y="78"/>
                </a:cubicBezTo>
                <a:cubicBezTo>
                  <a:pt x="171" y="70"/>
                  <a:pt x="171" y="70"/>
                  <a:pt x="171" y="70"/>
                </a:cubicBezTo>
                <a:cubicBezTo>
                  <a:pt x="171" y="66"/>
                  <a:pt x="169" y="62"/>
                  <a:pt x="165" y="60"/>
                </a:cubicBezTo>
                <a:cubicBezTo>
                  <a:pt x="155" y="53"/>
                  <a:pt x="155" y="53"/>
                  <a:pt x="155" y="53"/>
                </a:cubicBezTo>
                <a:cubicBezTo>
                  <a:pt x="155" y="53"/>
                  <a:pt x="154" y="52"/>
                  <a:pt x="154" y="52"/>
                </a:cubicBezTo>
                <a:cubicBezTo>
                  <a:pt x="154" y="46"/>
                  <a:pt x="154" y="46"/>
                  <a:pt x="154" y="46"/>
                </a:cubicBezTo>
                <a:cubicBezTo>
                  <a:pt x="160" y="42"/>
                  <a:pt x="163" y="36"/>
                  <a:pt x="163" y="28"/>
                </a:cubicBezTo>
                <a:cubicBezTo>
                  <a:pt x="163" y="19"/>
                  <a:pt x="163" y="19"/>
                  <a:pt x="163" y="19"/>
                </a:cubicBezTo>
                <a:cubicBezTo>
                  <a:pt x="163" y="9"/>
                  <a:pt x="155" y="0"/>
                  <a:pt x="144" y="0"/>
                </a:cubicBezTo>
                <a:cubicBezTo>
                  <a:pt x="137" y="0"/>
                  <a:pt x="137" y="0"/>
                  <a:pt x="137" y="0"/>
                </a:cubicBezTo>
                <a:cubicBezTo>
                  <a:pt x="127" y="0"/>
                  <a:pt x="118" y="9"/>
                  <a:pt x="118" y="19"/>
                </a:cubicBezTo>
                <a:cubicBezTo>
                  <a:pt x="118" y="28"/>
                  <a:pt x="118" y="28"/>
                  <a:pt x="118" y="28"/>
                </a:cubicBezTo>
                <a:cubicBezTo>
                  <a:pt x="118" y="35"/>
                  <a:pt x="122" y="42"/>
                  <a:pt x="127" y="46"/>
                </a:cubicBezTo>
                <a:cubicBezTo>
                  <a:pt x="127" y="52"/>
                  <a:pt x="127" y="52"/>
                  <a:pt x="127" y="52"/>
                </a:cubicBezTo>
                <a:cubicBezTo>
                  <a:pt x="127" y="52"/>
                  <a:pt x="126" y="53"/>
                  <a:pt x="126" y="53"/>
                </a:cubicBezTo>
                <a:cubicBezTo>
                  <a:pt x="116" y="60"/>
                  <a:pt x="116" y="60"/>
                  <a:pt x="116" y="60"/>
                </a:cubicBezTo>
                <a:cubicBezTo>
                  <a:pt x="112" y="62"/>
                  <a:pt x="110" y="66"/>
                  <a:pt x="110" y="70"/>
                </a:cubicBezTo>
                <a:cubicBezTo>
                  <a:pt x="110" y="78"/>
                  <a:pt x="110" y="78"/>
                  <a:pt x="110" y="78"/>
                </a:cubicBezTo>
                <a:cubicBezTo>
                  <a:pt x="109" y="78"/>
                  <a:pt x="109" y="78"/>
                  <a:pt x="108" y="78"/>
                </a:cubicBezTo>
                <a:cubicBezTo>
                  <a:pt x="101" y="78"/>
                  <a:pt x="101" y="78"/>
                  <a:pt x="101" y="78"/>
                </a:cubicBezTo>
                <a:cubicBezTo>
                  <a:pt x="99" y="78"/>
                  <a:pt x="98" y="78"/>
                  <a:pt x="97" y="78"/>
                </a:cubicBezTo>
                <a:cubicBezTo>
                  <a:pt x="97" y="70"/>
                  <a:pt x="97" y="70"/>
                  <a:pt x="97" y="70"/>
                </a:cubicBezTo>
                <a:cubicBezTo>
                  <a:pt x="97" y="66"/>
                  <a:pt x="95" y="62"/>
                  <a:pt x="92" y="60"/>
                </a:cubicBezTo>
                <a:cubicBezTo>
                  <a:pt x="81" y="53"/>
                  <a:pt x="81" y="53"/>
                  <a:pt x="81" y="53"/>
                </a:cubicBezTo>
                <a:cubicBezTo>
                  <a:pt x="81" y="53"/>
                  <a:pt x="80" y="52"/>
                  <a:pt x="80" y="52"/>
                </a:cubicBezTo>
                <a:cubicBezTo>
                  <a:pt x="80" y="46"/>
                  <a:pt x="80" y="46"/>
                  <a:pt x="80" y="46"/>
                </a:cubicBezTo>
                <a:cubicBezTo>
                  <a:pt x="86" y="42"/>
                  <a:pt x="89" y="36"/>
                  <a:pt x="89" y="28"/>
                </a:cubicBezTo>
                <a:cubicBezTo>
                  <a:pt x="89" y="19"/>
                  <a:pt x="89" y="19"/>
                  <a:pt x="89" y="19"/>
                </a:cubicBezTo>
                <a:cubicBezTo>
                  <a:pt x="89" y="9"/>
                  <a:pt x="81" y="0"/>
                  <a:pt x="70" y="0"/>
                </a:cubicBezTo>
                <a:cubicBezTo>
                  <a:pt x="63" y="0"/>
                  <a:pt x="63" y="0"/>
                  <a:pt x="63" y="0"/>
                </a:cubicBezTo>
                <a:cubicBezTo>
                  <a:pt x="53" y="0"/>
                  <a:pt x="44" y="9"/>
                  <a:pt x="44" y="19"/>
                </a:cubicBezTo>
                <a:cubicBezTo>
                  <a:pt x="44" y="28"/>
                  <a:pt x="44" y="28"/>
                  <a:pt x="44" y="28"/>
                </a:cubicBezTo>
                <a:cubicBezTo>
                  <a:pt x="44" y="35"/>
                  <a:pt x="48" y="42"/>
                  <a:pt x="53" y="46"/>
                </a:cubicBezTo>
                <a:cubicBezTo>
                  <a:pt x="53" y="52"/>
                  <a:pt x="53" y="52"/>
                  <a:pt x="53" y="52"/>
                </a:cubicBezTo>
                <a:cubicBezTo>
                  <a:pt x="53" y="52"/>
                  <a:pt x="53" y="53"/>
                  <a:pt x="52" y="53"/>
                </a:cubicBezTo>
                <a:cubicBezTo>
                  <a:pt x="42" y="60"/>
                  <a:pt x="42" y="60"/>
                  <a:pt x="42" y="60"/>
                </a:cubicBezTo>
                <a:cubicBezTo>
                  <a:pt x="38" y="62"/>
                  <a:pt x="36" y="66"/>
                  <a:pt x="36" y="70"/>
                </a:cubicBezTo>
                <a:cubicBezTo>
                  <a:pt x="36" y="78"/>
                  <a:pt x="36" y="78"/>
                  <a:pt x="36" y="78"/>
                </a:cubicBezTo>
                <a:cubicBezTo>
                  <a:pt x="35" y="78"/>
                  <a:pt x="35" y="78"/>
                  <a:pt x="34" y="78"/>
                </a:cubicBezTo>
                <a:cubicBezTo>
                  <a:pt x="27" y="78"/>
                  <a:pt x="27" y="78"/>
                  <a:pt x="27" y="78"/>
                </a:cubicBezTo>
                <a:cubicBezTo>
                  <a:pt x="16" y="78"/>
                  <a:pt x="8" y="86"/>
                  <a:pt x="8" y="97"/>
                </a:cubicBezTo>
                <a:cubicBezTo>
                  <a:pt x="8" y="106"/>
                  <a:pt x="8" y="106"/>
                  <a:pt x="8" y="106"/>
                </a:cubicBezTo>
                <a:cubicBezTo>
                  <a:pt x="8" y="113"/>
                  <a:pt x="11" y="119"/>
                  <a:pt x="17" y="124"/>
                </a:cubicBezTo>
                <a:cubicBezTo>
                  <a:pt x="17" y="129"/>
                  <a:pt x="17" y="129"/>
                  <a:pt x="17" y="129"/>
                </a:cubicBezTo>
                <a:cubicBezTo>
                  <a:pt x="17" y="130"/>
                  <a:pt x="16" y="131"/>
                  <a:pt x="15" y="131"/>
                </a:cubicBezTo>
                <a:cubicBezTo>
                  <a:pt x="5" y="137"/>
                  <a:pt x="5" y="137"/>
                  <a:pt x="5" y="137"/>
                </a:cubicBezTo>
                <a:cubicBezTo>
                  <a:pt x="2" y="139"/>
                  <a:pt x="0" y="143"/>
                  <a:pt x="0" y="147"/>
                </a:cubicBezTo>
                <a:cubicBezTo>
                  <a:pt x="0" y="194"/>
                  <a:pt x="0" y="194"/>
                  <a:pt x="0" y="194"/>
                </a:cubicBezTo>
                <a:cubicBezTo>
                  <a:pt x="0" y="197"/>
                  <a:pt x="0" y="200"/>
                  <a:pt x="1" y="203"/>
                </a:cubicBezTo>
                <a:cubicBezTo>
                  <a:pt x="3" y="207"/>
                  <a:pt x="5" y="211"/>
                  <a:pt x="7" y="213"/>
                </a:cubicBezTo>
                <a:cubicBezTo>
                  <a:pt x="7" y="214"/>
                  <a:pt x="8" y="215"/>
                  <a:pt x="8" y="216"/>
                </a:cubicBezTo>
                <a:cubicBezTo>
                  <a:pt x="8" y="235"/>
                  <a:pt x="8" y="235"/>
                  <a:pt x="8" y="235"/>
                </a:cubicBezTo>
                <a:cubicBezTo>
                  <a:pt x="8" y="238"/>
                  <a:pt x="10" y="240"/>
                  <a:pt x="12" y="240"/>
                </a:cubicBezTo>
                <a:cubicBezTo>
                  <a:pt x="15" y="240"/>
                  <a:pt x="17" y="238"/>
                  <a:pt x="17" y="235"/>
                </a:cubicBezTo>
                <a:cubicBezTo>
                  <a:pt x="17" y="216"/>
                  <a:pt x="17" y="216"/>
                  <a:pt x="17" y="216"/>
                </a:cubicBezTo>
                <a:cubicBezTo>
                  <a:pt x="17" y="213"/>
                  <a:pt x="16" y="210"/>
                  <a:pt x="14" y="207"/>
                </a:cubicBezTo>
                <a:cubicBezTo>
                  <a:pt x="13" y="206"/>
                  <a:pt x="11" y="203"/>
                  <a:pt x="10" y="199"/>
                </a:cubicBezTo>
                <a:cubicBezTo>
                  <a:pt x="9" y="198"/>
                  <a:pt x="9" y="196"/>
                  <a:pt x="9" y="194"/>
                </a:cubicBezTo>
                <a:cubicBezTo>
                  <a:pt x="9" y="147"/>
                  <a:pt x="9" y="147"/>
                  <a:pt x="9" y="147"/>
                </a:cubicBezTo>
                <a:cubicBezTo>
                  <a:pt x="9" y="146"/>
                  <a:pt x="9" y="146"/>
                  <a:pt x="10" y="145"/>
                </a:cubicBezTo>
                <a:cubicBezTo>
                  <a:pt x="18" y="140"/>
                  <a:pt x="18" y="140"/>
                  <a:pt x="18" y="140"/>
                </a:cubicBezTo>
                <a:cubicBezTo>
                  <a:pt x="22" y="145"/>
                  <a:pt x="22" y="145"/>
                  <a:pt x="22" y="145"/>
                </a:cubicBezTo>
                <a:cubicBezTo>
                  <a:pt x="24" y="147"/>
                  <a:pt x="27" y="148"/>
                  <a:pt x="30" y="148"/>
                </a:cubicBezTo>
                <a:cubicBezTo>
                  <a:pt x="33" y="148"/>
                  <a:pt x="36" y="147"/>
                  <a:pt x="38" y="145"/>
                </a:cubicBezTo>
                <a:cubicBezTo>
                  <a:pt x="43" y="140"/>
                  <a:pt x="43" y="140"/>
                  <a:pt x="43" y="140"/>
                </a:cubicBezTo>
                <a:cubicBezTo>
                  <a:pt x="50" y="145"/>
                  <a:pt x="50" y="145"/>
                  <a:pt x="50" y="145"/>
                </a:cubicBezTo>
                <a:cubicBezTo>
                  <a:pt x="51" y="146"/>
                  <a:pt x="51" y="146"/>
                  <a:pt x="51" y="147"/>
                </a:cubicBezTo>
                <a:cubicBezTo>
                  <a:pt x="51" y="194"/>
                  <a:pt x="51" y="194"/>
                  <a:pt x="51" y="194"/>
                </a:cubicBezTo>
                <a:cubicBezTo>
                  <a:pt x="51" y="196"/>
                  <a:pt x="51" y="198"/>
                  <a:pt x="51" y="199"/>
                </a:cubicBezTo>
                <a:cubicBezTo>
                  <a:pt x="49" y="203"/>
                  <a:pt x="47" y="206"/>
                  <a:pt x="46" y="207"/>
                </a:cubicBezTo>
                <a:cubicBezTo>
                  <a:pt x="44" y="210"/>
                  <a:pt x="43" y="213"/>
                  <a:pt x="43" y="216"/>
                </a:cubicBezTo>
                <a:cubicBezTo>
                  <a:pt x="43" y="235"/>
                  <a:pt x="43" y="235"/>
                  <a:pt x="43" y="235"/>
                </a:cubicBezTo>
                <a:cubicBezTo>
                  <a:pt x="43" y="238"/>
                  <a:pt x="45" y="240"/>
                  <a:pt x="48" y="240"/>
                </a:cubicBezTo>
                <a:cubicBezTo>
                  <a:pt x="51" y="240"/>
                  <a:pt x="53" y="238"/>
                  <a:pt x="53" y="235"/>
                </a:cubicBezTo>
                <a:cubicBezTo>
                  <a:pt x="53" y="216"/>
                  <a:pt x="53" y="216"/>
                  <a:pt x="53" y="216"/>
                </a:cubicBezTo>
                <a:cubicBezTo>
                  <a:pt x="53" y="215"/>
                  <a:pt x="53" y="214"/>
                  <a:pt x="54" y="213"/>
                </a:cubicBezTo>
                <a:cubicBezTo>
                  <a:pt x="55" y="211"/>
                  <a:pt x="57" y="207"/>
                  <a:pt x="59" y="203"/>
                </a:cubicBezTo>
                <a:cubicBezTo>
                  <a:pt x="60" y="200"/>
                  <a:pt x="61" y="197"/>
                  <a:pt x="61" y="194"/>
                </a:cubicBezTo>
                <a:cubicBezTo>
                  <a:pt x="61" y="147"/>
                  <a:pt x="61" y="147"/>
                  <a:pt x="61" y="147"/>
                </a:cubicBezTo>
                <a:cubicBezTo>
                  <a:pt x="61" y="143"/>
                  <a:pt x="59" y="139"/>
                  <a:pt x="55" y="137"/>
                </a:cubicBezTo>
                <a:cubicBezTo>
                  <a:pt x="45" y="131"/>
                  <a:pt x="45" y="131"/>
                  <a:pt x="45" y="131"/>
                </a:cubicBezTo>
                <a:cubicBezTo>
                  <a:pt x="44" y="131"/>
                  <a:pt x="44" y="130"/>
                  <a:pt x="44" y="129"/>
                </a:cubicBezTo>
                <a:cubicBezTo>
                  <a:pt x="44" y="124"/>
                  <a:pt x="44" y="124"/>
                  <a:pt x="44" y="124"/>
                </a:cubicBezTo>
                <a:cubicBezTo>
                  <a:pt x="49" y="120"/>
                  <a:pt x="53" y="113"/>
                  <a:pt x="53" y="106"/>
                </a:cubicBezTo>
                <a:cubicBezTo>
                  <a:pt x="53" y="97"/>
                  <a:pt x="53" y="97"/>
                  <a:pt x="53" y="97"/>
                </a:cubicBezTo>
                <a:cubicBezTo>
                  <a:pt x="53" y="91"/>
                  <a:pt x="50" y="85"/>
                  <a:pt x="45" y="82"/>
                </a:cubicBezTo>
                <a:cubicBezTo>
                  <a:pt x="45" y="70"/>
                  <a:pt x="45" y="70"/>
                  <a:pt x="45" y="70"/>
                </a:cubicBezTo>
                <a:cubicBezTo>
                  <a:pt x="45" y="69"/>
                  <a:pt x="46" y="68"/>
                  <a:pt x="47" y="67"/>
                </a:cubicBezTo>
                <a:cubicBezTo>
                  <a:pt x="54" y="63"/>
                  <a:pt x="54" y="63"/>
                  <a:pt x="54" y="63"/>
                </a:cubicBezTo>
                <a:cubicBezTo>
                  <a:pt x="59" y="68"/>
                  <a:pt x="59" y="68"/>
                  <a:pt x="59" y="68"/>
                </a:cubicBezTo>
                <a:cubicBezTo>
                  <a:pt x="61" y="70"/>
                  <a:pt x="64" y="71"/>
                  <a:pt x="67" y="71"/>
                </a:cubicBezTo>
                <a:cubicBezTo>
                  <a:pt x="70" y="71"/>
                  <a:pt x="73" y="70"/>
                  <a:pt x="75" y="68"/>
                </a:cubicBezTo>
                <a:cubicBezTo>
                  <a:pt x="79" y="63"/>
                  <a:pt x="79" y="63"/>
                  <a:pt x="79" y="63"/>
                </a:cubicBezTo>
                <a:cubicBezTo>
                  <a:pt x="87" y="67"/>
                  <a:pt x="87" y="67"/>
                  <a:pt x="87" y="67"/>
                </a:cubicBezTo>
                <a:cubicBezTo>
                  <a:pt x="88" y="68"/>
                  <a:pt x="88" y="69"/>
                  <a:pt x="88" y="70"/>
                </a:cubicBezTo>
                <a:cubicBezTo>
                  <a:pt x="88" y="83"/>
                  <a:pt x="88" y="83"/>
                  <a:pt x="88" y="83"/>
                </a:cubicBezTo>
                <a:cubicBezTo>
                  <a:pt x="84" y="86"/>
                  <a:pt x="82" y="91"/>
                  <a:pt x="82" y="97"/>
                </a:cubicBezTo>
                <a:cubicBezTo>
                  <a:pt x="82" y="106"/>
                  <a:pt x="82" y="106"/>
                  <a:pt x="82" y="106"/>
                </a:cubicBezTo>
                <a:cubicBezTo>
                  <a:pt x="82" y="113"/>
                  <a:pt x="85" y="119"/>
                  <a:pt x="90" y="124"/>
                </a:cubicBezTo>
                <a:cubicBezTo>
                  <a:pt x="90" y="129"/>
                  <a:pt x="90" y="129"/>
                  <a:pt x="90" y="129"/>
                </a:cubicBezTo>
                <a:cubicBezTo>
                  <a:pt x="90" y="130"/>
                  <a:pt x="90" y="131"/>
                  <a:pt x="89" y="131"/>
                </a:cubicBezTo>
                <a:cubicBezTo>
                  <a:pt x="79" y="137"/>
                  <a:pt x="79" y="137"/>
                  <a:pt x="79" y="137"/>
                </a:cubicBezTo>
                <a:cubicBezTo>
                  <a:pt x="76" y="139"/>
                  <a:pt x="74" y="143"/>
                  <a:pt x="74" y="147"/>
                </a:cubicBezTo>
                <a:cubicBezTo>
                  <a:pt x="74" y="194"/>
                  <a:pt x="74" y="194"/>
                  <a:pt x="74" y="194"/>
                </a:cubicBezTo>
                <a:cubicBezTo>
                  <a:pt x="74" y="197"/>
                  <a:pt x="74" y="200"/>
                  <a:pt x="75" y="203"/>
                </a:cubicBezTo>
                <a:cubicBezTo>
                  <a:pt x="77" y="207"/>
                  <a:pt x="79" y="211"/>
                  <a:pt x="81" y="213"/>
                </a:cubicBezTo>
                <a:cubicBezTo>
                  <a:pt x="81" y="214"/>
                  <a:pt x="82" y="215"/>
                  <a:pt x="82" y="216"/>
                </a:cubicBezTo>
                <a:cubicBezTo>
                  <a:pt x="82" y="235"/>
                  <a:pt x="82" y="235"/>
                  <a:pt x="82" y="235"/>
                </a:cubicBezTo>
                <a:cubicBezTo>
                  <a:pt x="82" y="238"/>
                  <a:pt x="84" y="240"/>
                  <a:pt x="86" y="240"/>
                </a:cubicBezTo>
                <a:cubicBezTo>
                  <a:pt x="89" y="240"/>
                  <a:pt x="91" y="238"/>
                  <a:pt x="91" y="235"/>
                </a:cubicBezTo>
                <a:cubicBezTo>
                  <a:pt x="91" y="216"/>
                  <a:pt x="91" y="216"/>
                  <a:pt x="91" y="216"/>
                </a:cubicBezTo>
                <a:cubicBezTo>
                  <a:pt x="91" y="213"/>
                  <a:pt x="90" y="210"/>
                  <a:pt x="88" y="207"/>
                </a:cubicBezTo>
                <a:cubicBezTo>
                  <a:pt x="87" y="206"/>
                  <a:pt x="85" y="203"/>
                  <a:pt x="84" y="199"/>
                </a:cubicBezTo>
                <a:cubicBezTo>
                  <a:pt x="83" y="198"/>
                  <a:pt x="83" y="196"/>
                  <a:pt x="83" y="194"/>
                </a:cubicBezTo>
                <a:cubicBezTo>
                  <a:pt x="83" y="147"/>
                  <a:pt x="83" y="147"/>
                  <a:pt x="83" y="147"/>
                </a:cubicBezTo>
                <a:cubicBezTo>
                  <a:pt x="83" y="146"/>
                  <a:pt x="83" y="146"/>
                  <a:pt x="84" y="145"/>
                </a:cubicBezTo>
                <a:cubicBezTo>
                  <a:pt x="91" y="140"/>
                  <a:pt x="91" y="140"/>
                  <a:pt x="91" y="140"/>
                </a:cubicBezTo>
                <a:cubicBezTo>
                  <a:pt x="96" y="145"/>
                  <a:pt x="96" y="145"/>
                  <a:pt x="96" y="145"/>
                </a:cubicBezTo>
                <a:cubicBezTo>
                  <a:pt x="98" y="147"/>
                  <a:pt x="101" y="148"/>
                  <a:pt x="104" y="148"/>
                </a:cubicBezTo>
                <a:cubicBezTo>
                  <a:pt x="107" y="148"/>
                  <a:pt x="110" y="147"/>
                  <a:pt x="112" y="145"/>
                </a:cubicBezTo>
                <a:cubicBezTo>
                  <a:pt x="117" y="140"/>
                  <a:pt x="117" y="140"/>
                  <a:pt x="117" y="140"/>
                </a:cubicBezTo>
                <a:cubicBezTo>
                  <a:pt x="124" y="145"/>
                  <a:pt x="124" y="145"/>
                  <a:pt x="124" y="145"/>
                </a:cubicBezTo>
                <a:cubicBezTo>
                  <a:pt x="125" y="146"/>
                  <a:pt x="125" y="146"/>
                  <a:pt x="125" y="147"/>
                </a:cubicBezTo>
                <a:cubicBezTo>
                  <a:pt x="125" y="194"/>
                  <a:pt x="125" y="194"/>
                  <a:pt x="125" y="194"/>
                </a:cubicBezTo>
                <a:cubicBezTo>
                  <a:pt x="125" y="196"/>
                  <a:pt x="125" y="198"/>
                  <a:pt x="124" y="199"/>
                </a:cubicBezTo>
                <a:cubicBezTo>
                  <a:pt x="123" y="203"/>
                  <a:pt x="121" y="206"/>
                  <a:pt x="120" y="207"/>
                </a:cubicBezTo>
                <a:cubicBezTo>
                  <a:pt x="118" y="210"/>
                  <a:pt x="117" y="213"/>
                  <a:pt x="117" y="216"/>
                </a:cubicBezTo>
                <a:cubicBezTo>
                  <a:pt x="117" y="235"/>
                  <a:pt x="117" y="235"/>
                  <a:pt x="117" y="235"/>
                </a:cubicBezTo>
                <a:cubicBezTo>
                  <a:pt x="117" y="238"/>
                  <a:pt x="119" y="240"/>
                  <a:pt x="122" y="240"/>
                </a:cubicBezTo>
                <a:cubicBezTo>
                  <a:pt x="124" y="240"/>
                  <a:pt x="127" y="238"/>
                  <a:pt x="127" y="235"/>
                </a:cubicBezTo>
                <a:cubicBezTo>
                  <a:pt x="127" y="216"/>
                  <a:pt x="127" y="216"/>
                  <a:pt x="127" y="216"/>
                </a:cubicBezTo>
                <a:cubicBezTo>
                  <a:pt x="127" y="215"/>
                  <a:pt x="127" y="214"/>
                  <a:pt x="127" y="213"/>
                </a:cubicBezTo>
                <a:cubicBezTo>
                  <a:pt x="129" y="211"/>
                  <a:pt x="131" y="207"/>
                  <a:pt x="133" y="203"/>
                </a:cubicBezTo>
                <a:cubicBezTo>
                  <a:pt x="134" y="200"/>
                  <a:pt x="135" y="197"/>
                  <a:pt x="135" y="194"/>
                </a:cubicBezTo>
                <a:cubicBezTo>
                  <a:pt x="135" y="147"/>
                  <a:pt x="135" y="147"/>
                  <a:pt x="135" y="147"/>
                </a:cubicBezTo>
                <a:cubicBezTo>
                  <a:pt x="135" y="143"/>
                  <a:pt x="132" y="139"/>
                  <a:pt x="129" y="137"/>
                </a:cubicBezTo>
                <a:cubicBezTo>
                  <a:pt x="119" y="131"/>
                  <a:pt x="119" y="131"/>
                  <a:pt x="119" y="131"/>
                </a:cubicBezTo>
                <a:cubicBezTo>
                  <a:pt x="118" y="131"/>
                  <a:pt x="118" y="130"/>
                  <a:pt x="118" y="129"/>
                </a:cubicBezTo>
                <a:cubicBezTo>
                  <a:pt x="118" y="124"/>
                  <a:pt x="118" y="124"/>
                  <a:pt x="118" y="124"/>
                </a:cubicBezTo>
                <a:cubicBezTo>
                  <a:pt x="123" y="120"/>
                  <a:pt x="127" y="113"/>
                  <a:pt x="127" y="106"/>
                </a:cubicBezTo>
                <a:cubicBezTo>
                  <a:pt x="127" y="97"/>
                  <a:pt x="127" y="97"/>
                  <a:pt x="127" y="97"/>
                </a:cubicBezTo>
                <a:cubicBezTo>
                  <a:pt x="127" y="91"/>
                  <a:pt x="124" y="85"/>
                  <a:pt x="119" y="82"/>
                </a:cubicBezTo>
                <a:cubicBezTo>
                  <a:pt x="119" y="70"/>
                  <a:pt x="119" y="70"/>
                  <a:pt x="119" y="70"/>
                </a:cubicBezTo>
                <a:cubicBezTo>
                  <a:pt x="119" y="69"/>
                  <a:pt x="120" y="68"/>
                  <a:pt x="120" y="67"/>
                </a:cubicBezTo>
                <a:cubicBezTo>
                  <a:pt x="128" y="63"/>
                  <a:pt x="128" y="63"/>
                  <a:pt x="128" y="63"/>
                </a:cubicBezTo>
                <a:cubicBezTo>
                  <a:pt x="133" y="68"/>
                  <a:pt x="133" y="68"/>
                  <a:pt x="133" y="68"/>
                </a:cubicBezTo>
                <a:cubicBezTo>
                  <a:pt x="135" y="70"/>
                  <a:pt x="137" y="71"/>
                  <a:pt x="140" y="71"/>
                </a:cubicBezTo>
                <a:cubicBezTo>
                  <a:pt x="144" y="71"/>
                  <a:pt x="146" y="70"/>
                  <a:pt x="148" y="68"/>
                </a:cubicBezTo>
                <a:cubicBezTo>
                  <a:pt x="153" y="63"/>
                  <a:pt x="153" y="63"/>
                  <a:pt x="153" y="63"/>
                </a:cubicBezTo>
                <a:cubicBezTo>
                  <a:pt x="161" y="67"/>
                  <a:pt x="161" y="67"/>
                  <a:pt x="161" y="67"/>
                </a:cubicBezTo>
                <a:cubicBezTo>
                  <a:pt x="161" y="68"/>
                  <a:pt x="162" y="69"/>
                  <a:pt x="162" y="70"/>
                </a:cubicBezTo>
                <a:cubicBezTo>
                  <a:pt x="162" y="83"/>
                  <a:pt x="162" y="83"/>
                  <a:pt x="162" y="83"/>
                </a:cubicBezTo>
                <a:cubicBezTo>
                  <a:pt x="158" y="86"/>
                  <a:pt x="156" y="91"/>
                  <a:pt x="156" y="97"/>
                </a:cubicBezTo>
                <a:cubicBezTo>
                  <a:pt x="156" y="106"/>
                  <a:pt x="156" y="106"/>
                  <a:pt x="156" y="106"/>
                </a:cubicBezTo>
                <a:cubicBezTo>
                  <a:pt x="156" y="113"/>
                  <a:pt x="159" y="119"/>
                  <a:pt x="164" y="124"/>
                </a:cubicBezTo>
                <a:cubicBezTo>
                  <a:pt x="164" y="129"/>
                  <a:pt x="164" y="129"/>
                  <a:pt x="164" y="129"/>
                </a:cubicBezTo>
                <a:cubicBezTo>
                  <a:pt x="164" y="130"/>
                  <a:pt x="164" y="131"/>
                  <a:pt x="163" y="131"/>
                </a:cubicBezTo>
                <a:cubicBezTo>
                  <a:pt x="153" y="137"/>
                  <a:pt x="153" y="137"/>
                  <a:pt x="153" y="137"/>
                </a:cubicBezTo>
                <a:cubicBezTo>
                  <a:pt x="150" y="139"/>
                  <a:pt x="147" y="143"/>
                  <a:pt x="147" y="147"/>
                </a:cubicBezTo>
                <a:cubicBezTo>
                  <a:pt x="147" y="194"/>
                  <a:pt x="147" y="194"/>
                  <a:pt x="147" y="194"/>
                </a:cubicBezTo>
                <a:cubicBezTo>
                  <a:pt x="147" y="197"/>
                  <a:pt x="148" y="200"/>
                  <a:pt x="149" y="203"/>
                </a:cubicBezTo>
                <a:cubicBezTo>
                  <a:pt x="151" y="207"/>
                  <a:pt x="153" y="211"/>
                  <a:pt x="155" y="213"/>
                </a:cubicBezTo>
                <a:cubicBezTo>
                  <a:pt x="155" y="214"/>
                  <a:pt x="156" y="215"/>
                  <a:pt x="156" y="216"/>
                </a:cubicBezTo>
                <a:cubicBezTo>
                  <a:pt x="156" y="235"/>
                  <a:pt x="156" y="235"/>
                  <a:pt x="156" y="235"/>
                </a:cubicBezTo>
                <a:cubicBezTo>
                  <a:pt x="156" y="238"/>
                  <a:pt x="158" y="240"/>
                  <a:pt x="160" y="240"/>
                </a:cubicBezTo>
                <a:cubicBezTo>
                  <a:pt x="163" y="240"/>
                  <a:pt x="165" y="238"/>
                  <a:pt x="165" y="235"/>
                </a:cubicBezTo>
                <a:cubicBezTo>
                  <a:pt x="165" y="216"/>
                  <a:pt x="165" y="216"/>
                  <a:pt x="165" y="216"/>
                </a:cubicBezTo>
                <a:cubicBezTo>
                  <a:pt x="165" y="213"/>
                  <a:pt x="164" y="210"/>
                  <a:pt x="162" y="207"/>
                </a:cubicBezTo>
                <a:cubicBezTo>
                  <a:pt x="161" y="206"/>
                  <a:pt x="159" y="203"/>
                  <a:pt x="158" y="199"/>
                </a:cubicBezTo>
                <a:cubicBezTo>
                  <a:pt x="157" y="198"/>
                  <a:pt x="157" y="196"/>
                  <a:pt x="157" y="194"/>
                </a:cubicBezTo>
                <a:cubicBezTo>
                  <a:pt x="157" y="147"/>
                  <a:pt x="157" y="147"/>
                  <a:pt x="157" y="147"/>
                </a:cubicBezTo>
                <a:cubicBezTo>
                  <a:pt x="157" y="146"/>
                  <a:pt x="157" y="146"/>
                  <a:pt x="158" y="145"/>
                </a:cubicBezTo>
                <a:cubicBezTo>
                  <a:pt x="165" y="140"/>
                  <a:pt x="165" y="140"/>
                  <a:pt x="165" y="140"/>
                </a:cubicBezTo>
                <a:cubicBezTo>
                  <a:pt x="170" y="145"/>
                  <a:pt x="170" y="145"/>
                  <a:pt x="170" y="145"/>
                </a:cubicBezTo>
                <a:cubicBezTo>
                  <a:pt x="172" y="147"/>
                  <a:pt x="175" y="148"/>
                  <a:pt x="178" y="148"/>
                </a:cubicBezTo>
                <a:cubicBezTo>
                  <a:pt x="178" y="148"/>
                  <a:pt x="178" y="148"/>
                  <a:pt x="178" y="148"/>
                </a:cubicBezTo>
                <a:cubicBezTo>
                  <a:pt x="181" y="148"/>
                  <a:pt x="184" y="147"/>
                  <a:pt x="186" y="145"/>
                </a:cubicBezTo>
                <a:cubicBezTo>
                  <a:pt x="191" y="140"/>
                  <a:pt x="191" y="140"/>
                  <a:pt x="191" y="140"/>
                </a:cubicBezTo>
                <a:cubicBezTo>
                  <a:pt x="198" y="145"/>
                  <a:pt x="198" y="145"/>
                  <a:pt x="198" y="145"/>
                </a:cubicBezTo>
                <a:cubicBezTo>
                  <a:pt x="199" y="146"/>
                  <a:pt x="199" y="146"/>
                  <a:pt x="199" y="147"/>
                </a:cubicBezTo>
                <a:cubicBezTo>
                  <a:pt x="199" y="194"/>
                  <a:pt x="199" y="194"/>
                  <a:pt x="199" y="194"/>
                </a:cubicBezTo>
                <a:cubicBezTo>
                  <a:pt x="199" y="196"/>
                  <a:pt x="199" y="198"/>
                  <a:pt x="198" y="199"/>
                </a:cubicBezTo>
                <a:cubicBezTo>
                  <a:pt x="197" y="203"/>
                  <a:pt x="195" y="206"/>
                  <a:pt x="194" y="207"/>
                </a:cubicBezTo>
                <a:cubicBezTo>
                  <a:pt x="192" y="210"/>
                  <a:pt x="191" y="213"/>
                  <a:pt x="191" y="216"/>
                </a:cubicBezTo>
                <a:cubicBezTo>
                  <a:pt x="191" y="235"/>
                  <a:pt x="191" y="235"/>
                  <a:pt x="191" y="235"/>
                </a:cubicBezTo>
                <a:cubicBezTo>
                  <a:pt x="191" y="238"/>
                  <a:pt x="193" y="240"/>
                  <a:pt x="196" y="240"/>
                </a:cubicBezTo>
                <a:cubicBezTo>
                  <a:pt x="198" y="240"/>
                  <a:pt x="200" y="238"/>
                  <a:pt x="200" y="235"/>
                </a:cubicBezTo>
                <a:cubicBezTo>
                  <a:pt x="200" y="216"/>
                  <a:pt x="200" y="216"/>
                  <a:pt x="200" y="216"/>
                </a:cubicBezTo>
                <a:cubicBezTo>
                  <a:pt x="200" y="215"/>
                  <a:pt x="201" y="214"/>
                  <a:pt x="201" y="213"/>
                </a:cubicBezTo>
                <a:cubicBezTo>
                  <a:pt x="203" y="211"/>
                  <a:pt x="205" y="207"/>
                  <a:pt x="207" y="203"/>
                </a:cubicBezTo>
                <a:cubicBezTo>
                  <a:pt x="208" y="200"/>
                  <a:pt x="208" y="197"/>
                  <a:pt x="208" y="194"/>
                </a:cubicBezTo>
                <a:cubicBezTo>
                  <a:pt x="208" y="147"/>
                  <a:pt x="208" y="147"/>
                  <a:pt x="208" y="147"/>
                </a:cubicBezTo>
                <a:cubicBezTo>
                  <a:pt x="208" y="143"/>
                  <a:pt x="206" y="139"/>
                  <a:pt x="203" y="137"/>
                </a:cubicBezTo>
                <a:cubicBezTo>
                  <a:pt x="193" y="131"/>
                  <a:pt x="193" y="131"/>
                  <a:pt x="193" y="131"/>
                </a:cubicBezTo>
                <a:cubicBezTo>
                  <a:pt x="192" y="131"/>
                  <a:pt x="192" y="130"/>
                  <a:pt x="192" y="129"/>
                </a:cubicBezTo>
                <a:cubicBezTo>
                  <a:pt x="192" y="124"/>
                  <a:pt x="192" y="124"/>
                  <a:pt x="192" y="124"/>
                </a:cubicBezTo>
                <a:cubicBezTo>
                  <a:pt x="197" y="120"/>
                  <a:pt x="201" y="113"/>
                  <a:pt x="201" y="106"/>
                </a:cubicBezTo>
                <a:cubicBezTo>
                  <a:pt x="201" y="97"/>
                  <a:pt x="201" y="97"/>
                  <a:pt x="201" y="97"/>
                </a:cubicBezTo>
                <a:cubicBezTo>
                  <a:pt x="201" y="91"/>
                  <a:pt x="198" y="85"/>
                  <a:pt x="193" y="82"/>
                </a:cubicBezTo>
                <a:cubicBezTo>
                  <a:pt x="193" y="70"/>
                  <a:pt x="193" y="70"/>
                  <a:pt x="193" y="70"/>
                </a:cubicBezTo>
                <a:cubicBezTo>
                  <a:pt x="193" y="69"/>
                  <a:pt x="194" y="68"/>
                  <a:pt x="194" y="67"/>
                </a:cubicBezTo>
                <a:cubicBezTo>
                  <a:pt x="202" y="63"/>
                  <a:pt x="202" y="63"/>
                  <a:pt x="202" y="63"/>
                </a:cubicBezTo>
                <a:cubicBezTo>
                  <a:pt x="207" y="68"/>
                  <a:pt x="207" y="68"/>
                  <a:pt x="207" y="68"/>
                </a:cubicBezTo>
                <a:cubicBezTo>
                  <a:pt x="208" y="70"/>
                  <a:pt x="211" y="71"/>
                  <a:pt x="214" y="71"/>
                </a:cubicBezTo>
                <a:cubicBezTo>
                  <a:pt x="218" y="71"/>
                  <a:pt x="220" y="70"/>
                  <a:pt x="222" y="68"/>
                </a:cubicBezTo>
                <a:cubicBezTo>
                  <a:pt x="227" y="63"/>
                  <a:pt x="227" y="63"/>
                  <a:pt x="227" y="63"/>
                </a:cubicBezTo>
                <a:cubicBezTo>
                  <a:pt x="235" y="67"/>
                  <a:pt x="235" y="67"/>
                  <a:pt x="235" y="67"/>
                </a:cubicBezTo>
                <a:cubicBezTo>
                  <a:pt x="235" y="68"/>
                  <a:pt x="236" y="69"/>
                  <a:pt x="236" y="70"/>
                </a:cubicBezTo>
                <a:cubicBezTo>
                  <a:pt x="236" y="83"/>
                  <a:pt x="236" y="83"/>
                  <a:pt x="236" y="83"/>
                </a:cubicBezTo>
                <a:cubicBezTo>
                  <a:pt x="232" y="86"/>
                  <a:pt x="229" y="91"/>
                  <a:pt x="229" y="97"/>
                </a:cubicBezTo>
                <a:cubicBezTo>
                  <a:pt x="229" y="106"/>
                  <a:pt x="229" y="106"/>
                  <a:pt x="229" y="106"/>
                </a:cubicBezTo>
                <a:cubicBezTo>
                  <a:pt x="229" y="113"/>
                  <a:pt x="233" y="119"/>
                  <a:pt x="238" y="124"/>
                </a:cubicBezTo>
                <a:cubicBezTo>
                  <a:pt x="238" y="129"/>
                  <a:pt x="238" y="129"/>
                  <a:pt x="238" y="129"/>
                </a:cubicBezTo>
                <a:cubicBezTo>
                  <a:pt x="238" y="130"/>
                  <a:pt x="238" y="131"/>
                  <a:pt x="237" y="131"/>
                </a:cubicBezTo>
                <a:cubicBezTo>
                  <a:pt x="227" y="137"/>
                  <a:pt x="227" y="137"/>
                  <a:pt x="227" y="137"/>
                </a:cubicBezTo>
                <a:cubicBezTo>
                  <a:pt x="224" y="139"/>
                  <a:pt x="221" y="143"/>
                  <a:pt x="221" y="147"/>
                </a:cubicBezTo>
                <a:cubicBezTo>
                  <a:pt x="221" y="194"/>
                  <a:pt x="221" y="194"/>
                  <a:pt x="221" y="194"/>
                </a:cubicBezTo>
                <a:cubicBezTo>
                  <a:pt x="221" y="197"/>
                  <a:pt x="222" y="200"/>
                  <a:pt x="223" y="203"/>
                </a:cubicBezTo>
                <a:cubicBezTo>
                  <a:pt x="225" y="207"/>
                  <a:pt x="227" y="211"/>
                  <a:pt x="229" y="213"/>
                </a:cubicBezTo>
                <a:cubicBezTo>
                  <a:pt x="229" y="214"/>
                  <a:pt x="229" y="215"/>
                  <a:pt x="229" y="216"/>
                </a:cubicBezTo>
                <a:cubicBezTo>
                  <a:pt x="229" y="235"/>
                  <a:pt x="229" y="235"/>
                  <a:pt x="229" y="235"/>
                </a:cubicBezTo>
                <a:cubicBezTo>
                  <a:pt x="229" y="238"/>
                  <a:pt x="232" y="240"/>
                  <a:pt x="234" y="240"/>
                </a:cubicBezTo>
                <a:cubicBezTo>
                  <a:pt x="237" y="240"/>
                  <a:pt x="239" y="238"/>
                  <a:pt x="239" y="235"/>
                </a:cubicBezTo>
                <a:cubicBezTo>
                  <a:pt x="239" y="216"/>
                  <a:pt x="239" y="216"/>
                  <a:pt x="239" y="216"/>
                </a:cubicBezTo>
                <a:cubicBezTo>
                  <a:pt x="239" y="213"/>
                  <a:pt x="238" y="210"/>
                  <a:pt x="236" y="207"/>
                </a:cubicBezTo>
                <a:cubicBezTo>
                  <a:pt x="235" y="206"/>
                  <a:pt x="233" y="203"/>
                  <a:pt x="232" y="199"/>
                </a:cubicBezTo>
                <a:cubicBezTo>
                  <a:pt x="231" y="198"/>
                  <a:pt x="231" y="196"/>
                  <a:pt x="231" y="194"/>
                </a:cubicBezTo>
                <a:cubicBezTo>
                  <a:pt x="231" y="147"/>
                  <a:pt x="231" y="147"/>
                  <a:pt x="231" y="147"/>
                </a:cubicBezTo>
                <a:cubicBezTo>
                  <a:pt x="231" y="146"/>
                  <a:pt x="231" y="146"/>
                  <a:pt x="232" y="145"/>
                </a:cubicBezTo>
                <a:cubicBezTo>
                  <a:pt x="239" y="140"/>
                  <a:pt x="239" y="140"/>
                  <a:pt x="239" y="140"/>
                </a:cubicBezTo>
                <a:cubicBezTo>
                  <a:pt x="244" y="145"/>
                  <a:pt x="244" y="145"/>
                  <a:pt x="244" y="145"/>
                </a:cubicBezTo>
                <a:cubicBezTo>
                  <a:pt x="246" y="147"/>
                  <a:pt x="249" y="148"/>
                  <a:pt x="252" y="148"/>
                </a:cubicBezTo>
                <a:cubicBezTo>
                  <a:pt x="255" y="148"/>
                  <a:pt x="258" y="147"/>
                  <a:pt x="260" y="145"/>
                </a:cubicBezTo>
                <a:cubicBezTo>
                  <a:pt x="264" y="140"/>
                  <a:pt x="264" y="140"/>
                  <a:pt x="264" y="140"/>
                </a:cubicBezTo>
                <a:cubicBezTo>
                  <a:pt x="272" y="145"/>
                  <a:pt x="272" y="145"/>
                  <a:pt x="272" y="145"/>
                </a:cubicBezTo>
                <a:cubicBezTo>
                  <a:pt x="273" y="146"/>
                  <a:pt x="273" y="146"/>
                  <a:pt x="273" y="147"/>
                </a:cubicBezTo>
                <a:cubicBezTo>
                  <a:pt x="273" y="194"/>
                  <a:pt x="273" y="194"/>
                  <a:pt x="273" y="194"/>
                </a:cubicBezTo>
                <a:cubicBezTo>
                  <a:pt x="273" y="196"/>
                  <a:pt x="273" y="198"/>
                  <a:pt x="272" y="199"/>
                </a:cubicBezTo>
                <a:cubicBezTo>
                  <a:pt x="271" y="203"/>
                  <a:pt x="269" y="206"/>
                  <a:pt x="268" y="207"/>
                </a:cubicBezTo>
                <a:cubicBezTo>
                  <a:pt x="266" y="210"/>
                  <a:pt x="265" y="213"/>
                  <a:pt x="265" y="216"/>
                </a:cubicBezTo>
                <a:cubicBezTo>
                  <a:pt x="265" y="235"/>
                  <a:pt x="265" y="235"/>
                  <a:pt x="265" y="235"/>
                </a:cubicBezTo>
                <a:cubicBezTo>
                  <a:pt x="265" y="238"/>
                  <a:pt x="267" y="240"/>
                  <a:pt x="270" y="240"/>
                </a:cubicBezTo>
                <a:cubicBezTo>
                  <a:pt x="272" y="240"/>
                  <a:pt x="274" y="238"/>
                  <a:pt x="274" y="235"/>
                </a:cubicBezTo>
                <a:cubicBezTo>
                  <a:pt x="274" y="216"/>
                  <a:pt x="274" y="216"/>
                  <a:pt x="274" y="216"/>
                </a:cubicBezTo>
                <a:cubicBezTo>
                  <a:pt x="274" y="215"/>
                  <a:pt x="275" y="214"/>
                  <a:pt x="275" y="213"/>
                </a:cubicBezTo>
                <a:cubicBezTo>
                  <a:pt x="277" y="211"/>
                  <a:pt x="279" y="207"/>
                  <a:pt x="281" y="203"/>
                </a:cubicBezTo>
                <a:cubicBezTo>
                  <a:pt x="282" y="200"/>
                  <a:pt x="282" y="197"/>
                  <a:pt x="282" y="194"/>
                </a:cubicBezTo>
                <a:cubicBezTo>
                  <a:pt x="282" y="147"/>
                  <a:pt x="282" y="147"/>
                  <a:pt x="282" y="147"/>
                </a:cubicBezTo>
                <a:cubicBezTo>
                  <a:pt x="282" y="143"/>
                  <a:pt x="280" y="139"/>
                  <a:pt x="277" y="137"/>
                </a:cubicBezTo>
                <a:close/>
                <a:moveTo>
                  <a:pt x="17" y="97"/>
                </a:moveTo>
                <a:cubicBezTo>
                  <a:pt x="17" y="91"/>
                  <a:pt x="21" y="87"/>
                  <a:pt x="27" y="87"/>
                </a:cubicBezTo>
                <a:cubicBezTo>
                  <a:pt x="34" y="87"/>
                  <a:pt x="34" y="87"/>
                  <a:pt x="34" y="87"/>
                </a:cubicBezTo>
                <a:cubicBezTo>
                  <a:pt x="39" y="87"/>
                  <a:pt x="44" y="91"/>
                  <a:pt x="44" y="97"/>
                </a:cubicBezTo>
                <a:cubicBezTo>
                  <a:pt x="44" y="106"/>
                  <a:pt x="44" y="106"/>
                  <a:pt x="44" y="106"/>
                </a:cubicBezTo>
                <a:cubicBezTo>
                  <a:pt x="44" y="111"/>
                  <a:pt x="41" y="115"/>
                  <a:pt x="38" y="117"/>
                </a:cubicBezTo>
                <a:cubicBezTo>
                  <a:pt x="37" y="117"/>
                  <a:pt x="37" y="117"/>
                  <a:pt x="37" y="117"/>
                </a:cubicBezTo>
                <a:cubicBezTo>
                  <a:pt x="35" y="118"/>
                  <a:pt x="33" y="119"/>
                  <a:pt x="30" y="119"/>
                </a:cubicBezTo>
                <a:cubicBezTo>
                  <a:pt x="30" y="119"/>
                  <a:pt x="30" y="119"/>
                  <a:pt x="30" y="119"/>
                </a:cubicBezTo>
                <a:cubicBezTo>
                  <a:pt x="23" y="119"/>
                  <a:pt x="17" y="113"/>
                  <a:pt x="17" y="106"/>
                </a:cubicBezTo>
                <a:lnTo>
                  <a:pt x="17" y="97"/>
                </a:lnTo>
                <a:close/>
                <a:moveTo>
                  <a:pt x="36" y="134"/>
                </a:moveTo>
                <a:cubicBezTo>
                  <a:pt x="32" y="139"/>
                  <a:pt x="32" y="139"/>
                  <a:pt x="32" y="139"/>
                </a:cubicBezTo>
                <a:cubicBezTo>
                  <a:pt x="31" y="139"/>
                  <a:pt x="29" y="139"/>
                  <a:pt x="29" y="139"/>
                </a:cubicBezTo>
                <a:cubicBezTo>
                  <a:pt x="24" y="134"/>
                  <a:pt x="24" y="134"/>
                  <a:pt x="24" y="134"/>
                </a:cubicBezTo>
                <a:cubicBezTo>
                  <a:pt x="25" y="133"/>
                  <a:pt x="26" y="131"/>
                  <a:pt x="26" y="129"/>
                </a:cubicBezTo>
                <a:cubicBezTo>
                  <a:pt x="26" y="128"/>
                  <a:pt x="26" y="128"/>
                  <a:pt x="26" y="128"/>
                </a:cubicBezTo>
                <a:cubicBezTo>
                  <a:pt x="27" y="128"/>
                  <a:pt x="29" y="128"/>
                  <a:pt x="30" y="128"/>
                </a:cubicBezTo>
                <a:cubicBezTo>
                  <a:pt x="30" y="128"/>
                  <a:pt x="30" y="128"/>
                  <a:pt x="30" y="128"/>
                </a:cubicBezTo>
                <a:cubicBezTo>
                  <a:pt x="32" y="128"/>
                  <a:pt x="33" y="128"/>
                  <a:pt x="35" y="128"/>
                </a:cubicBezTo>
                <a:cubicBezTo>
                  <a:pt x="35" y="129"/>
                  <a:pt x="35" y="129"/>
                  <a:pt x="35" y="129"/>
                </a:cubicBezTo>
                <a:cubicBezTo>
                  <a:pt x="35" y="131"/>
                  <a:pt x="35" y="133"/>
                  <a:pt x="36" y="134"/>
                </a:cubicBezTo>
                <a:close/>
                <a:moveTo>
                  <a:pt x="53" y="19"/>
                </a:moveTo>
                <a:cubicBezTo>
                  <a:pt x="53" y="14"/>
                  <a:pt x="58" y="9"/>
                  <a:pt x="63" y="9"/>
                </a:cubicBezTo>
                <a:cubicBezTo>
                  <a:pt x="70" y="9"/>
                  <a:pt x="70" y="9"/>
                  <a:pt x="70" y="9"/>
                </a:cubicBezTo>
                <a:cubicBezTo>
                  <a:pt x="76" y="9"/>
                  <a:pt x="80" y="14"/>
                  <a:pt x="80" y="19"/>
                </a:cubicBezTo>
                <a:cubicBezTo>
                  <a:pt x="80" y="28"/>
                  <a:pt x="80" y="28"/>
                  <a:pt x="80" y="28"/>
                </a:cubicBezTo>
                <a:cubicBezTo>
                  <a:pt x="80" y="33"/>
                  <a:pt x="78" y="37"/>
                  <a:pt x="74" y="39"/>
                </a:cubicBezTo>
                <a:cubicBezTo>
                  <a:pt x="74" y="39"/>
                  <a:pt x="74" y="39"/>
                  <a:pt x="74" y="39"/>
                </a:cubicBezTo>
                <a:cubicBezTo>
                  <a:pt x="72" y="41"/>
                  <a:pt x="69" y="41"/>
                  <a:pt x="67" y="41"/>
                </a:cubicBezTo>
                <a:cubicBezTo>
                  <a:pt x="67" y="41"/>
                  <a:pt x="67" y="41"/>
                  <a:pt x="67" y="41"/>
                </a:cubicBezTo>
                <a:cubicBezTo>
                  <a:pt x="59" y="41"/>
                  <a:pt x="53" y="36"/>
                  <a:pt x="53" y="28"/>
                </a:cubicBezTo>
                <a:lnTo>
                  <a:pt x="53" y="19"/>
                </a:lnTo>
                <a:close/>
                <a:moveTo>
                  <a:pt x="65" y="61"/>
                </a:moveTo>
                <a:cubicBezTo>
                  <a:pt x="61" y="57"/>
                  <a:pt x="61" y="57"/>
                  <a:pt x="61" y="57"/>
                </a:cubicBezTo>
                <a:cubicBezTo>
                  <a:pt x="62" y="55"/>
                  <a:pt x="62" y="53"/>
                  <a:pt x="62" y="52"/>
                </a:cubicBezTo>
                <a:cubicBezTo>
                  <a:pt x="62" y="50"/>
                  <a:pt x="62" y="50"/>
                  <a:pt x="62" y="50"/>
                </a:cubicBezTo>
                <a:cubicBezTo>
                  <a:pt x="64" y="50"/>
                  <a:pt x="65" y="51"/>
                  <a:pt x="67" y="51"/>
                </a:cubicBezTo>
                <a:cubicBezTo>
                  <a:pt x="67" y="51"/>
                  <a:pt x="67" y="51"/>
                  <a:pt x="67" y="51"/>
                </a:cubicBezTo>
                <a:cubicBezTo>
                  <a:pt x="68" y="51"/>
                  <a:pt x="70" y="50"/>
                  <a:pt x="71" y="50"/>
                </a:cubicBezTo>
                <a:cubicBezTo>
                  <a:pt x="71" y="52"/>
                  <a:pt x="71" y="52"/>
                  <a:pt x="71" y="52"/>
                </a:cubicBezTo>
                <a:cubicBezTo>
                  <a:pt x="71" y="53"/>
                  <a:pt x="72" y="55"/>
                  <a:pt x="72" y="57"/>
                </a:cubicBezTo>
                <a:cubicBezTo>
                  <a:pt x="68" y="61"/>
                  <a:pt x="68" y="61"/>
                  <a:pt x="68" y="61"/>
                </a:cubicBezTo>
                <a:cubicBezTo>
                  <a:pt x="68" y="61"/>
                  <a:pt x="66" y="61"/>
                  <a:pt x="65" y="61"/>
                </a:cubicBezTo>
                <a:close/>
                <a:moveTo>
                  <a:pt x="108" y="87"/>
                </a:moveTo>
                <a:cubicBezTo>
                  <a:pt x="113" y="87"/>
                  <a:pt x="117" y="91"/>
                  <a:pt x="117" y="97"/>
                </a:cubicBezTo>
                <a:cubicBezTo>
                  <a:pt x="117" y="106"/>
                  <a:pt x="117" y="106"/>
                  <a:pt x="117" y="106"/>
                </a:cubicBezTo>
                <a:cubicBezTo>
                  <a:pt x="117" y="111"/>
                  <a:pt x="115" y="115"/>
                  <a:pt x="111" y="117"/>
                </a:cubicBezTo>
                <a:cubicBezTo>
                  <a:pt x="111" y="117"/>
                  <a:pt x="111" y="117"/>
                  <a:pt x="111" y="117"/>
                </a:cubicBezTo>
                <a:cubicBezTo>
                  <a:pt x="109" y="118"/>
                  <a:pt x="107" y="119"/>
                  <a:pt x="104" y="119"/>
                </a:cubicBezTo>
                <a:cubicBezTo>
                  <a:pt x="104" y="119"/>
                  <a:pt x="104" y="119"/>
                  <a:pt x="104" y="119"/>
                </a:cubicBezTo>
                <a:cubicBezTo>
                  <a:pt x="97" y="119"/>
                  <a:pt x="91" y="113"/>
                  <a:pt x="91" y="106"/>
                </a:cubicBezTo>
                <a:cubicBezTo>
                  <a:pt x="91" y="97"/>
                  <a:pt x="91" y="97"/>
                  <a:pt x="91" y="97"/>
                </a:cubicBezTo>
                <a:cubicBezTo>
                  <a:pt x="91" y="91"/>
                  <a:pt x="95" y="87"/>
                  <a:pt x="101" y="87"/>
                </a:cubicBezTo>
                <a:lnTo>
                  <a:pt x="108" y="87"/>
                </a:lnTo>
                <a:close/>
                <a:moveTo>
                  <a:pt x="110" y="134"/>
                </a:moveTo>
                <a:cubicBezTo>
                  <a:pt x="105" y="139"/>
                  <a:pt x="105" y="139"/>
                  <a:pt x="105" y="139"/>
                </a:cubicBezTo>
                <a:cubicBezTo>
                  <a:pt x="105" y="139"/>
                  <a:pt x="103" y="139"/>
                  <a:pt x="103" y="139"/>
                </a:cubicBezTo>
                <a:cubicBezTo>
                  <a:pt x="98" y="134"/>
                  <a:pt x="98" y="134"/>
                  <a:pt x="98" y="134"/>
                </a:cubicBezTo>
                <a:cubicBezTo>
                  <a:pt x="99" y="133"/>
                  <a:pt x="100" y="131"/>
                  <a:pt x="100" y="129"/>
                </a:cubicBezTo>
                <a:cubicBezTo>
                  <a:pt x="100" y="128"/>
                  <a:pt x="100" y="128"/>
                  <a:pt x="100" y="128"/>
                </a:cubicBezTo>
                <a:cubicBezTo>
                  <a:pt x="101" y="128"/>
                  <a:pt x="103" y="128"/>
                  <a:pt x="104" y="128"/>
                </a:cubicBezTo>
                <a:cubicBezTo>
                  <a:pt x="104" y="128"/>
                  <a:pt x="104" y="128"/>
                  <a:pt x="104" y="128"/>
                </a:cubicBezTo>
                <a:cubicBezTo>
                  <a:pt x="106" y="128"/>
                  <a:pt x="107" y="128"/>
                  <a:pt x="109" y="128"/>
                </a:cubicBezTo>
                <a:cubicBezTo>
                  <a:pt x="109" y="129"/>
                  <a:pt x="109" y="129"/>
                  <a:pt x="109" y="129"/>
                </a:cubicBezTo>
                <a:cubicBezTo>
                  <a:pt x="109" y="131"/>
                  <a:pt x="109" y="133"/>
                  <a:pt x="110" y="134"/>
                </a:cubicBezTo>
                <a:close/>
                <a:moveTo>
                  <a:pt x="127" y="19"/>
                </a:moveTo>
                <a:cubicBezTo>
                  <a:pt x="127" y="14"/>
                  <a:pt x="132" y="9"/>
                  <a:pt x="137" y="9"/>
                </a:cubicBezTo>
                <a:cubicBezTo>
                  <a:pt x="144" y="9"/>
                  <a:pt x="144" y="9"/>
                  <a:pt x="144" y="9"/>
                </a:cubicBezTo>
                <a:cubicBezTo>
                  <a:pt x="150" y="9"/>
                  <a:pt x="154" y="14"/>
                  <a:pt x="154" y="19"/>
                </a:cubicBezTo>
                <a:cubicBezTo>
                  <a:pt x="154" y="28"/>
                  <a:pt x="154" y="28"/>
                  <a:pt x="154" y="28"/>
                </a:cubicBezTo>
                <a:cubicBezTo>
                  <a:pt x="154" y="33"/>
                  <a:pt x="151" y="37"/>
                  <a:pt x="148" y="39"/>
                </a:cubicBezTo>
                <a:cubicBezTo>
                  <a:pt x="148" y="39"/>
                  <a:pt x="148" y="39"/>
                  <a:pt x="148" y="39"/>
                </a:cubicBezTo>
                <a:cubicBezTo>
                  <a:pt x="146" y="41"/>
                  <a:pt x="143" y="41"/>
                  <a:pt x="141" y="41"/>
                </a:cubicBezTo>
                <a:cubicBezTo>
                  <a:pt x="140" y="41"/>
                  <a:pt x="140" y="41"/>
                  <a:pt x="140" y="41"/>
                </a:cubicBezTo>
                <a:cubicBezTo>
                  <a:pt x="133" y="41"/>
                  <a:pt x="127" y="36"/>
                  <a:pt x="127" y="28"/>
                </a:cubicBezTo>
                <a:lnTo>
                  <a:pt x="127" y="19"/>
                </a:lnTo>
                <a:close/>
                <a:moveTo>
                  <a:pt x="139" y="61"/>
                </a:moveTo>
                <a:cubicBezTo>
                  <a:pt x="135" y="57"/>
                  <a:pt x="135" y="57"/>
                  <a:pt x="135" y="57"/>
                </a:cubicBezTo>
                <a:cubicBezTo>
                  <a:pt x="136" y="55"/>
                  <a:pt x="136" y="53"/>
                  <a:pt x="136" y="52"/>
                </a:cubicBezTo>
                <a:cubicBezTo>
                  <a:pt x="136" y="50"/>
                  <a:pt x="136" y="50"/>
                  <a:pt x="136" y="50"/>
                </a:cubicBezTo>
                <a:cubicBezTo>
                  <a:pt x="137" y="50"/>
                  <a:pt x="139" y="51"/>
                  <a:pt x="140" y="51"/>
                </a:cubicBezTo>
                <a:cubicBezTo>
                  <a:pt x="141" y="51"/>
                  <a:pt x="141" y="51"/>
                  <a:pt x="141" y="51"/>
                </a:cubicBezTo>
                <a:cubicBezTo>
                  <a:pt x="142" y="51"/>
                  <a:pt x="144" y="50"/>
                  <a:pt x="145" y="50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3"/>
                  <a:pt x="145" y="55"/>
                  <a:pt x="146" y="57"/>
                </a:cubicBezTo>
                <a:cubicBezTo>
                  <a:pt x="142" y="61"/>
                  <a:pt x="142" y="61"/>
                  <a:pt x="142" y="61"/>
                </a:cubicBezTo>
                <a:cubicBezTo>
                  <a:pt x="142" y="61"/>
                  <a:pt x="139" y="61"/>
                  <a:pt x="139" y="61"/>
                </a:cubicBezTo>
                <a:close/>
                <a:moveTo>
                  <a:pt x="182" y="87"/>
                </a:moveTo>
                <a:cubicBezTo>
                  <a:pt x="187" y="87"/>
                  <a:pt x="191" y="91"/>
                  <a:pt x="191" y="97"/>
                </a:cubicBezTo>
                <a:cubicBezTo>
                  <a:pt x="191" y="106"/>
                  <a:pt x="191" y="106"/>
                  <a:pt x="191" y="106"/>
                </a:cubicBezTo>
                <a:cubicBezTo>
                  <a:pt x="191" y="111"/>
                  <a:pt x="189" y="115"/>
                  <a:pt x="185" y="117"/>
                </a:cubicBezTo>
                <a:cubicBezTo>
                  <a:pt x="185" y="117"/>
                  <a:pt x="185" y="117"/>
                  <a:pt x="185" y="117"/>
                </a:cubicBezTo>
                <a:cubicBezTo>
                  <a:pt x="183" y="118"/>
                  <a:pt x="181" y="119"/>
                  <a:pt x="178" y="119"/>
                </a:cubicBezTo>
                <a:cubicBezTo>
                  <a:pt x="178" y="119"/>
                  <a:pt x="178" y="119"/>
                  <a:pt x="178" y="119"/>
                </a:cubicBezTo>
                <a:cubicBezTo>
                  <a:pt x="171" y="119"/>
                  <a:pt x="165" y="113"/>
                  <a:pt x="165" y="106"/>
                </a:cubicBezTo>
                <a:cubicBezTo>
                  <a:pt x="165" y="97"/>
                  <a:pt x="165" y="97"/>
                  <a:pt x="165" y="97"/>
                </a:cubicBezTo>
                <a:cubicBezTo>
                  <a:pt x="165" y="91"/>
                  <a:pt x="169" y="87"/>
                  <a:pt x="174" y="87"/>
                </a:cubicBezTo>
                <a:lnTo>
                  <a:pt x="182" y="87"/>
                </a:lnTo>
                <a:close/>
                <a:moveTo>
                  <a:pt x="184" y="134"/>
                </a:moveTo>
                <a:cubicBezTo>
                  <a:pt x="179" y="139"/>
                  <a:pt x="179" y="139"/>
                  <a:pt x="179" y="139"/>
                </a:cubicBezTo>
                <a:cubicBezTo>
                  <a:pt x="179" y="139"/>
                  <a:pt x="179" y="139"/>
                  <a:pt x="178" y="139"/>
                </a:cubicBezTo>
                <a:cubicBezTo>
                  <a:pt x="177" y="139"/>
                  <a:pt x="177" y="139"/>
                  <a:pt x="177" y="139"/>
                </a:cubicBezTo>
                <a:cubicBezTo>
                  <a:pt x="172" y="134"/>
                  <a:pt x="172" y="134"/>
                  <a:pt x="172" y="134"/>
                </a:cubicBezTo>
                <a:cubicBezTo>
                  <a:pt x="173" y="133"/>
                  <a:pt x="174" y="131"/>
                  <a:pt x="174" y="129"/>
                </a:cubicBezTo>
                <a:cubicBezTo>
                  <a:pt x="174" y="128"/>
                  <a:pt x="174" y="128"/>
                  <a:pt x="174" y="128"/>
                </a:cubicBezTo>
                <a:cubicBezTo>
                  <a:pt x="175" y="128"/>
                  <a:pt x="176" y="128"/>
                  <a:pt x="178" y="128"/>
                </a:cubicBezTo>
                <a:cubicBezTo>
                  <a:pt x="178" y="128"/>
                  <a:pt x="178" y="128"/>
                  <a:pt x="178" y="128"/>
                </a:cubicBezTo>
                <a:cubicBezTo>
                  <a:pt x="180" y="128"/>
                  <a:pt x="181" y="128"/>
                  <a:pt x="182" y="128"/>
                </a:cubicBezTo>
                <a:cubicBezTo>
                  <a:pt x="182" y="129"/>
                  <a:pt x="182" y="129"/>
                  <a:pt x="182" y="129"/>
                </a:cubicBezTo>
                <a:cubicBezTo>
                  <a:pt x="182" y="131"/>
                  <a:pt x="183" y="133"/>
                  <a:pt x="184" y="134"/>
                </a:cubicBezTo>
                <a:close/>
                <a:moveTo>
                  <a:pt x="201" y="19"/>
                </a:moveTo>
                <a:cubicBezTo>
                  <a:pt x="201" y="14"/>
                  <a:pt x="206" y="9"/>
                  <a:pt x="211" y="9"/>
                </a:cubicBezTo>
                <a:cubicBezTo>
                  <a:pt x="218" y="9"/>
                  <a:pt x="218" y="9"/>
                  <a:pt x="218" y="9"/>
                </a:cubicBezTo>
                <a:cubicBezTo>
                  <a:pt x="224" y="9"/>
                  <a:pt x="228" y="14"/>
                  <a:pt x="228" y="19"/>
                </a:cubicBezTo>
                <a:cubicBezTo>
                  <a:pt x="228" y="28"/>
                  <a:pt x="228" y="28"/>
                  <a:pt x="228" y="28"/>
                </a:cubicBezTo>
                <a:cubicBezTo>
                  <a:pt x="228" y="33"/>
                  <a:pt x="225" y="37"/>
                  <a:pt x="222" y="39"/>
                </a:cubicBezTo>
                <a:cubicBezTo>
                  <a:pt x="222" y="39"/>
                  <a:pt x="222" y="39"/>
                  <a:pt x="222" y="39"/>
                </a:cubicBezTo>
                <a:cubicBezTo>
                  <a:pt x="220" y="41"/>
                  <a:pt x="217" y="41"/>
                  <a:pt x="215" y="41"/>
                </a:cubicBezTo>
                <a:cubicBezTo>
                  <a:pt x="214" y="41"/>
                  <a:pt x="214" y="41"/>
                  <a:pt x="214" y="41"/>
                </a:cubicBezTo>
                <a:cubicBezTo>
                  <a:pt x="207" y="41"/>
                  <a:pt x="201" y="36"/>
                  <a:pt x="201" y="28"/>
                </a:cubicBezTo>
                <a:lnTo>
                  <a:pt x="201" y="19"/>
                </a:lnTo>
                <a:close/>
                <a:moveTo>
                  <a:pt x="213" y="61"/>
                </a:moveTo>
                <a:cubicBezTo>
                  <a:pt x="209" y="57"/>
                  <a:pt x="209" y="57"/>
                  <a:pt x="209" y="57"/>
                </a:cubicBezTo>
                <a:cubicBezTo>
                  <a:pt x="210" y="55"/>
                  <a:pt x="210" y="53"/>
                  <a:pt x="210" y="52"/>
                </a:cubicBezTo>
                <a:cubicBezTo>
                  <a:pt x="210" y="50"/>
                  <a:pt x="210" y="50"/>
                  <a:pt x="210" y="50"/>
                </a:cubicBezTo>
                <a:cubicBezTo>
                  <a:pt x="211" y="50"/>
                  <a:pt x="213" y="51"/>
                  <a:pt x="214" y="51"/>
                </a:cubicBezTo>
                <a:cubicBezTo>
                  <a:pt x="215" y="51"/>
                  <a:pt x="215" y="51"/>
                  <a:pt x="215" y="51"/>
                </a:cubicBezTo>
                <a:cubicBezTo>
                  <a:pt x="216" y="51"/>
                  <a:pt x="218" y="50"/>
                  <a:pt x="219" y="50"/>
                </a:cubicBezTo>
                <a:cubicBezTo>
                  <a:pt x="219" y="52"/>
                  <a:pt x="219" y="52"/>
                  <a:pt x="219" y="52"/>
                </a:cubicBezTo>
                <a:cubicBezTo>
                  <a:pt x="219" y="53"/>
                  <a:pt x="219" y="55"/>
                  <a:pt x="220" y="57"/>
                </a:cubicBezTo>
                <a:cubicBezTo>
                  <a:pt x="216" y="61"/>
                  <a:pt x="216" y="61"/>
                  <a:pt x="216" y="61"/>
                </a:cubicBezTo>
                <a:cubicBezTo>
                  <a:pt x="216" y="61"/>
                  <a:pt x="213" y="61"/>
                  <a:pt x="213" y="61"/>
                </a:cubicBezTo>
                <a:close/>
                <a:moveTo>
                  <a:pt x="256" y="87"/>
                </a:moveTo>
                <a:cubicBezTo>
                  <a:pt x="261" y="87"/>
                  <a:pt x="265" y="91"/>
                  <a:pt x="265" y="97"/>
                </a:cubicBezTo>
                <a:cubicBezTo>
                  <a:pt x="265" y="106"/>
                  <a:pt x="265" y="106"/>
                  <a:pt x="265" y="106"/>
                </a:cubicBezTo>
                <a:cubicBezTo>
                  <a:pt x="265" y="111"/>
                  <a:pt x="263" y="115"/>
                  <a:pt x="259" y="117"/>
                </a:cubicBezTo>
                <a:cubicBezTo>
                  <a:pt x="259" y="117"/>
                  <a:pt x="259" y="117"/>
                  <a:pt x="259" y="117"/>
                </a:cubicBezTo>
                <a:cubicBezTo>
                  <a:pt x="257" y="118"/>
                  <a:pt x="255" y="119"/>
                  <a:pt x="252" y="119"/>
                </a:cubicBezTo>
                <a:cubicBezTo>
                  <a:pt x="252" y="119"/>
                  <a:pt x="252" y="119"/>
                  <a:pt x="252" y="119"/>
                </a:cubicBezTo>
                <a:cubicBezTo>
                  <a:pt x="245" y="119"/>
                  <a:pt x="239" y="113"/>
                  <a:pt x="239" y="106"/>
                </a:cubicBezTo>
                <a:cubicBezTo>
                  <a:pt x="239" y="97"/>
                  <a:pt x="239" y="97"/>
                  <a:pt x="239" y="97"/>
                </a:cubicBezTo>
                <a:cubicBezTo>
                  <a:pt x="239" y="91"/>
                  <a:pt x="243" y="87"/>
                  <a:pt x="248" y="87"/>
                </a:cubicBezTo>
                <a:lnTo>
                  <a:pt x="256" y="87"/>
                </a:lnTo>
                <a:close/>
                <a:moveTo>
                  <a:pt x="250" y="139"/>
                </a:moveTo>
                <a:cubicBezTo>
                  <a:pt x="246" y="134"/>
                  <a:pt x="246" y="134"/>
                  <a:pt x="246" y="134"/>
                </a:cubicBezTo>
                <a:cubicBezTo>
                  <a:pt x="247" y="133"/>
                  <a:pt x="247" y="131"/>
                  <a:pt x="247" y="129"/>
                </a:cubicBezTo>
                <a:cubicBezTo>
                  <a:pt x="247" y="128"/>
                  <a:pt x="247" y="128"/>
                  <a:pt x="247" y="128"/>
                </a:cubicBezTo>
                <a:cubicBezTo>
                  <a:pt x="249" y="128"/>
                  <a:pt x="250" y="128"/>
                  <a:pt x="252" y="128"/>
                </a:cubicBezTo>
                <a:cubicBezTo>
                  <a:pt x="252" y="128"/>
                  <a:pt x="252" y="128"/>
                  <a:pt x="252" y="128"/>
                </a:cubicBezTo>
                <a:cubicBezTo>
                  <a:pt x="254" y="128"/>
                  <a:pt x="255" y="128"/>
                  <a:pt x="256" y="128"/>
                </a:cubicBezTo>
                <a:cubicBezTo>
                  <a:pt x="256" y="129"/>
                  <a:pt x="256" y="129"/>
                  <a:pt x="256" y="129"/>
                </a:cubicBezTo>
                <a:cubicBezTo>
                  <a:pt x="256" y="131"/>
                  <a:pt x="257" y="133"/>
                  <a:pt x="258" y="134"/>
                </a:cubicBezTo>
                <a:cubicBezTo>
                  <a:pt x="253" y="139"/>
                  <a:pt x="253" y="139"/>
                  <a:pt x="253" y="139"/>
                </a:cubicBezTo>
                <a:cubicBezTo>
                  <a:pt x="253" y="139"/>
                  <a:pt x="251" y="139"/>
                  <a:pt x="250" y="13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" name="Freeform 223"/>
          <p:cNvSpPr>
            <a:spLocks noEditPoints="1"/>
          </p:cNvSpPr>
          <p:nvPr/>
        </p:nvSpPr>
        <p:spPr bwMode="auto">
          <a:xfrm>
            <a:off x="7444213" y="4688097"/>
            <a:ext cx="414348" cy="352012"/>
          </a:xfrm>
          <a:custGeom>
            <a:avLst/>
            <a:gdLst>
              <a:gd name="T0" fmla="*/ 256 w 282"/>
              <a:gd name="T1" fmla="*/ 78 h 240"/>
              <a:gd name="T2" fmla="*/ 228 w 282"/>
              <a:gd name="T3" fmla="*/ 46 h 240"/>
              <a:gd name="T4" fmla="*/ 201 w 282"/>
              <a:gd name="T5" fmla="*/ 46 h 240"/>
              <a:gd name="T6" fmla="*/ 174 w 282"/>
              <a:gd name="T7" fmla="*/ 78 h 240"/>
              <a:gd name="T8" fmla="*/ 163 w 282"/>
              <a:gd name="T9" fmla="*/ 28 h 240"/>
              <a:gd name="T10" fmla="*/ 127 w 282"/>
              <a:gd name="T11" fmla="*/ 52 h 240"/>
              <a:gd name="T12" fmla="*/ 97 w 282"/>
              <a:gd name="T13" fmla="*/ 78 h 240"/>
              <a:gd name="T14" fmla="*/ 89 w 282"/>
              <a:gd name="T15" fmla="*/ 19 h 240"/>
              <a:gd name="T16" fmla="*/ 52 w 282"/>
              <a:gd name="T17" fmla="*/ 53 h 240"/>
              <a:gd name="T18" fmla="*/ 8 w 282"/>
              <a:gd name="T19" fmla="*/ 106 h 240"/>
              <a:gd name="T20" fmla="*/ 1 w 282"/>
              <a:gd name="T21" fmla="*/ 203 h 240"/>
              <a:gd name="T22" fmla="*/ 14 w 282"/>
              <a:gd name="T23" fmla="*/ 207 h 240"/>
              <a:gd name="T24" fmla="*/ 30 w 282"/>
              <a:gd name="T25" fmla="*/ 148 h 240"/>
              <a:gd name="T26" fmla="*/ 46 w 282"/>
              <a:gd name="T27" fmla="*/ 207 h 240"/>
              <a:gd name="T28" fmla="*/ 59 w 282"/>
              <a:gd name="T29" fmla="*/ 203 h 240"/>
              <a:gd name="T30" fmla="*/ 53 w 282"/>
              <a:gd name="T31" fmla="*/ 106 h 240"/>
              <a:gd name="T32" fmla="*/ 67 w 282"/>
              <a:gd name="T33" fmla="*/ 71 h 240"/>
              <a:gd name="T34" fmla="*/ 82 w 282"/>
              <a:gd name="T35" fmla="*/ 106 h 240"/>
              <a:gd name="T36" fmla="*/ 75 w 282"/>
              <a:gd name="T37" fmla="*/ 203 h 240"/>
              <a:gd name="T38" fmla="*/ 88 w 282"/>
              <a:gd name="T39" fmla="*/ 207 h 240"/>
              <a:gd name="T40" fmla="*/ 104 w 282"/>
              <a:gd name="T41" fmla="*/ 148 h 240"/>
              <a:gd name="T42" fmla="*/ 120 w 282"/>
              <a:gd name="T43" fmla="*/ 207 h 240"/>
              <a:gd name="T44" fmla="*/ 133 w 282"/>
              <a:gd name="T45" fmla="*/ 203 h 240"/>
              <a:gd name="T46" fmla="*/ 127 w 282"/>
              <a:gd name="T47" fmla="*/ 106 h 240"/>
              <a:gd name="T48" fmla="*/ 140 w 282"/>
              <a:gd name="T49" fmla="*/ 71 h 240"/>
              <a:gd name="T50" fmla="*/ 156 w 282"/>
              <a:gd name="T51" fmla="*/ 106 h 240"/>
              <a:gd name="T52" fmla="*/ 149 w 282"/>
              <a:gd name="T53" fmla="*/ 203 h 240"/>
              <a:gd name="T54" fmla="*/ 162 w 282"/>
              <a:gd name="T55" fmla="*/ 207 h 240"/>
              <a:gd name="T56" fmla="*/ 178 w 282"/>
              <a:gd name="T57" fmla="*/ 148 h 240"/>
              <a:gd name="T58" fmla="*/ 198 w 282"/>
              <a:gd name="T59" fmla="*/ 199 h 240"/>
              <a:gd name="T60" fmla="*/ 201 w 282"/>
              <a:gd name="T61" fmla="*/ 213 h 240"/>
              <a:gd name="T62" fmla="*/ 192 w 282"/>
              <a:gd name="T63" fmla="*/ 124 h 240"/>
              <a:gd name="T64" fmla="*/ 207 w 282"/>
              <a:gd name="T65" fmla="*/ 68 h 240"/>
              <a:gd name="T66" fmla="*/ 229 w 282"/>
              <a:gd name="T67" fmla="*/ 97 h 240"/>
              <a:gd name="T68" fmla="*/ 221 w 282"/>
              <a:gd name="T69" fmla="*/ 194 h 240"/>
              <a:gd name="T70" fmla="*/ 239 w 282"/>
              <a:gd name="T71" fmla="*/ 216 h 240"/>
              <a:gd name="T72" fmla="*/ 244 w 282"/>
              <a:gd name="T73" fmla="*/ 145 h 240"/>
              <a:gd name="T74" fmla="*/ 272 w 282"/>
              <a:gd name="T75" fmla="*/ 199 h 240"/>
              <a:gd name="T76" fmla="*/ 275 w 282"/>
              <a:gd name="T77" fmla="*/ 213 h 240"/>
              <a:gd name="T78" fmla="*/ 34 w 282"/>
              <a:gd name="T79" fmla="*/ 87 h 240"/>
              <a:gd name="T80" fmla="*/ 17 w 282"/>
              <a:gd name="T81" fmla="*/ 106 h 240"/>
              <a:gd name="T82" fmla="*/ 26 w 282"/>
              <a:gd name="T83" fmla="*/ 128 h 240"/>
              <a:gd name="T84" fmla="*/ 63 w 282"/>
              <a:gd name="T85" fmla="*/ 9 h 240"/>
              <a:gd name="T86" fmla="*/ 67 w 282"/>
              <a:gd name="T87" fmla="*/ 41 h 240"/>
              <a:gd name="T88" fmla="*/ 67 w 282"/>
              <a:gd name="T89" fmla="*/ 51 h 240"/>
              <a:gd name="T90" fmla="*/ 108 w 282"/>
              <a:gd name="T91" fmla="*/ 87 h 240"/>
              <a:gd name="T92" fmla="*/ 91 w 282"/>
              <a:gd name="T93" fmla="*/ 106 h 240"/>
              <a:gd name="T94" fmla="*/ 98 w 282"/>
              <a:gd name="T95" fmla="*/ 134 h 240"/>
              <a:gd name="T96" fmla="*/ 110 w 282"/>
              <a:gd name="T97" fmla="*/ 134 h 240"/>
              <a:gd name="T98" fmla="*/ 148 w 282"/>
              <a:gd name="T99" fmla="*/ 39 h 240"/>
              <a:gd name="T100" fmla="*/ 136 w 282"/>
              <a:gd name="T101" fmla="*/ 52 h 240"/>
              <a:gd name="T102" fmla="*/ 142 w 282"/>
              <a:gd name="T103" fmla="*/ 61 h 240"/>
              <a:gd name="T104" fmla="*/ 178 w 282"/>
              <a:gd name="T105" fmla="*/ 119 h 240"/>
              <a:gd name="T106" fmla="*/ 179 w 282"/>
              <a:gd name="T107" fmla="*/ 139 h 240"/>
              <a:gd name="T108" fmla="*/ 178 w 282"/>
              <a:gd name="T109" fmla="*/ 128 h 240"/>
              <a:gd name="T110" fmla="*/ 228 w 282"/>
              <a:gd name="T111" fmla="*/ 19 h 240"/>
              <a:gd name="T112" fmla="*/ 201 w 282"/>
              <a:gd name="T113" fmla="*/ 19 h 240"/>
              <a:gd name="T114" fmla="*/ 219 w 282"/>
              <a:gd name="T115" fmla="*/ 50 h 240"/>
              <a:gd name="T116" fmla="*/ 265 w 282"/>
              <a:gd name="T117" fmla="*/ 106 h 240"/>
              <a:gd name="T118" fmla="*/ 248 w 282"/>
              <a:gd name="T119" fmla="*/ 87 h 240"/>
              <a:gd name="T120" fmla="*/ 252 w 282"/>
              <a:gd name="T121" fmla="*/ 128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82" h="240">
                <a:moveTo>
                  <a:pt x="277" y="137"/>
                </a:moveTo>
                <a:cubicBezTo>
                  <a:pt x="267" y="131"/>
                  <a:pt x="267" y="131"/>
                  <a:pt x="267" y="131"/>
                </a:cubicBezTo>
                <a:cubicBezTo>
                  <a:pt x="266" y="131"/>
                  <a:pt x="266" y="130"/>
                  <a:pt x="266" y="129"/>
                </a:cubicBezTo>
                <a:cubicBezTo>
                  <a:pt x="266" y="124"/>
                  <a:pt x="266" y="124"/>
                  <a:pt x="266" y="124"/>
                </a:cubicBezTo>
                <a:cubicBezTo>
                  <a:pt x="271" y="120"/>
                  <a:pt x="274" y="113"/>
                  <a:pt x="274" y="106"/>
                </a:cubicBezTo>
                <a:cubicBezTo>
                  <a:pt x="274" y="97"/>
                  <a:pt x="274" y="97"/>
                  <a:pt x="274" y="97"/>
                </a:cubicBezTo>
                <a:cubicBezTo>
                  <a:pt x="274" y="86"/>
                  <a:pt x="266" y="78"/>
                  <a:pt x="256" y="78"/>
                </a:cubicBezTo>
                <a:cubicBezTo>
                  <a:pt x="248" y="78"/>
                  <a:pt x="248" y="78"/>
                  <a:pt x="248" y="78"/>
                </a:cubicBezTo>
                <a:cubicBezTo>
                  <a:pt x="247" y="78"/>
                  <a:pt x="246" y="78"/>
                  <a:pt x="245" y="78"/>
                </a:cubicBezTo>
                <a:cubicBezTo>
                  <a:pt x="245" y="70"/>
                  <a:pt x="245" y="70"/>
                  <a:pt x="245" y="70"/>
                </a:cubicBezTo>
                <a:cubicBezTo>
                  <a:pt x="245" y="66"/>
                  <a:pt x="243" y="62"/>
                  <a:pt x="239" y="60"/>
                </a:cubicBezTo>
                <a:cubicBezTo>
                  <a:pt x="229" y="53"/>
                  <a:pt x="229" y="53"/>
                  <a:pt x="229" y="53"/>
                </a:cubicBezTo>
                <a:cubicBezTo>
                  <a:pt x="229" y="53"/>
                  <a:pt x="228" y="52"/>
                  <a:pt x="228" y="52"/>
                </a:cubicBezTo>
                <a:cubicBezTo>
                  <a:pt x="228" y="46"/>
                  <a:pt x="228" y="46"/>
                  <a:pt x="228" y="46"/>
                </a:cubicBezTo>
                <a:cubicBezTo>
                  <a:pt x="234" y="42"/>
                  <a:pt x="237" y="36"/>
                  <a:pt x="237" y="28"/>
                </a:cubicBezTo>
                <a:cubicBezTo>
                  <a:pt x="237" y="19"/>
                  <a:pt x="237" y="19"/>
                  <a:pt x="237" y="19"/>
                </a:cubicBezTo>
                <a:cubicBezTo>
                  <a:pt x="237" y="9"/>
                  <a:pt x="229" y="0"/>
                  <a:pt x="218" y="0"/>
                </a:cubicBezTo>
                <a:cubicBezTo>
                  <a:pt x="211" y="0"/>
                  <a:pt x="211" y="0"/>
                  <a:pt x="211" y="0"/>
                </a:cubicBezTo>
                <a:cubicBezTo>
                  <a:pt x="201" y="0"/>
                  <a:pt x="192" y="9"/>
                  <a:pt x="192" y="19"/>
                </a:cubicBezTo>
                <a:cubicBezTo>
                  <a:pt x="192" y="28"/>
                  <a:pt x="192" y="28"/>
                  <a:pt x="192" y="28"/>
                </a:cubicBezTo>
                <a:cubicBezTo>
                  <a:pt x="192" y="35"/>
                  <a:pt x="196" y="42"/>
                  <a:pt x="201" y="46"/>
                </a:cubicBezTo>
                <a:cubicBezTo>
                  <a:pt x="201" y="52"/>
                  <a:pt x="201" y="52"/>
                  <a:pt x="201" y="52"/>
                </a:cubicBezTo>
                <a:cubicBezTo>
                  <a:pt x="201" y="52"/>
                  <a:pt x="200" y="53"/>
                  <a:pt x="200" y="53"/>
                </a:cubicBezTo>
                <a:cubicBezTo>
                  <a:pt x="190" y="60"/>
                  <a:pt x="190" y="60"/>
                  <a:pt x="190" y="60"/>
                </a:cubicBezTo>
                <a:cubicBezTo>
                  <a:pt x="186" y="62"/>
                  <a:pt x="184" y="66"/>
                  <a:pt x="184" y="70"/>
                </a:cubicBezTo>
                <a:cubicBezTo>
                  <a:pt x="184" y="78"/>
                  <a:pt x="184" y="78"/>
                  <a:pt x="184" y="78"/>
                </a:cubicBezTo>
                <a:cubicBezTo>
                  <a:pt x="183" y="78"/>
                  <a:pt x="182" y="78"/>
                  <a:pt x="182" y="78"/>
                </a:cubicBezTo>
                <a:cubicBezTo>
                  <a:pt x="174" y="78"/>
                  <a:pt x="174" y="78"/>
                  <a:pt x="174" y="78"/>
                </a:cubicBezTo>
                <a:cubicBezTo>
                  <a:pt x="173" y="78"/>
                  <a:pt x="172" y="78"/>
                  <a:pt x="171" y="78"/>
                </a:cubicBezTo>
                <a:cubicBezTo>
                  <a:pt x="171" y="70"/>
                  <a:pt x="171" y="70"/>
                  <a:pt x="171" y="70"/>
                </a:cubicBezTo>
                <a:cubicBezTo>
                  <a:pt x="171" y="66"/>
                  <a:pt x="169" y="62"/>
                  <a:pt x="165" y="60"/>
                </a:cubicBezTo>
                <a:cubicBezTo>
                  <a:pt x="155" y="53"/>
                  <a:pt x="155" y="53"/>
                  <a:pt x="155" y="53"/>
                </a:cubicBezTo>
                <a:cubicBezTo>
                  <a:pt x="155" y="53"/>
                  <a:pt x="154" y="52"/>
                  <a:pt x="154" y="52"/>
                </a:cubicBezTo>
                <a:cubicBezTo>
                  <a:pt x="154" y="46"/>
                  <a:pt x="154" y="46"/>
                  <a:pt x="154" y="46"/>
                </a:cubicBezTo>
                <a:cubicBezTo>
                  <a:pt x="160" y="42"/>
                  <a:pt x="163" y="36"/>
                  <a:pt x="163" y="28"/>
                </a:cubicBezTo>
                <a:cubicBezTo>
                  <a:pt x="163" y="19"/>
                  <a:pt x="163" y="19"/>
                  <a:pt x="163" y="19"/>
                </a:cubicBezTo>
                <a:cubicBezTo>
                  <a:pt x="163" y="9"/>
                  <a:pt x="155" y="0"/>
                  <a:pt x="144" y="0"/>
                </a:cubicBezTo>
                <a:cubicBezTo>
                  <a:pt x="137" y="0"/>
                  <a:pt x="137" y="0"/>
                  <a:pt x="137" y="0"/>
                </a:cubicBezTo>
                <a:cubicBezTo>
                  <a:pt x="127" y="0"/>
                  <a:pt x="118" y="9"/>
                  <a:pt x="118" y="19"/>
                </a:cubicBezTo>
                <a:cubicBezTo>
                  <a:pt x="118" y="28"/>
                  <a:pt x="118" y="28"/>
                  <a:pt x="118" y="28"/>
                </a:cubicBezTo>
                <a:cubicBezTo>
                  <a:pt x="118" y="35"/>
                  <a:pt x="122" y="42"/>
                  <a:pt x="127" y="46"/>
                </a:cubicBezTo>
                <a:cubicBezTo>
                  <a:pt x="127" y="52"/>
                  <a:pt x="127" y="52"/>
                  <a:pt x="127" y="52"/>
                </a:cubicBezTo>
                <a:cubicBezTo>
                  <a:pt x="127" y="52"/>
                  <a:pt x="126" y="53"/>
                  <a:pt x="126" y="53"/>
                </a:cubicBezTo>
                <a:cubicBezTo>
                  <a:pt x="116" y="60"/>
                  <a:pt x="116" y="60"/>
                  <a:pt x="116" y="60"/>
                </a:cubicBezTo>
                <a:cubicBezTo>
                  <a:pt x="112" y="62"/>
                  <a:pt x="110" y="66"/>
                  <a:pt x="110" y="70"/>
                </a:cubicBezTo>
                <a:cubicBezTo>
                  <a:pt x="110" y="78"/>
                  <a:pt x="110" y="78"/>
                  <a:pt x="110" y="78"/>
                </a:cubicBezTo>
                <a:cubicBezTo>
                  <a:pt x="109" y="78"/>
                  <a:pt x="109" y="78"/>
                  <a:pt x="108" y="78"/>
                </a:cubicBezTo>
                <a:cubicBezTo>
                  <a:pt x="101" y="78"/>
                  <a:pt x="101" y="78"/>
                  <a:pt x="101" y="78"/>
                </a:cubicBezTo>
                <a:cubicBezTo>
                  <a:pt x="99" y="78"/>
                  <a:pt x="98" y="78"/>
                  <a:pt x="97" y="78"/>
                </a:cubicBezTo>
                <a:cubicBezTo>
                  <a:pt x="97" y="70"/>
                  <a:pt x="97" y="70"/>
                  <a:pt x="97" y="70"/>
                </a:cubicBezTo>
                <a:cubicBezTo>
                  <a:pt x="97" y="66"/>
                  <a:pt x="95" y="62"/>
                  <a:pt x="92" y="60"/>
                </a:cubicBezTo>
                <a:cubicBezTo>
                  <a:pt x="81" y="53"/>
                  <a:pt x="81" y="53"/>
                  <a:pt x="81" y="53"/>
                </a:cubicBezTo>
                <a:cubicBezTo>
                  <a:pt x="81" y="53"/>
                  <a:pt x="80" y="52"/>
                  <a:pt x="80" y="52"/>
                </a:cubicBezTo>
                <a:cubicBezTo>
                  <a:pt x="80" y="46"/>
                  <a:pt x="80" y="46"/>
                  <a:pt x="80" y="46"/>
                </a:cubicBezTo>
                <a:cubicBezTo>
                  <a:pt x="86" y="42"/>
                  <a:pt x="89" y="36"/>
                  <a:pt x="89" y="28"/>
                </a:cubicBezTo>
                <a:cubicBezTo>
                  <a:pt x="89" y="19"/>
                  <a:pt x="89" y="19"/>
                  <a:pt x="89" y="19"/>
                </a:cubicBezTo>
                <a:cubicBezTo>
                  <a:pt x="89" y="9"/>
                  <a:pt x="81" y="0"/>
                  <a:pt x="70" y="0"/>
                </a:cubicBezTo>
                <a:cubicBezTo>
                  <a:pt x="63" y="0"/>
                  <a:pt x="63" y="0"/>
                  <a:pt x="63" y="0"/>
                </a:cubicBezTo>
                <a:cubicBezTo>
                  <a:pt x="53" y="0"/>
                  <a:pt x="44" y="9"/>
                  <a:pt x="44" y="19"/>
                </a:cubicBezTo>
                <a:cubicBezTo>
                  <a:pt x="44" y="28"/>
                  <a:pt x="44" y="28"/>
                  <a:pt x="44" y="28"/>
                </a:cubicBezTo>
                <a:cubicBezTo>
                  <a:pt x="44" y="35"/>
                  <a:pt x="48" y="42"/>
                  <a:pt x="53" y="46"/>
                </a:cubicBezTo>
                <a:cubicBezTo>
                  <a:pt x="53" y="52"/>
                  <a:pt x="53" y="52"/>
                  <a:pt x="53" y="52"/>
                </a:cubicBezTo>
                <a:cubicBezTo>
                  <a:pt x="53" y="52"/>
                  <a:pt x="53" y="53"/>
                  <a:pt x="52" y="53"/>
                </a:cubicBezTo>
                <a:cubicBezTo>
                  <a:pt x="42" y="60"/>
                  <a:pt x="42" y="60"/>
                  <a:pt x="42" y="60"/>
                </a:cubicBezTo>
                <a:cubicBezTo>
                  <a:pt x="38" y="62"/>
                  <a:pt x="36" y="66"/>
                  <a:pt x="36" y="70"/>
                </a:cubicBezTo>
                <a:cubicBezTo>
                  <a:pt x="36" y="78"/>
                  <a:pt x="36" y="78"/>
                  <a:pt x="36" y="78"/>
                </a:cubicBezTo>
                <a:cubicBezTo>
                  <a:pt x="35" y="78"/>
                  <a:pt x="35" y="78"/>
                  <a:pt x="34" y="78"/>
                </a:cubicBezTo>
                <a:cubicBezTo>
                  <a:pt x="27" y="78"/>
                  <a:pt x="27" y="78"/>
                  <a:pt x="27" y="78"/>
                </a:cubicBezTo>
                <a:cubicBezTo>
                  <a:pt x="16" y="78"/>
                  <a:pt x="8" y="86"/>
                  <a:pt x="8" y="97"/>
                </a:cubicBezTo>
                <a:cubicBezTo>
                  <a:pt x="8" y="106"/>
                  <a:pt x="8" y="106"/>
                  <a:pt x="8" y="106"/>
                </a:cubicBezTo>
                <a:cubicBezTo>
                  <a:pt x="8" y="113"/>
                  <a:pt x="11" y="119"/>
                  <a:pt x="17" y="124"/>
                </a:cubicBezTo>
                <a:cubicBezTo>
                  <a:pt x="17" y="129"/>
                  <a:pt x="17" y="129"/>
                  <a:pt x="17" y="129"/>
                </a:cubicBezTo>
                <a:cubicBezTo>
                  <a:pt x="17" y="130"/>
                  <a:pt x="16" y="131"/>
                  <a:pt x="15" y="131"/>
                </a:cubicBezTo>
                <a:cubicBezTo>
                  <a:pt x="5" y="137"/>
                  <a:pt x="5" y="137"/>
                  <a:pt x="5" y="137"/>
                </a:cubicBezTo>
                <a:cubicBezTo>
                  <a:pt x="2" y="139"/>
                  <a:pt x="0" y="143"/>
                  <a:pt x="0" y="147"/>
                </a:cubicBezTo>
                <a:cubicBezTo>
                  <a:pt x="0" y="194"/>
                  <a:pt x="0" y="194"/>
                  <a:pt x="0" y="194"/>
                </a:cubicBezTo>
                <a:cubicBezTo>
                  <a:pt x="0" y="197"/>
                  <a:pt x="0" y="200"/>
                  <a:pt x="1" y="203"/>
                </a:cubicBezTo>
                <a:cubicBezTo>
                  <a:pt x="3" y="207"/>
                  <a:pt x="5" y="211"/>
                  <a:pt x="7" y="213"/>
                </a:cubicBezTo>
                <a:cubicBezTo>
                  <a:pt x="7" y="214"/>
                  <a:pt x="8" y="215"/>
                  <a:pt x="8" y="216"/>
                </a:cubicBezTo>
                <a:cubicBezTo>
                  <a:pt x="8" y="235"/>
                  <a:pt x="8" y="235"/>
                  <a:pt x="8" y="235"/>
                </a:cubicBezTo>
                <a:cubicBezTo>
                  <a:pt x="8" y="238"/>
                  <a:pt x="10" y="240"/>
                  <a:pt x="12" y="240"/>
                </a:cubicBezTo>
                <a:cubicBezTo>
                  <a:pt x="15" y="240"/>
                  <a:pt x="17" y="238"/>
                  <a:pt x="17" y="235"/>
                </a:cubicBezTo>
                <a:cubicBezTo>
                  <a:pt x="17" y="216"/>
                  <a:pt x="17" y="216"/>
                  <a:pt x="17" y="216"/>
                </a:cubicBezTo>
                <a:cubicBezTo>
                  <a:pt x="17" y="213"/>
                  <a:pt x="16" y="210"/>
                  <a:pt x="14" y="207"/>
                </a:cubicBezTo>
                <a:cubicBezTo>
                  <a:pt x="13" y="206"/>
                  <a:pt x="11" y="203"/>
                  <a:pt x="10" y="199"/>
                </a:cubicBezTo>
                <a:cubicBezTo>
                  <a:pt x="9" y="198"/>
                  <a:pt x="9" y="196"/>
                  <a:pt x="9" y="194"/>
                </a:cubicBezTo>
                <a:cubicBezTo>
                  <a:pt x="9" y="147"/>
                  <a:pt x="9" y="147"/>
                  <a:pt x="9" y="147"/>
                </a:cubicBezTo>
                <a:cubicBezTo>
                  <a:pt x="9" y="146"/>
                  <a:pt x="9" y="146"/>
                  <a:pt x="10" y="145"/>
                </a:cubicBezTo>
                <a:cubicBezTo>
                  <a:pt x="18" y="140"/>
                  <a:pt x="18" y="140"/>
                  <a:pt x="18" y="140"/>
                </a:cubicBezTo>
                <a:cubicBezTo>
                  <a:pt x="22" y="145"/>
                  <a:pt x="22" y="145"/>
                  <a:pt x="22" y="145"/>
                </a:cubicBezTo>
                <a:cubicBezTo>
                  <a:pt x="24" y="147"/>
                  <a:pt x="27" y="148"/>
                  <a:pt x="30" y="148"/>
                </a:cubicBezTo>
                <a:cubicBezTo>
                  <a:pt x="33" y="148"/>
                  <a:pt x="36" y="147"/>
                  <a:pt x="38" y="145"/>
                </a:cubicBezTo>
                <a:cubicBezTo>
                  <a:pt x="43" y="140"/>
                  <a:pt x="43" y="140"/>
                  <a:pt x="43" y="140"/>
                </a:cubicBezTo>
                <a:cubicBezTo>
                  <a:pt x="50" y="145"/>
                  <a:pt x="50" y="145"/>
                  <a:pt x="50" y="145"/>
                </a:cubicBezTo>
                <a:cubicBezTo>
                  <a:pt x="51" y="146"/>
                  <a:pt x="51" y="146"/>
                  <a:pt x="51" y="147"/>
                </a:cubicBezTo>
                <a:cubicBezTo>
                  <a:pt x="51" y="194"/>
                  <a:pt x="51" y="194"/>
                  <a:pt x="51" y="194"/>
                </a:cubicBezTo>
                <a:cubicBezTo>
                  <a:pt x="51" y="196"/>
                  <a:pt x="51" y="198"/>
                  <a:pt x="51" y="199"/>
                </a:cubicBezTo>
                <a:cubicBezTo>
                  <a:pt x="49" y="203"/>
                  <a:pt x="47" y="206"/>
                  <a:pt x="46" y="207"/>
                </a:cubicBezTo>
                <a:cubicBezTo>
                  <a:pt x="44" y="210"/>
                  <a:pt x="43" y="213"/>
                  <a:pt x="43" y="216"/>
                </a:cubicBezTo>
                <a:cubicBezTo>
                  <a:pt x="43" y="235"/>
                  <a:pt x="43" y="235"/>
                  <a:pt x="43" y="235"/>
                </a:cubicBezTo>
                <a:cubicBezTo>
                  <a:pt x="43" y="238"/>
                  <a:pt x="45" y="240"/>
                  <a:pt x="48" y="240"/>
                </a:cubicBezTo>
                <a:cubicBezTo>
                  <a:pt x="51" y="240"/>
                  <a:pt x="53" y="238"/>
                  <a:pt x="53" y="235"/>
                </a:cubicBezTo>
                <a:cubicBezTo>
                  <a:pt x="53" y="216"/>
                  <a:pt x="53" y="216"/>
                  <a:pt x="53" y="216"/>
                </a:cubicBezTo>
                <a:cubicBezTo>
                  <a:pt x="53" y="215"/>
                  <a:pt x="53" y="214"/>
                  <a:pt x="54" y="213"/>
                </a:cubicBezTo>
                <a:cubicBezTo>
                  <a:pt x="55" y="211"/>
                  <a:pt x="57" y="207"/>
                  <a:pt x="59" y="203"/>
                </a:cubicBezTo>
                <a:cubicBezTo>
                  <a:pt x="60" y="200"/>
                  <a:pt x="61" y="197"/>
                  <a:pt x="61" y="194"/>
                </a:cubicBezTo>
                <a:cubicBezTo>
                  <a:pt x="61" y="147"/>
                  <a:pt x="61" y="147"/>
                  <a:pt x="61" y="147"/>
                </a:cubicBezTo>
                <a:cubicBezTo>
                  <a:pt x="61" y="143"/>
                  <a:pt x="59" y="139"/>
                  <a:pt x="55" y="137"/>
                </a:cubicBezTo>
                <a:cubicBezTo>
                  <a:pt x="45" y="131"/>
                  <a:pt x="45" y="131"/>
                  <a:pt x="45" y="131"/>
                </a:cubicBezTo>
                <a:cubicBezTo>
                  <a:pt x="44" y="131"/>
                  <a:pt x="44" y="130"/>
                  <a:pt x="44" y="129"/>
                </a:cubicBezTo>
                <a:cubicBezTo>
                  <a:pt x="44" y="124"/>
                  <a:pt x="44" y="124"/>
                  <a:pt x="44" y="124"/>
                </a:cubicBezTo>
                <a:cubicBezTo>
                  <a:pt x="49" y="120"/>
                  <a:pt x="53" y="113"/>
                  <a:pt x="53" y="106"/>
                </a:cubicBezTo>
                <a:cubicBezTo>
                  <a:pt x="53" y="97"/>
                  <a:pt x="53" y="97"/>
                  <a:pt x="53" y="97"/>
                </a:cubicBezTo>
                <a:cubicBezTo>
                  <a:pt x="53" y="91"/>
                  <a:pt x="50" y="85"/>
                  <a:pt x="45" y="82"/>
                </a:cubicBezTo>
                <a:cubicBezTo>
                  <a:pt x="45" y="70"/>
                  <a:pt x="45" y="70"/>
                  <a:pt x="45" y="70"/>
                </a:cubicBezTo>
                <a:cubicBezTo>
                  <a:pt x="45" y="69"/>
                  <a:pt x="46" y="68"/>
                  <a:pt x="47" y="67"/>
                </a:cubicBezTo>
                <a:cubicBezTo>
                  <a:pt x="54" y="63"/>
                  <a:pt x="54" y="63"/>
                  <a:pt x="54" y="63"/>
                </a:cubicBezTo>
                <a:cubicBezTo>
                  <a:pt x="59" y="68"/>
                  <a:pt x="59" y="68"/>
                  <a:pt x="59" y="68"/>
                </a:cubicBezTo>
                <a:cubicBezTo>
                  <a:pt x="61" y="70"/>
                  <a:pt x="64" y="71"/>
                  <a:pt x="67" y="71"/>
                </a:cubicBezTo>
                <a:cubicBezTo>
                  <a:pt x="70" y="71"/>
                  <a:pt x="73" y="70"/>
                  <a:pt x="75" y="68"/>
                </a:cubicBezTo>
                <a:cubicBezTo>
                  <a:pt x="79" y="63"/>
                  <a:pt x="79" y="63"/>
                  <a:pt x="79" y="63"/>
                </a:cubicBezTo>
                <a:cubicBezTo>
                  <a:pt x="87" y="67"/>
                  <a:pt x="87" y="67"/>
                  <a:pt x="87" y="67"/>
                </a:cubicBezTo>
                <a:cubicBezTo>
                  <a:pt x="88" y="68"/>
                  <a:pt x="88" y="69"/>
                  <a:pt x="88" y="70"/>
                </a:cubicBezTo>
                <a:cubicBezTo>
                  <a:pt x="88" y="83"/>
                  <a:pt x="88" y="83"/>
                  <a:pt x="88" y="83"/>
                </a:cubicBezTo>
                <a:cubicBezTo>
                  <a:pt x="84" y="86"/>
                  <a:pt x="82" y="91"/>
                  <a:pt x="82" y="97"/>
                </a:cubicBezTo>
                <a:cubicBezTo>
                  <a:pt x="82" y="106"/>
                  <a:pt x="82" y="106"/>
                  <a:pt x="82" y="106"/>
                </a:cubicBezTo>
                <a:cubicBezTo>
                  <a:pt x="82" y="113"/>
                  <a:pt x="85" y="119"/>
                  <a:pt x="90" y="124"/>
                </a:cubicBezTo>
                <a:cubicBezTo>
                  <a:pt x="90" y="129"/>
                  <a:pt x="90" y="129"/>
                  <a:pt x="90" y="129"/>
                </a:cubicBezTo>
                <a:cubicBezTo>
                  <a:pt x="90" y="130"/>
                  <a:pt x="90" y="131"/>
                  <a:pt x="89" y="131"/>
                </a:cubicBezTo>
                <a:cubicBezTo>
                  <a:pt x="79" y="137"/>
                  <a:pt x="79" y="137"/>
                  <a:pt x="79" y="137"/>
                </a:cubicBezTo>
                <a:cubicBezTo>
                  <a:pt x="76" y="139"/>
                  <a:pt x="74" y="143"/>
                  <a:pt x="74" y="147"/>
                </a:cubicBezTo>
                <a:cubicBezTo>
                  <a:pt x="74" y="194"/>
                  <a:pt x="74" y="194"/>
                  <a:pt x="74" y="194"/>
                </a:cubicBezTo>
                <a:cubicBezTo>
                  <a:pt x="74" y="197"/>
                  <a:pt x="74" y="200"/>
                  <a:pt x="75" y="203"/>
                </a:cubicBezTo>
                <a:cubicBezTo>
                  <a:pt x="77" y="207"/>
                  <a:pt x="79" y="211"/>
                  <a:pt x="81" y="213"/>
                </a:cubicBezTo>
                <a:cubicBezTo>
                  <a:pt x="81" y="214"/>
                  <a:pt x="82" y="215"/>
                  <a:pt x="82" y="216"/>
                </a:cubicBezTo>
                <a:cubicBezTo>
                  <a:pt x="82" y="235"/>
                  <a:pt x="82" y="235"/>
                  <a:pt x="82" y="235"/>
                </a:cubicBezTo>
                <a:cubicBezTo>
                  <a:pt x="82" y="238"/>
                  <a:pt x="84" y="240"/>
                  <a:pt x="86" y="240"/>
                </a:cubicBezTo>
                <a:cubicBezTo>
                  <a:pt x="89" y="240"/>
                  <a:pt x="91" y="238"/>
                  <a:pt x="91" y="235"/>
                </a:cubicBezTo>
                <a:cubicBezTo>
                  <a:pt x="91" y="216"/>
                  <a:pt x="91" y="216"/>
                  <a:pt x="91" y="216"/>
                </a:cubicBezTo>
                <a:cubicBezTo>
                  <a:pt x="91" y="213"/>
                  <a:pt x="90" y="210"/>
                  <a:pt x="88" y="207"/>
                </a:cubicBezTo>
                <a:cubicBezTo>
                  <a:pt x="87" y="206"/>
                  <a:pt x="85" y="203"/>
                  <a:pt x="84" y="199"/>
                </a:cubicBezTo>
                <a:cubicBezTo>
                  <a:pt x="83" y="198"/>
                  <a:pt x="83" y="196"/>
                  <a:pt x="83" y="194"/>
                </a:cubicBezTo>
                <a:cubicBezTo>
                  <a:pt x="83" y="147"/>
                  <a:pt x="83" y="147"/>
                  <a:pt x="83" y="147"/>
                </a:cubicBezTo>
                <a:cubicBezTo>
                  <a:pt x="83" y="146"/>
                  <a:pt x="83" y="146"/>
                  <a:pt x="84" y="145"/>
                </a:cubicBezTo>
                <a:cubicBezTo>
                  <a:pt x="91" y="140"/>
                  <a:pt x="91" y="140"/>
                  <a:pt x="91" y="140"/>
                </a:cubicBezTo>
                <a:cubicBezTo>
                  <a:pt x="96" y="145"/>
                  <a:pt x="96" y="145"/>
                  <a:pt x="96" y="145"/>
                </a:cubicBezTo>
                <a:cubicBezTo>
                  <a:pt x="98" y="147"/>
                  <a:pt x="101" y="148"/>
                  <a:pt x="104" y="148"/>
                </a:cubicBezTo>
                <a:cubicBezTo>
                  <a:pt x="107" y="148"/>
                  <a:pt x="110" y="147"/>
                  <a:pt x="112" y="145"/>
                </a:cubicBezTo>
                <a:cubicBezTo>
                  <a:pt x="117" y="140"/>
                  <a:pt x="117" y="140"/>
                  <a:pt x="117" y="140"/>
                </a:cubicBezTo>
                <a:cubicBezTo>
                  <a:pt x="124" y="145"/>
                  <a:pt x="124" y="145"/>
                  <a:pt x="124" y="145"/>
                </a:cubicBezTo>
                <a:cubicBezTo>
                  <a:pt x="125" y="146"/>
                  <a:pt x="125" y="146"/>
                  <a:pt x="125" y="147"/>
                </a:cubicBezTo>
                <a:cubicBezTo>
                  <a:pt x="125" y="194"/>
                  <a:pt x="125" y="194"/>
                  <a:pt x="125" y="194"/>
                </a:cubicBezTo>
                <a:cubicBezTo>
                  <a:pt x="125" y="196"/>
                  <a:pt x="125" y="198"/>
                  <a:pt x="124" y="199"/>
                </a:cubicBezTo>
                <a:cubicBezTo>
                  <a:pt x="123" y="203"/>
                  <a:pt x="121" y="206"/>
                  <a:pt x="120" y="207"/>
                </a:cubicBezTo>
                <a:cubicBezTo>
                  <a:pt x="118" y="210"/>
                  <a:pt x="117" y="213"/>
                  <a:pt x="117" y="216"/>
                </a:cubicBezTo>
                <a:cubicBezTo>
                  <a:pt x="117" y="235"/>
                  <a:pt x="117" y="235"/>
                  <a:pt x="117" y="235"/>
                </a:cubicBezTo>
                <a:cubicBezTo>
                  <a:pt x="117" y="238"/>
                  <a:pt x="119" y="240"/>
                  <a:pt x="122" y="240"/>
                </a:cubicBezTo>
                <a:cubicBezTo>
                  <a:pt x="124" y="240"/>
                  <a:pt x="127" y="238"/>
                  <a:pt x="127" y="235"/>
                </a:cubicBezTo>
                <a:cubicBezTo>
                  <a:pt x="127" y="216"/>
                  <a:pt x="127" y="216"/>
                  <a:pt x="127" y="216"/>
                </a:cubicBezTo>
                <a:cubicBezTo>
                  <a:pt x="127" y="215"/>
                  <a:pt x="127" y="214"/>
                  <a:pt x="127" y="213"/>
                </a:cubicBezTo>
                <a:cubicBezTo>
                  <a:pt x="129" y="211"/>
                  <a:pt x="131" y="207"/>
                  <a:pt x="133" y="203"/>
                </a:cubicBezTo>
                <a:cubicBezTo>
                  <a:pt x="134" y="200"/>
                  <a:pt x="135" y="197"/>
                  <a:pt x="135" y="194"/>
                </a:cubicBezTo>
                <a:cubicBezTo>
                  <a:pt x="135" y="147"/>
                  <a:pt x="135" y="147"/>
                  <a:pt x="135" y="147"/>
                </a:cubicBezTo>
                <a:cubicBezTo>
                  <a:pt x="135" y="143"/>
                  <a:pt x="132" y="139"/>
                  <a:pt x="129" y="137"/>
                </a:cubicBezTo>
                <a:cubicBezTo>
                  <a:pt x="119" y="131"/>
                  <a:pt x="119" y="131"/>
                  <a:pt x="119" y="131"/>
                </a:cubicBezTo>
                <a:cubicBezTo>
                  <a:pt x="118" y="131"/>
                  <a:pt x="118" y="130"/>
                  <a:pt x="118" y="129"/>
                </a:cubicBezTo>
                <a:cubicBezTo>
                  <a:pt x="118" y="124"/>
                  <a:pt x="118" y="124"/>
                  <a:pt x="118" y="124"/>
                </a:cubicBezTo>
                <a:cubicBezTo>
                  <a:pt x="123" y="120"/>
                  <a:pt x="127" y="113"/>
                  <a:pt x="127" y="106"/>
                </a:cubicBezTo>
                <a:cubicBezTo>
                  <a:pt x="127" y="97"/>
                  <a:pt x="127" y="97"/>
                  <a:pt x="127" y="97"/>
                </a:cubicBezTo>
                <a:cubicBezTo>
                  <a:pt x="127" y="91"/>
                  <a:pt x="124" y="85"/>
                  <a:pt x="119" y="82"/>
                </a:cubicBezTo>
                <a:cubicBezTo>
                  <a:pt x="119" y="70"/>
                  <a:pt x="119" y="70"/>
                  <a:pt x="119" y="70"/>
                </a:cubicBezTo>
                <a:cubicBezTo>
                  <a:pt x="119" y="69"/>
                  <a:pt x="120" y="68"/>
                  <a:pt x="120" y="67"/>
                </a:cubicBezTo>
                <a:cubicBezTo>
                  <a:pt x="128" y="63"/>
                  <a:pt x="128" y="63"/>
                  <a:pt x="128" y="63"/>
                </a:cubicBezTo>
                <a:cubicBezTo>
                  <a:pt x="133" y="68"/>
                  <a:pt x="133" y="68"/>
                  <a:pt x="133" y="68"/>
                </a:cubicBezTo>
                <a:cubicBezTo>
                  <a:pt x="135" y="70"/>
                  <a:pt x="137" y="71"/>
                  <a:pt x="140" y="71"/>
                </a:cubicBezTo>
                <a:cubicBezTo>
                  <a:pt x="144" y="71"/>
                  <a:pt x="146" y="70"/>
                  <a:pt x="148" y="68"/>
                </a:cubicBezTo>
                <a:cubicBezTo>
                  <a:pt x="153" y="63"/>
                  <a:pt x="153" y="63"/>
                  <a:pt x="153" y="63"/>
                </a:cubicBezTo>
                <a:cubicBezTo>
                  <a:pt x="161" y="67"/>
                  <a:pt x="161" y="67"/>
                  <a:pt x="161" y="67"/>
                </a:cubicBezTo>
                <a:cubicBezTo>
                  <a:pt x="161" y="68"/>
                  <a:pt x="162" y="69"/>
                  <a:pt x="162" y="70"/>
                </a:cubicBezTo>
                <a:cubicBezTo>
                  <a:pt x="162" y="83"/>
                  <a:pt x="162" y="83"/>
                  <a:pt x="162" y="83"/>
                </a:cubicBezTo>
                <a:cubicBezTo>
                  <a:pt x="158" y="86"/>
                  <a:pt x="156" y="91"/>
                  <a:pt x="156" y="97"/>
                </a:cubicBezTo>
                <a:cubicBezTo>
                  <a:pt x="156" y="106"/>
                  <a:pt x="156" y="106"/>
                  <a:pt x="156" y="106"/>
                </a:cubicBezTo>
                <a:cubicBezTo>
                  <a:pt x="156" y="113"/>
                  <a:pt x="159" y="119"/>
                  <a:pt x="164" y="124"/>
                </a:cubicBezTo>
                <a:cubicBezTo>
                  <a:pt x="164" y="129"/>
                  <a:pt x="164" y="129"/>
                  <a:pt x="164" y="129"/>
                </a:cubicBezTo>
                <a:cubicBezTo>
                  <a:pt x="164" y="130"/>
                  <a:pt x="164" y="131"/>
                  <a:pt x="163" y="131"/>
                </a:cubicBezTo>
                <a:cubicBezTo>
                  <a:pt x="153" y="137"/>
                  <a:pt x="153" y="137"/>
                  <a:pt x="153" y="137"/>
                </a:cubicBezTo>
                <a:cubicBezTo>
                  <a:pt x="150" y="139"/>
                  <a:pt x="147" y="143"/>
                  <a:pt x="147" y="147"/>
                </a:cubicBezTo>
                <a:cubicBezTo>
                  <a:pt x="147" y="194"/>
                  <a:pt x="147" y="194"/>
                  <a:pt x="147" y="194"/>
                </a:cubicBezTo>
                <a:cubicBezTo>
                  <a:pt x="147" y="197"/>
                  <a:pt x="148" y="200"/>
                  <a:pt x="149" y="203"/>
                </a:cubicBezTo>
                <a:cubicBezTo>
                  <a:pt x="151" y="207"/>
                  <a:pt x="153" y="211"/>
                  <a:pt x="155" y="213"/>
                </a:cubicBezTo>
                <a:cubicBezTo>
                  <a:pt x="155" y="214"/>
                  <a:pt x="156" y="215"/>
                  <a:pt x="156" y="216"/>
                </a:cubicBezTo>
                <a:cubicBezTo>
                  <a:pt x="156" y="235"/>
                  <a:pt x="156" y="235"/>
                  <a:pt x="156" y="235"/>
                </a:cubicBezTo>
                <a:cubicBezTo>
                  <a:pt x="156" y="238"/>
                  <a:pt x="158" y="240"/>
                  <a:pt x="160" y="240"/>
                </a:cubicBezTo>
                <a:cubicBezTo>
                  <a:pt x="163" y="240"/>
                  <a:pt x="165" y="238"/>
                  <a:pt x="165" y="235"/>
                </a:cubicBezTo>
                <a:cubicBezTo>
                  <a:pt x="165" y="216"/>
                  <a:pt x="165" y="216"/>
                  <a:pt x="165" y="216"/>
                </a:cubicBezTo>
                <a:cubicBezTo>
                  <a:pt x="165" y="213"/>
                  <a:pt x="164" y="210"/>
                  <a:pt x="162" y="207"/>
                </a:cubicBezTo>
                <a:cubicBezTo>
                  <a:pt x="161" y="206"/>
                  <a:pt x="159" y="203"/>
                  <a:pt x="158" y="199"/>
                </a:cubicBezTo>
                <a:cubicBezTo>
                  <a:pt x="157" y="198"/>
                  <a:pt x="157" y="196"/>
                  <a:pt x="157" y="194"/>
                </a:cubicBezTo>
                <a:cubicBezTo>
                  <a:pt x="157" y="147"/>
                  <a:pt x="157" y="147"/>
                  <a:pt x="157" y="147"/>
                </a:cubicBezTo>
                <a:cubicBezTo>
                  <a:pt x="157" y="146"/>
                  <a:pt x="157" y="146"/>
                  <a:pt x="158" y="145"/>
                </a:cubicBezTo>
                <a:cubicBezTo>
                  <a:pt x="165" y="140"/>
                  <a:pt x="165" y="140"/>
                  <a:pt x="165" y="140"/>
                </a:cubicBezTo>
                <a:cubicBezTo>
                  <a:pt x="170" y="145"/>
                  <a:pt x="170" y="145"/>
                  <a:pt x="170" y="145"/>
                </a:cubicBezTo>
                <a:cubicBezTo>
                  <a:pt x="172" y="147"/>
                  <a:pt x="175" y="148"/>
                  <a:pt x="178" y="148"/>
                </a:cubicBezTo>
                <a:cubicBezTo>
                  <a:pt x="178" y="148"/>
                  <a:pt x="178" y="148"/>
                  <a:pt x="178" y="148"/>
                </a:cubicBezTo>
                <a:cubicBezTo>
                  <a:pt x="181" y="148"/>
                  <a:pt x="184" y="147"/>
                  <a:pt x="186" y="145"/>
                </a:cubicBezTo>
                <a:cubicBezTo>
                  <a:pt x="191" y="140"/>
                  <a:pt x="191" y="140"/>
                  <a:pt x="191" y="140"/>
                </a:cubicBezTo>
                <a:cubicBezTo>
                  <a:pt x="198" y="145"/>
                  <a:pt x="198" y="145"/>
                  <a:pt x="198" y="145"/>
                </a:cubicBezTo>
                <a:cubicBezTo>
                  <a:pt x="199" y="146"/>
                  <a:pt x="199" y="146"/>
                  <a:pt x="199" y="147"/>
                </a:cubicBezTo>
                <a:cubicBezTo>
                  <a:pt x="199" y="194"/>
                  <a:pt x="199" y="194"/>
                  <a:pt x="199" y="194"/>
                </a:cubicBezTo>
                <a:cubicBezTo>
                  <a:pt x="199" y="196"/>
                  <a:pt x="199" y="198"/>
                  <a:pt x="198" y="199"/>
                </a:cubicBezTo>
                <a:cubicBezTo>
                  <a:pt x="197" y="203"/>
                  <a:pt x="195" y="206"/>
                  <a:pt x="194" y="207"/>
                </a:cubicBezTo>
                <a:cubicBezTo>
                  <a:pt x="192" y="210"/>
                  <a:pt x="191" y="213"/>
                  <a:pt x="191" y="216"/>
                </a:cubicBezTo>
                <a:cubicBezTo>
                  <a:pt x="191" y="235"/>
                  <a:pt x="191" y="235"/>
                  <a:pt x="191" y="235"/>
                </a:cubicBezTo>
                <a:cubicBezTo>
                  <a:pt x="191" y="238"/>
                  <a:pt x="193" y="240"/>
                  <a:pt x="196" y="240"/>
                </a:cubicBezTo>
                <a:cubicBezTo>
                  <a:pt x="198" y="240"/>
                  <a:pt x="200" y="238"/>
                  <a:pt x="200" y="235"/>
                </a:cubicBezTo>
                <a:cubicBezTo>
                  <a:pt x="200" y="216"/>
                  <a:pt x="200" y="216"/>
                  <a:pt x="200" y="216"/>
                </a:cubicBezTo>
                <a:cubicBezTo>
                  <a:pt x="200" y="215"/>
                  <a:pt x="201" y="214"/>
                  <a:pt x="201" y="213"/>
                </a:cubicBezTo>
                <a:cubicBezTo>
                  <a:pt x="203" y="211"/>
                  <a:pt x="205" y="207"/>
                  <a:pt x="207" y="203"/>
                </a:cubicBezTo>
                <a:cubicBezTo>
                  <a:pt x="208" y="200"/>
                  <a:pt x="208" y="197"/>
                  <a:pt x="208" y="194"/>
                </a:cubicBezTo>
                <a:cubicBezTo>
                  <a:pt x="208" y="147"/>
                  <a:pt x="208" y="147"/>
                  <a:pt x="208" y="147"/>
                </a:cubicBezTo>
                <a:cubicBezTo>
                  <a:pt x="208" y="143"/>
                  <a:pt x="206" y="139"/>
                  <a:pt x="203" y="137"/>
                </a:cubicBezTo>
                <a:cubicBezTo>
                  <a:pt x="193" y="131"/>
                  <a:pt x="193" y="131"/>
                  <a:pt x="193" y="131"/>
                </a:cubicBezTo>
                <a:cubicBezTo>
                  <a:pt x="192" y="131"/>
                  <a:pt x="192" y="130"/>
                  <a:pt x="192" y="129"/>
                </a:cubicBezTo>
                <a:cubicBezTo>
                  <a:pt x="192" y="124"/>
                  <a:pt x="192" y="124"/>
                  <a:pt x="192" y="124"/>
                </a:cubicBezTo>
                <a:cubicBezTo>
                  <a:pt x="197" y="120"/>
                  <a:pt x="201" y="113"/>
                  <a:pt x="201" y="106"/>
                </a:cubicBezTo>
                <a:cubicBezTo>
                  <a:pt x="201" y="97"/>
                  <a:pt x="201" y="97"/>
                  <a:pt x="201" y="97"/>
                </a:cubicBezTo>
                <a:cubicBezTo>
                  <a:pt x="201" y="91"/>
                  <a:pt x="198" y="85"/>
                  <a:pt x="193" y="82"/>
                </a:cubicBezTo>
                <a:cubicBezTo>
                  <a:pt x="193" y="70"/>
                  <a:pt x="193" y="70"/>
                  <a:pt x="193" y="70"/>
                </a:cubicBezTo>
                <a:cubicBezTo>
                  <a:pt x="193" y="69"/>
                  <a:pt x="194" y="68"/>
                  <a:pt x="194" y="67"/>
                </a:cubicBezTo>
                <a:cubicBezTo>
                  <a:pt x="202" y="63"/>
                  <a:pt x="202" y="63"/>
                  <a:pt x="202" y="63"/>
                </a:cubicBezTo>
                <a:cubicBezTo>
                  <a:pt x="207" y="68"/>
                  <a:pt x="207" y="68"/>
                  <a:pt x="207" y="68"/>
                </a:cubicBezTo>
                <a:cubicBezTo>
                  <a:pt x="208" y="70"/>
                  <a:pt x="211" y="71"/>
                  <a:pt x="214" y="71"/>
                </a:cubicBezTo>
                <a:cubicBezTo>
                  <a:pt x="218" y="71"/>
                  <a:pt x="220" y="70"/>
                  <a:pt x="222" y="68"/>
                </a:cubicBezTo>
                <a:cubicBezTo>
                  <a:pt x="227" y="63"/>
                  <a:pt x="227" y="63"/>
                  <a:pt x="227" y="63"/>
                </a:cubicBezTo>
                <a:cubicBezTo>
                  <a:pt x="235" y="67"/>
                  <a:pt x="235" y="67"/>
                  <a:pt x="235" y="67"/>
                </a:cubicBezTo>
                <a:cubicBezTo>
                  <a:pt x="235" y="68"/>
                  <a:pt x="236" y="69"/>
                  <a:pt x="236" y="70"/>
                </a:cubicBezTo>
                <a:cubicBezTo>
                  <a:pt x="236" y="83"/>
                  <a:pt x="236" y="83"/>
                  <a:pt x="236" y="83"/>
                </a:cubicBezTo>
                <a:cubicBezTo>
                  <a:pt x="232" y="86"/>
                  <a:pt x="229" y="91"/>
                  <a:pt x="229" y="97"/>
                </a:cubicBezTo>
                <a:cubicBezTo>
                  <a:pt x="229" y="106"/>
                  <a:pt x="229" y="106"/>
                  <a:pt x="229" y="106"/>
                </a:cubicBezTo>
                <a:cubicBezTo>
                  <a:pt x="229" y="113"/>
                  <a:pt x="233" y="119"/>
                  <a:pt x="238" y="124"/>
                </a:cubicBezTo>
                <a:cubicBezTo>
                  <a:pt x="238" y="129"/>
                  <a:pt x="238" y="129"/>
                  <a:pt x="238" y="129"/>
                </a:cubicBezTo>
                <a:cubicBezTo>
                  <a:pt x="238" y="130"/>
                  <a:pt x="238" y="131"/>
                  <a:pt x="237" y="131"/>
                </a:cubicBezTo>
                <a:cubicBezTo>
                  <a:pt x="227" y="137"/>
                  <a:pt x="227" y="137"/>
                  <a:pt x="227" y="137"/>
                </a:cubicBezTo>
                <a:cubicBezTo>
                  <a:pt x="224" y="139"/>
                  <a:pt x="221" y="143"/>
                  <a:pt x="221" y="147"/>
                </a:cubicBezTo>
                <a:cubicBezTo>
                  <a:pt x="221" y="194"/>
                  <a:pt x="221" y="194"/>
                  <a:pt x="221" y="194"/>
                </a:cubicBezTo>
                <a:cubicBezTo>
                  <a:pt x="221" y="197"/>
                  <a:pt x="222" y="200"/>
                  <a:pt x="223" y="203"/>
                </a:cubicBezTo>
                <a:cubicBezTo>
                  <a:pt x="225" y="207"/>
                  <a:pt x="227" y="211"/>
                  <a:pt x="229" y="213"/>
                </a:cubicBezTo>
                <a:cubicBezTo>
                  <a:pt x="229" y="214"/>
                  <a:pt x="229" y="215"/>
                  <a:pt x="229" y="216"/>
                </a:cubicBezTo>
                <a:cubicBezTo>
                  <a:pt x="229" y="235"/>
                  <a:pt x="229" y="235"/>
                  <a:pt x="229" y="235"/>
                </a:cubicBezTo>
                <a:cubicBezTo>
                  <a:pt x="229" y="238"/>
                  <a:pt x="232" y="240"/>
                  <a:pt x="234" y="240"/>
                </a:cubicBezTo>
                <a:cubicBezTo>
                  <a:pt x="237" y="240"/>
                  <a:pt x="239" y="238"/>
                  <a:pt x="239" y="235"/>
                </a:cubicBezTo>
                <a:cubicBezTo>
                  <a:pt x="239" y="216"/>
                  <a:pt x="239" y="216"/>
                  <a:pt x="239" y="216"/>
                </a:cubicBezTo>
                <a:cubicBezTo>
                  <a:pt x="239" y="213"/>
                  <a:pt x="238" y="210"/>
                  <a:pt x="236" y="207"/>
                </a:cubicBezTo>
                <a:cubicBezTo>
                  <a:pt x="235" y="206"/>
                  <a:pt x="233" y="203"/>
                  <a:pt x="232" y="199"/>
                </a:cubicBezTo>
                <a:cubicBezTo>
                  <a:pt x="231" y="198"/>
                  <a:pt x="231" y="196"/>
                  <a:pt x="231" y="194"/>
                </a:cubicBezTo>
                <a:cubicBezTo>
                  <a:pt x="231" y="147"/>
                  <a:pt x="231" y="147"/>
                  <a:pt x="231" y="147"/>
                </a:cubicBezTo>
                <a:cubicBezTo>
                  <a:pt x="231" y="146"/>
                  <a:pt x="231" y="146"/>
                  <a:pt x="232" y="145"/>
                </a:cubicBezTo>
                <a:cubicBezTo>
                  <a:pt x="239" y="140"/>
                  <a:pt x="239" y="140"/>
                  <a:pt x="239" y="140"/>
                </a:cubicBezTo>
                <a:cubicBezTo>
                  <a:pt x="244" y="145"/>
                  <a:pt x="244" y="145"/>
                  <a:pt x="244" y="145"/>
                </a:cubicBezTo>
                <a:cubicBezTo>
                  <a:pt x="246" y="147"/>
                  <a:pt x="249" y="148"/>
                  <a:pt x="252" y="148"/>
                </a:cubicBezTo>
                <a:cubicBezTo>
                  <a:pt x="255" y="148"/>
                  <a:pt x="258" y="147"/>
                  <a:pt x="260" y="145"/>
                </a:cubicBezTo>
                <a:cubicBezTo>
                  <a:pt x="264" y="140"/>
                  <a:pt x="264" y="140"/>
                  <a:pt x="264" y="140"/>
                </a:cubicBezTo>
                <a:cubicBezTo>
                  <a:pt x="272" y="145"/>
                  <a:pt x="272" y="145"/>
                  <a:pt x="272" y="145"/>
                </a:cubicBezTo>
                <a:cubicBezTo>
                  <a:pt x="273" y="146"/>
                  <a:pt x="273" y="146"/>
                  <a:pt x="273" y="147"/>
                </a:cubicBezTo>
                <a:cubicBezTo>
                  <a:pt x="273" y="194"/>
                  <a:pt x="273" y="194"/>
                  <a:pt x="273" y="194"/>
                </a:cubicBezTo>
                <a:cubicBezTo>
                  <a:pt x="273" y="196"/>
                  <a:pt x="273" y="198"/>
                  <a:pt x="272" y="199"/>
                </a:cubicBezTo>
                <a:cubicBezTo>
                  <a:pt x="271" y="203"/>
                  <a:pt x="269" y="206"/>
                  <a:pt x="268" y="207"/>
                </a:cubicBezTo>
                <a:cubicBezTo>
                  <a:pt x="266" y="210"/>
                  <a:pt x="265" y="213"/>
                  <a:pt x="265" y="216"/>
                </a:cubicBezTo>
                <a:cubicBezTo>
                  <a:pt x="265" y="235"/>
                  <a:pt x="265" y="235"/>
                  <a:pt x="265" y="235"/>
                </a:cubicBezTo>
                <a:cubicBezTo>
                  <a:pt x="265" y="238"/>
                  <a:pt x="267" y="240"/>
                  <a:pt x="270" y="240"/>
                </a:cubicBezTo>
                <a:cubicBezTo>
                  <a:pt x="272" y="240"/>
                  <a:pt x="274" y="238"/>
                  <a:pt x="274" y="235"/>
                </a:cubicBezTo>
                <a:cubicBezTo>
                  <a:pt x="274" y="216"/>
                  <a:pt x="274" y="216"/>
                  <a:pt x="274" y="216"/>
                </a:cubicBezTo>
                <a:cubicBezTo>
                  <a:pt x="274" y="215"/>
                  <a:pt x="275" y="214"/>
                  <a:pt x="275" y="213"/>
                </a:cubicBezTo>
                <a:cubicBezTo>
                  <a:pt x="277" y="211"/>
                  <a:pt x="279" y="207"/>
                  <a:pt x="281" y="203"/>
                </a:cubicBezTo>
                <a:cubicBezTo>
                  <a:pt x="282" y="200"/>
                  <a:pt x="282" y="197"/>
                  <a:pt x="282" y="194"/>
                </a:cubicBezTo>
                <a:cubicBezTo>
                  <a:pt x="282" y="147"/>
                  <a:pt x="282" y="147"/>
                  <a:pt x="282" y="147"/>
                </a:cubicBezTo>
                <a:cubicBezTo>
                  <a:pt x="282" y="143"/>
                  <a:pt x="280" y="139"/>
                  <a:pt x="277" y="137"/>
                </a:cubicBezTo>
                <a:close/>
                <a:moveTo>
                  <a:pt x="17" y="97"/>
                </a:moveTo>
                <a:cubicBezTo>
                  <a:pt x="17" y="91"/>
                  <a:pt x="21" y="87"/>
                  <a:pt x="27" y="87"/>
                </a:cubicBezTo>
                <a:cubicBezTo>
                  <a:pt x="34" y="87"/>
                  <a:pt x="34" y="87"/>
                  <a:pt x="34" y="87"/>
                </a:cubicBezTo>
                <a:cubicBezTo>
                  <a:pt x="39" y="87"/>
                  <a:pt x="44" y="91"/>
                  <a:pt x="44" y="97"/>
                </a:cubicBezTo>
                <a:cubicBezTo>
                  <a:pt x="44" y="106"/>
                  <a:pt x="44" y="106"/>
                  <a:pt x="44" y="106"/>
                </a:cubicBezTo>
                <a:cubicBezTo>
                  <a:pt x="44" y="111"/>
                  <a:pt x="41" y="115"/>
                  <a:pt x="38" y="117"/>
                </a:cubicBezTo>
                <a:cubicBezTo>
                  <a:pt x="37" y="117"/>
                  <a:pt x="37" y="117"/>
                  <a:pt x="37" y="117"/>
                </a:cubicBezTo>
                <a:cubicBezTo>
                  <a:pt x="35" y="118"/>
                  <a:pt x="33" y="119"/>
                  <a:pt x="30" y="119"/>
                </a:cubicBezTo>
                <a:cubicBezTo>
                  <a:pt x="30" y="119"/>
                  <a:pt x="30" y="119"/>
                  <a:pt x="30" y="119"/>
                </a:cubicBezTo>
                <a:cubicBezTo>
                  <a:pt x="23" y="119"/>
                  <a:pt x="17" y="113"/>
                  <a:pt x="17" y="106"/>
                </a:cubicBezTo>
                <a:lnTo>
                  <a:pt x="17" y="97"/>
                </a:lnTo>
                <a:close/>
                <a:moveTo>
                  <a:pt x="36" y="134"/>
                </a:moveTo>
                <a:cubicBezTo>
                  <a:pt x="32" y="139"/>
                  <a:pt x="32" y="139"/>
                  <a:pt x="32" y="139"/>
                </a:cubicBezTo>
                <a:cubicBezTo>
                  <a:pt x="31" y="139"/>
                  <a:pt x="29" y="139"/>
                  <a:pt x="29" y="139"/>
                </a:cubicBezTo>
                <a:cubicBezTo>
                  <a:pt x="24" y="134"/>
                  <a:pt x="24" y="134"/>
                  <a:pt x="24" y="134"/>
                </a:cubicBezTo>
                <a:cubicBezTo>
                  <a:pt x="25" y="133"/>
                  <a:pt x="26" y="131"/>
                  <a:pt x="26" y="129"/>
                </a:cubicBezTo>
                <a:cubicBezTo>
                  <a:pt x="26" y="128"/>
                  <a:pt x="26" y="128"/>
                  <a:pt x="26" y="128"/>
                </a:cubicBezTo>
                <a:cubicBezTo>
                  <a:pt x="27" y="128"/>
                  <a:pt x="29" y="128"/>
                  <a:pt x="30" y="128"/>
                </a:cubicBezTo>
                <a:cubicBezTo>
                  <a:pt x="30" y="128"/>
                  <a:pt x="30" y="128"/>
                  <a:pt x="30" y="128"/>
                </a:cubicBezTo>
                <a:cubicBezTo>
                  <a:pt x="32" y="128"/>
                  <a:pt x="33" y="128"/>
                  <a:pt x="35" y="128"/>
                </a:cubicBezTo>
                <a:cubicBezTo>
                  <a:pt x="35" y="129"/>
                  <a:pt x="35" y="129"/>
                  <a:pt x="35" y="129"/>
                </a:cubicBezTo>
                <a:cubicBezTo>
                  <a:pt x="35" y="131"/>
                  <a:pt x="35" y="133"/>
                  <a:pt x="36" y="134"/>
                </a:cubicBezTo>
                <a:close/>
                <a:moveTo>
                  <a:pt x="53" y="19"/>
                </a:moveTo>
                <a:cubicBezTo>
                  <a:pt x="53" y="14"/>
                  <a:pt x="58" y="9"/>
                  <a:pt x="63" y="9"/>
                </a:cubicBezTo>
                <a:cubicBezTo>
                  <a:pt x="70" y="9"/>
                  <a:pt x="70" y="9"/>
                  <a:pt x="70" y="9"/>
                </a:cubicBezTo>
                <a:cubicBezTo>
                  <a:pt x="76" y="9"/>
                  <a:pt x="80" y="14"/>
                  <a:pt x="80" y="19"/>
                </a:cubicBezTo>
                <a:cubicBezTo>
                  <a:pt x="80" y="28"/>
                  <a:pt x="80" y="28"/>
                  <a:pt x="80" y="28"/>
                </a:cubicBezTo>
                <a:cubicBezTo>
                  <a:pt x="80" y="33"/>
                  <a:pt x="78" y="37"/>
                  <a:pt x="74" y="39"/>
                </a:cubicBezTo>
                <a:cubicBezTo>
                  <a:pt x="74" y="39"/>
                  <a:pt x="74" y="39"/>
                  <a:pt x="74" y="39"/>
                </a:cubicBezTo>
                <a:cubicBezTo>
                  <a:pt x="72" y="41"/>
                  <a:pt x="69" y="41"/>
                  <a:pt x="67" y="41"/>
                </a:cubicBezTo>
                <a:cubicBezTo>
                  <a:pt x="67" y="41"/>
                  <a:pt x="67" y="41"/>
                  <a:pt x="67" y="41"/>
                </a:cubicBezTo>
                <a:cubicBezTo>
                  <a:pt x="59" y="41"/>
                  <a:pt x="53" y="36"/>
                  <a:pt x="53" y="28"/>
                </a:cubicBezTo>
                <a:lnTo>
                  <a:pt x="53" y="19"/>
                </a:lnTo>
                <a:close/>
                <a:moveTo>
                  <a:pt x="65" y="61"/>
                </a:moveTo>
                <a:cubicBezTo>
                  <a:pt x="61" y="57"/>
                  <a:pt x="61" y="57"/>
                  <a:pt x="61" y="57"/>
                </a:cubicBezTo>
                <a:cubicBezTo>
                  <a:pt x="62" y="55"/>
                  <a:pt x="62" y="53"/>
                  <a:pt x="62" y="52"/>
                </a:cubicBezTo>
                <a:cubicBezTo>
                  <a:pt x="62" y="50"/>
                  <a:pt x="62" y="50"/>
                  <a:pt x="62" y="50"/>
                </a:cubicBezTo>
                <a:cubicBezTo>
                  <a:pt x="64" y="50"/>
                  <a:pt x="65" y="51"/>
                  <a:pt x="67" y="51"/>
                </a:cubicBezTo>
                <a:cubicBezTo>
                  <a:pt x="67" y="51"/>
                  <a:pt x="67" y="51"/>
                  <a:pt x="67" y="51"/>
                </a:cubicBezTo>
                <a:cubicBezTo>
                  <a:pt x="68" y="51"/>
                  <a:pt x="70" y="50"/>
                  <a:pt x="71" y="50"/>
                </a:cubicBezTo>
                <a:cubicBezTo>
                  <a:pt x="71" y="52"/>
                  <a:pt x="71" y="52"/>
                  <a:pt x="71" y="52"/>
                </a:cubicBezTo>
                <a:cubicBezTo>
                  <a:pt x="71" y="53"/>
                  <a:pt x="72" y="55"/>
                  <a:pt x="72" y="57"/>
                </a:cubicBezTo>
                <a:cubicBezTo>
                  <a:pt x="68" y="61"/>
                  <a:pt x="68" y="61"/>
                  <a:pt x="68" y="61"/>
                </a:cubicBezTo>
                <a:cubicBezTo>
                  <a:pt x="68" y="61"/>
                  <a:pt x="66" y="61"/>
                  <a:pt x="65" y="61"/>
                </a:cubicBezTo>
                <a:close/>
                <a:moveTo>
                  <a:pt x="108" y="87"/>
                </a:moveTo>
                <a:cubicBezTo>
                  <a:pt x="113" y="87"/>
                  <a:pt x="117" y="91"/>
                  <a:pt x="117" y="97"/>
                </a:cubicBezTo>
                <a:cubicBezTo>
                  <a:pt x="117" y="106"/>
                  <a:pt x="117" y="106"/>
                  <a:pt x="117" y="106"/>
                </a:cubicBezTo>
                <a:cubicBezTo>
                  <a:pt x="117" y="111"/>
                  <a:pt x="115" y="115"/>
                  <a:pt x="111" y="117"/>
                </a:cubicBezTo>
                <a:cubicBezTo>
                  <a:pt x="111" y="117"/>
                  <a:pt x="111" y="117"/>
                  <a:pt x="111" y="117"/>
                </a:cubicBezTo>
                <a:cubicBezTo>
                  <a:pt x="109" y="118"/>
                  <a:pt x="107" y="119"/>
                  <a:pt x="104" y="119"/>
                </a:cubicBezTo>
                <a:cubicBezTo>
                  <a:pt x="104" y="119"/>
                  <a:pt x="104" y="119"/>
                  <a:pt x="104" y="119"/>
                </a:cubicBezTo>
                <a:cubicBezTo>
                  <a:pt x="97" y="119"/>
                  <a:pt x="91" y="113"/>
                  <a:pt x="91" y="106"/>
                </a:cubicBezTo>
                <a:cubicBezTo>
                  <a:pt x="91" y="97"/>
                  <a:pt x="91" y="97"/>
                  <a:pt x="91" y="97"/>
                </a:cubicBezTo>
                <a:cubicBezTo>
                  <a:pt x="91" y="91"/>
                  <a:pt x="95" y="87"/>
                  <a:pt x="101" y="87"/>
                </a:cubicBezTo>
                <a:lnTo>
                  <a:pt x="108" y="87"/>
                </a:lnTo>
                <a:close/>
                <a:moveTo>
                  <a:pt x="110" y="134"/>
                </a:moveTo>
                <a:cubicBezTo>
                  <a:pt x="105" y="139"/>
                  <a:pt x="105" y="139"/>
                  <a:pt x="105" y="139"/>
                </a:cubicBezTo>
                <a:cubicBezTo>
                  <a:pt x="105" y="139"/>
                  <a:pt x="103" y="139"/>
                  <a:pt x="103" y="139"/>
                </a:cubicBezTo>
                <a:cubicBezTo>
                  <a:pt x="98" y="134"/>
                  <a:pt x="98" y="134"/>
                  <a:pt x="98" y="134"/>
                </a:cubicBezTo>
                <a:cubicBezTo>
                  <a:pt x="99" y="133"/>
                  <a:pt x="100" y="131"/>
                  <a:pt x="100" y="129"/>
                </a:cubicBezTo>
                <a:cubicBezTo>
                  <a:pt x="100" y="128"/>
                  <a:pt x="100" y="128"/>
                  <a:pt x="100" y="128"/>
                </a:cubicBezTo>
                <a:cubicBezTo>
                  <a:pt x="101" y="128"/>
                  <a:pt x="103" y="128"/>
                  <a:pt x="104" y="128"/>
                </a:cubicBezTo>
                <a:cubicBezTo>
                  <a:pt x="104" y="128"/>
                  <a:pt x="104" y="128"/>
                  <a:pt x="104" y="128"/>
                </a:cubicBezTo>
                <a:cubicBezTo>
                  <a:pt x="106" y="128"/>
                  <a:pt x="107" y="128"/>
                  <a:pt x="109" y="128"/>
                </a:cubicBezTo>
                <a:cubicBezTo>
                  <a:pt x="109" y="129"/>
                  <a:pt x="109" y="129"/>
                  <a:pt x="109" y="129"/>
                </a:cubicBezTo>
                <a:cubicBezTo>
                  <a:pt x="109" y="131"/>
                  <a:pt x="109" y="133"/>
                  <a:pt x="110" y="134"/>
                </a:cubicBezTo>
                <a:close/>
                <a:moveTo>
                  <a:pt x="127" y="19"/>
                </a:moveTo>
                <a:cubicBezTo>
                  <a:pt x="127" y="14"/>
                  <a:pt x="132" y="9"/>
                  <a:pt x="137" y="9"/>
                </a:cubicBezTo>
                <a:cubicBezTo>
                  <a:pt x="144" y="9"/>
                  <a:pt x="144" y="9"/>
                  <a:pt x="144" y="9"/>
                </a:cubicBezTo>
                <a:cubicBezTo>
                  <a:pt x="150" y="9"/>
                  <a:pt x="154" y="14"/>
                  <a:pt x="154" y="19"/>
                </a:cubicBezTo>
                <a:cubicBezTo>
                  <a:pt x="154" y="28"/>
                  <a:pt x="154" y="28"/>
                  <a:pt x="154" y="28"/>
                </a:cubicBezTo>
                <a:cubicBezTo>
                  <a:pt x="154" y="33"/>
                  <a:pt x="151" y="37"/>
                  <a:pt x="148" y="39"/>
                </a:cubicBezTo>
                <a:cubicBezTo>
                  <a:pt x="148" y="39"/>
                  <a:pt x="148" y="39"/>
                  <a:pt x="148" y="39"/>
                </a:cubicBezTo>
                <a:cubicBezTo>
                  <a:pt x="146" y="41"/>
                  <a:pt x="143" y="41"/>
                  <a:pt x="141" y="41"/>
                </a:cubicBezTo>
                <a:cubicBezTo>
                  <a:pt x="140" y="41"/>
                  <a:pt x="140" y="41"/>
                  <a:pt x="140" y="41"/>
                </a:cubicBezTo>
                <a:cubicBezTo>
                  <a:pt x="133" y="41"/>
                  <a:pt x="127" y="36"/>
                  <a:pt x="127" y="28"/>
                </a:cubicBezTo>
                <a:lnTo>
                  <a:pt x="127" y="19"/>
                </a:lnTo>
                <a:close/>
                <a:moveTo>
                  <a:pt x="139" y="61"/>
                </a:moveTo>
                <a:cubicBezTo>
                  <a:pt x="135" y="57"/>
                  <a:pt x="135" y="57"/>
                  <a:pt x="135" y="57"/>
                </a:cubicBezTo>
                <a:cubicBezTo>
                  <a:pt x="136" y="55"/>
                  <a:pt x="136" y="53"/>
                  <a:pt x="136" y="52"/>
                </a:cubicBezTo>
                <a:cubicBezTo>
                  <a:pt x="136" y="50"/>
                  <a:pt x="136" y="50"/>
                  <a:pt x="136" y="50"/>
                </a:cubicBezTo>
                <a:cubicBezTo>
                  <a:pt x="137" y="50"/>
                  <a:pt x="139" y="51"/>
                  <a:pt x="140" y="51"/>
                </a:cubicBezTo>
                <a:cubicBezTo>
                  <a:pt x="141" y="51"/>
                  <a:pt x="141" y="51"/>
                  <a:pt x="141" y="51"/>
                </a:cubicBezTo>
                <a:cubicBezTo>
                  <a:pt x="142" y="51"/>
                  <a:pt x="144" y="50"/>
                  <a:pt x="145" y="50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3"/>
                  <a:pt x="145" y="55"/>
                  <a:pt x="146" y="57"/>
                </a:cubicBezTo>
                <a:cubicBezTo>
                  <a:pt x="142" y="61"/>
                  <a:pt x="142" y="61"/>
                  <a:pt x="142" y="61"/>
                </a:cubicBezTo>
                <a:cubicBezTo>
                  <a:pt x="142" y="61"/>
                  <a:pt x="139" y="61"/>
                  <a:pt x="139" y="61"/>
                </a:cubicBezTo>
                <a:close/>
                <a:moveTo>
                  <a:pt x="182" y="87"/>
                </a:moveTo>
                <a:cubicBezTo>
                  <a:pt x="187" y="87"/>
                  <a:pt x="191" y="91"/>
                  <a:pt x="191" y="97"/>
                </a:cubicBezTo>
                <a:cubicBezTo>
                  <a:pt x="191" y="106"/>
                  <a:pt x="191" y="106"/>
                  <a:pt x="191" y="106"/>
                </a:cubicBezTo>
                <a:cubicBezTo>
                  <a:pt x="191" y="111"/>
                  <a:pt x="189" y="115"/>
                  <a:pt x="185" y="117"/>
                </a:cubicBezTo>
                <a:cubicBezTo>
                  <a:pt x="185" y="117"/>
                  <a:pt x="185" y="117"/>
                  <a:pt x="185" y="117"/>
                </a:cubicBezTo>
                <a:cubicBezTo>
                  <a:pt x="183" y="118"/>
                  <a:pt x="181" y="119"/>
                  <a:pt x="178" y="119"/>
                </a:cubicBezTo>
                <a:cubicBezTo>
                  <a:pt x="178" y="119"/>
                  <a:pt x="178" y="119"/>
                  <a:pt x="178" y="119"/>
                </a:cubicBezTo>
                <a:cubicBezTo>
                  <a:pt x="171" y="119"/>
                  <a:pt x="165" y="113"/>
                  <a:pt x="165" y="106"/>
                </a:cubicBezTo>
                <a:cubicBezTo>
                  <a:pt x="165" y="97"/>
                  <a:pt x="165" y="97"/>
                  <a:pt x="165" y="97"/>
                </a:cubicBezTo>
                <a:cubicBezTo>
                  <a:pt x="165" y="91"/>
                  <a:pt x="169" y="87"/>
                  <a:pt x="174" y="87"/>
                </a:cubicBezTo>
                <a:lnTo>
                  <a:pt x="182" y="87"/>
                </a:lnTo>
                <a:close/>
                <a:moveTo>
                  <a:pt x="184" y="134"/>
                </a:moveTo>
                <a:cubicBezTo>
                  <a:pt x="179" y="139"/>
                  <a:pt x="179" y="139"/>
                  <a:pt x="179" y="139"/>
                </a:cubicBezTo>
                <a:cubicBezTo>
                  <a:pt x="179" y="139"/>
                  <a:pt x="179" y="139"/>
                  <a:pt x="178" y="139"/>
                </a:cubicBezTo>
                <a:cubicBezTo>
                  <a:pt x="177" y="139"/>
                  <a:pt x="177" y="139"/>
                  <a:pt x="177" y="139"/>
                </a:cubicBezTo>
                <a:cubicBezTo>
                  <a:pt x="172" y="134"/>
                  <a:pt x="172" y="134"/>
                  <a:pt x="172" y="134"/>
                </a:cubicBezTo>
                <a:cubicBezTo>
                  <a:pt x="173" y="133"/>
                  <a:pt x="174" y="131"/>
                  <a:pt x="174" y="129"/>
                </a:cubicBezTo>
                <a:cubicBezTo>
                  <a:pt x="174" y="128"/>
                  <a:pt x="174" y="128"/>
                  <a:pt x="174" y="128"/>
                </a:cubicBezTo>
                <a:cubicBezTo>
                  <a:pt x="175" y="128"/>
                  <a:pt x="176" y="128"/>
                  <a:pt x="178" y="128"/>
                </a:cubicBezTo>
                <a:cubicBezTo>
                  <a:pt x="178" y="128"/>
                  <a:pt x="178" y="128"/>
                  <a:pt x="178" y="128"/>
                </a:cubicBezTo>
                <a:cubicBezTo>
                  <a:pt x="180" y="128"/>
                  <a:pt x="181" y="128"/>
                  <a:pt x="182" y="128"/>
                </a:cubicBezTo>
                <a:cubicBezTo>
                  <a:pt x="182" y="129"/>
                  <a:pt x="182" y="129"/>
                  <a:pt x="182" y="129"/>
                </a:cubicBezTo>
                <a:cubicBezTo>
                  <a:pt x="182" y="131"/>
                  <a:pt x="183" y="133"/>
                  <a:pt x="184" y="134"/>
                </a:cubicBezTo>
                <a:close/>
                <a:moveTo>
                  <a:pt x="201" y="19"/>
                </a:moveTo>
                <a:cubicBezTo>
                  <a:pt x="201" y="14"/>
                  <a:pt x="206" y="9"/>
                  <a:pt x="211" y="9"/>
                </a:cubicBezTo>
                <a:cubicBezTo>
                  <a:pt x="218" y="9"/>
                  <a:pt x="218" y="9"/>
                  <a:pt x="218" y="9"/>
                </a:cubicBezTo>
                <a:cubicBezTo>
                  <a:pt x="224" y="9"/>
                  <a:pt x="228" y="14"/>
                  <a:pt x="228" y="19"/>
                </a:cubicBezTo>
                <a:cubicBezTo>
                  <a:pt x="228" y="28"/>
                  <a:pt x="228" y="28"/>
                  <a:pt x="228" y="28"/>
                </a:cubicBezTo>
                <a:cubicBezTo>
                  <a:pt x="228" y="33"/>
                  <a:pt x="225" y="37"/>
                  <a:pt x="222" y="39"/>
                </a:cubicBezTo>
                <a:cubicBezTo>
                  <a:pt x="222" y="39"/>
                  <a:pt x="222" y="39"/>
                  <a:pt x="222" y="39"/>
                </a:cubicBezTo>
                <a:cubicBezTo>
                  <a:pt x="220" y="41"/>
                  <a:pt x="217" y="41"/>
                  <a:pt x="215" y="41"/>
                </a:cubicBezTo>
                <a:cubicBezTo>
                  <a:pt x="214" y="41"/>
                  <a:pt x="214" y="41"/>
                  <a:pt x="214" y="41"/>
                </a:cubicBezTo>
                <a:cubicBezTo>
                  <a:pt x="207" y="41"/>
                  <a:pt x="201" y="36"/>
                  <a:pt x="201" y="28"/>
                </a:cubicBezTo>
                <a:lnTo>
                  <a:pt x="201" y="19"/>
                </a:lnTo>
                <a:close/>
                <a:moveTo>
                  <a:pt x="213" y="61"/>
                </a:moveTo>
                <a:cubicBezTo>
                  <a:pt x="209" y="57"/>
                  <a:pt x="209" y="57"/>
                  <a:pt x="209" y="57"/>
                </a:cubicBezTo>
                <a:cubicBezTo>
                  <a:pt x="210" y="55"/>
                  <a:pt x="210" y="53"/>
                  <a:pt x="210" y="52"/>
                </a:cubicBezTo>
                <a:cubicBezTo>
                  <a:pt x="210" y="50"/>
                  <a:pt x="210" y="50"/>
                  <a:pt x="210" y="50"/>
                </a:cubicBezTo>
                <a:cubicBezTo>
                  <a:pt x="211" y="50"/>
                  <a:pt x="213" y="51"/>
                  <a:pt x="214" y="51"/>
                </a:cubicBezTo>
                <a:cubicBezTo>
                  <a:pt x="215" y="51"/>
                  <a:pt x="215" y="51"/>
                  <a:pt x="215" y="51"/>
                </a:cubicBezTo>
                <a:cubicBezTo>
                  <a:pt x="216" y="51"/>
                  <a:pt x="218" y="50"/>
                  <a:pt x="219" y="50"/>
                </a:cubicBezTo>
                <a:cubicBezTo>
                  <a:pt x="219" y="52"/>
                  <a:pt x="219" y="52"/>
                  <a:pt x="219" y="52"/>
                </a:cubicBezTo>
                <a:cubicBezTo>
                  <a:pt x="219" y="53"/>
                  <a:pt x="219" y="55"/>
                  <a:pt x="220" y="57"/>
                </a:cubicBezTo>
                <a:cubicBezTo>
                  <a:pt x="216" y="61"/>
                  <a:pt x="216" y="61"/>
                  <a:pt x="216" y="61"/>
                </a:cubicBezTo>
                <a:cubicBezTo>
                  <a:pt x="216" y="61"/>
                  <a:pt x="213" y="61"/>
                  <a:pt x="213" y="61"/>
                </a:cubicBezTo>
                <a:close/>
                <a:moveTo>
                  <a:pt x="256" y="87"/>
                </a:moveTo>
                <a:cubicBezTo>
                  <a:pt x="261" y="87"/>
                  <a:pt x="265" y="91"/>
                  <a:pt x="265" y="97"/>
                </a:cubicBezTo>
                <a:cubicBezTo>
                  <a:pt x="265" y="106"/>
                  <a:pt x="265" y="106"/>
                  <a:pt x="265" y="106"/>
                </a:cubicBezTo>
                <a:cubicBezTo>
                  <a:pt x="265" y="111"/>
                  <a:pt x="263" y="115"/>
                  <a:pt x="259" y="117"/>
                </a:cubicBezTo>
                <a:cubicBezTo>
                  <a:pt x="259" y="117"/>
                  <a:pt x="259" y="117"/>
                  <a:pt x="259" y="117"/>
                </a:cubicBezTo>
                <a:cubicBezTo>
                  <a:pt x="257" y="118"/>
                  <a:pt x="255" y="119"/>
                  <a:pt x="252" y="119"/>
                </a:cubicBezTo>
                <a:cubicBezTo>
                  <a:pt x="252" y="119"/>
                  <a:pt x="252" y="119"/>
                  <a:pt x="252" y="119"/>
                </a:cubicBezTo>
                <a:cubicBezTo>
                  <a:pt x="245" y="119"/>
                  <a:pt x="239" y="113"/>
                  <a:pt x="239" y="106"/>
                </a:cubicBezTo>
                <a:cubicBezTo>
                  <a:pt x="239" y="97"/>
                  <a:pt x="239" y="97"/>
                  <a:pt x="239" y="97"/>
                </a:cubicBezTo>
                <a:cubicBezTo>
                  <a:pt x="239" y="91"/>
                  <a:pt x="243" y="87"/>
                  <a:pt x="248" y="87"/>
                </a:cubicBezTo>
                <a:lnTo>
                  <a:pt x="256" y="87"/>
                </a:lnTo>
                <a:close/>
                <a:moveTo>
                  <a:pt x="250" y="139"/>
                </a:moveTo>
                <a:cubicBezTo>
                  <a:pt x="246" y="134"/>
                  <a:pt x="246" y="134"/>
                  <a:pt x="246" y="134"/>
                </a:cubicBezTo>
                <a:cubicBezTo>
                  <a:pt x="247" y="133"/>
                  <a:pt x="247" y="131"/>
                  <a:pt x="247" y="129"/>
                </a:cubicBezTo>
                <a:cubicBezTo>
                  <a:pt x="247" y="128"/>
                  <a:pt x="247" y="128"/>
                  <a:pt x="247" y="128"/>
                </a:cubicBezTo>
                <a:cubicBezTo>
                  <a:pt x="249" y="128"/>
                  <a:pt x="250" y="128"/>
                  <a:pt x="252" y="128"/>
                </a:cubicBezTo>
                <a:cubicBezTo>
                  <a:pt x="252" y="128"/>
                  <a:pt x="252" y="128"/>
                  <a:pt x="252" y="128"/>
                </a:cubicBezTo>
                <a:cubicBezTo>
                  <a:pt x="254" y="128"/>
                  <a:pt x="255" y="128"/>
                  <a:pt x="256" y="128"/>
                </a:cubicBezTo>
                <a:cubicBezTo>
                  <a:pt x="256" y="129"/>
                  <a:pt x="256" y="129"/>
                  <a:pt x="256" y="129"/>
                </a:cubicBezTo>
                <a:cubicBezTo>
                  <a:pt x="256" y="131"/>
                  <a:pt x="257" y="133"/>
                  <a:pt x="258" y="134"/>
                </a:cubicBezTo>
                <a:cubicBezTo>
                  <a:pt x="253" y="139"/>
                  <a:pt x="253" y="139"/>
                  <a:pt x="253" y="139"/>
                </a:cubicBezTo>
                <a:cubicBezTo>
                  <a:pt x="253" y="139"/>
                  <a:pt x="251" y="139"/>
                  <a:pt x="250" y="13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" name="Freeform 223"/>
          <p:cNvSpPr>
            <a:spLocks noEditPoints="1"/>
          </p:cNvSpPr>
          <p:nvPr/>
        </p:nvSpPr>
        <p:spPr bwMode="auto">
          <a:xfrm>
            <a:off x="11349463" y="4860817"/>
            <a:ext cx="414348" cy="352012"/>
          </a:xfrm>
          <a:custGeom>
            <a:avLst/>
            <a:gdLst>
              <a:gd name="T0" fmla="*/ 256 w 282"/>
              <a:gd name="T1" fmla="*/ 78 h 240"/>
              <a:gd name="T2" fmla="*/ 228 w 282"/>
              <a:gd name="T3" fmla="*/ 46 h 240"/>
              <a:gd name="T4" fmla="*/ 201 w 282"/>
              <a:gd name="T5" fmla="*/ 46 h 240"/>
              <a:gd name="T6" fmla="*/ 174 w 282"/>
              <a:gd name="T7" fmla="*/ 78 h 240"/>
              <a:gd name="T8" fmla="*/ 163 w 282"/>
              <a:gd name="T9" fmla="*/ 28 h 240"/>
              <a:gd name="T10" fmla="*/ 127 w 282"/>
              <a:gd name="T11" fmla="*/ 52 h 240"/>
              <a:gd name="T12" fmla="*/ 97 w 282"/>
              <a:gd name="T13" fmla="*/ 78 h 240"/>
              <a:gd name="T14" fmla="*/ 89 w 282"/>
              <a:gd name="T15" fmla="*/ 19 h 240"/>
              <a:gd name="T16" fmla="*/ 52 w 282"/>
              <a:gd name="T17" fmla="*/ 53 h 240"/>
              <a:gd name="T18" fmla="*/ 8 w 282"/>
              <a:gd name="T19" fmla="*/ 106 h 240"/>
              <a:gd name="T20" fmla="*/ 1 w 282"/>
              <a:gd name="T21" fmla="*/ 203 h 240"/>
              <a:gd name="T22" fmla="*/ 14 w 282"/>
              <a:gd name="T23" fmla="*/ 207 h 240"/>
              <a:gd name="T24" fmla="*/ 30 w 282"/>
              <a:gd name="T25" fmla="*/ 148 h 240"/>
              <a:gd name="T26" fmla="*/ 46 w 282"/>
              <a:gd name="T27" fmla="*/ 207 h 240"/>
              <a:gd name="T28" fmla="*/ 59 w 282"/>
              <a:gd name="T29" fmla="*/ 203 h 240"/>
              <a:gd name="T30" fmla="*/ 53 w 282"/>
              <a:gd name="T31" fmla="*/ 106 h 240"/>
              <a:gd name="T32" fmla="*/ 67 w 282"/>
              <a:gd name="T33" fmla="*/ 71 h 240"/>
              <a:gd name="T34" fmla="*/ 82 w 282"/>
              <a:gd name="T35" fmla="*/ 106 h 240"/>
              <a:gd name="T36" fmla="*/ 75 w 282"/>
              <a:gd name="T37" fmla="*/ 203 h 240"/>
              <a:gd name="T38" fmla="*/ 88 w 282"/>
              <a:gd name="T39" fmla="*/ 207 h 240"/>
              <a:gd name="T40" fmla="*/ 104 w 282"/>
              <a:gd name="T41" fmla="*/ 148 h 240"/>
              <a:gd name="T42" fmla="*/ 120 w 282"/>
              <a:gd name="T43" fmla="*/ 207 h 240"/>
              <a:gd name="T44" fmla="*/ 133 w 282"/>
              <a:gd name="T45" fmla="*/ 203 h 240"/>
              <a:gd name="T46" fmla="*/ 127 w 282"/>
              <a:gd name="T47" fmla="*/ 106 h 240"/>
              <a:gd name="T48" fmla="*/ 140 w 282"/>
              <a:gd name="T49" fmla="*/ 71 h 240"/>
              <a:gd name="T50" fmla="*/ 156 w 282"/>
              <a:gd name="T51" fmla="*/ 106 h 240"/>
              <a:gd name="T52" fmla="*/ 149 w 282"/>
              <a:gd name="T53" fmla="*/ 203 h 240"/>
              <a:gd name="T54" fmla="*/ 162 w 282"/>
              <a:gd name="T55" fmla="*/ 207 h 240"/>
              <a:gd name="T56" fmla="*/ 178 w 282"/>
              <a:gd name="T57" fmla="*/ 148 h 240"/>
              <a:gd name="T58" fmla="*/ 198 w 282"/>
              <a:gd name="T59" fmla="*/ 199 h 240"/>
              <a:gd name="T60" fmla="*/ 201 w 282"/>
              <a:gd name="T61" fmla="*/ 213 h 240"/>
              <a:gd name="T62" fmla="*/ 192 w 282"/>
              <a:gd name="T63" fmla="*/ 124 h 240"/>
              <a:gd name="T64" fmla="*/ 207 w 282"/>
              <a:gd name="T65" fmla="*/ 68 h 240"/>
              <a:gd name="T66" fmla="*/ 229 w 282"/>
              <a:gd name="T67" fmla="*/ 97 h 240"/>
              <a:gd name="T68" fmla="*/ 221 w 282"/>
              <a:gd name="T69" fmla="*/ 194 h 240"/>
              <a:gd name="T70" fmla="*/ 239 w 282"/>
              <a:gd name="T71" fmla="*/ 216 h 240"/>
              <a:gd name="T72" fmla="*/ 244 w 282"/>
              <a:gd name="T73" fmla="*/ 145 h 240"/>
              <a:gd name="T74" fmla="*/ 272 w 282"/>
              <a:gd name="T75" fmla="*/ 199 h 240"/>
              <a:gd name="T76" fmla="*/ 275 w 282"/>
              <a:gd name="T77" fmla="*/ 213 h 240"/>
              <a:gd name="T78" fmla="*/ 34 w 282"/>
              <a:gd name="T79" fmla="*/ 87 h 240"/>
              <a:gd name="T80" fmla="*/ 17 w 282"/>
              <a:gd name="T81" fmla="*/ 106 h 240"/>
              <a:gd name="T82" fmla="*/ 26 w 282"/>
              <a:gd name="T83" fmla="*/ 128 h 240"/>
              <a:gd name="T84" fmla="*/ 63 w 282"/>
              <a:gd name="T85" fmla="*/ 9 h 240"/>
              <a:gd name="T86" fmla="*/ 67 w 282"/>
              <a:gd name="T87" fmla="*/ 41 h 240"/>
              <a:gd name="T88" fmla="*/ 67 w 282"/>
              <a:gd name="T89" fmla="*/ 51 h 240"/>
              <a:gd name="T90" fmla="*/ 108 w 282"/>
              <a:gd name="T91" fmla="*/ 87 h 240"/>
              <a:gd name="T92" fmla="*/ 91 w 282"/>
              <a:gd name="T93" fmla="*/ 106 h 240"/>
              <a:gd name="T94" fmla="*/ 98 w 282"/>
              <a:gd name="T95" fmla="*/ 134 h 240"/>
              <a:gd name="T96" fmla="*/ 110 w 282"/>
              <a:gd name="T97" fmla="*/ 134 h 240"/>
              <a:gd name="T98" fmla="*/ 148 w 282"/>
              <a:gd name="T99" fmla="*/ 39 h 240"/>
              <a:gd name="T100" fmla="*/ 136 w 282"/>
              <a:gd name="T101" fmla="*/ 52 h 240"/>
              <a:gd name="T102" fmla="*/ 142 w 282"/>
              <a:gd name="T103" fmla="*/ 61 h 240"/>
              <a:gd name="T104" fmla="*/ 178 w 282"/>
              <a:gd name="T105" fmla="*/ 119 h 240"/>
              <a:gd name="T106" fmla="*/ 179 w 282"/>
              <a:gd name="T107" fmla="*/ 139 h 240"/>
              <a:gd name="T108" fmla="*/ 178 w 282"/>
              <a:gd name="T109" fmla="*/ 128 h 240"/>
              <a:gd name="T110" fmla="*/ 228 w 282"/>
              <a:gd name="T111" fmla="*/ 19 h 240"/>
              <a:gd name="T112" fmla="*/ 201 w 282"/>
              <a:gd name="T113" fmla="*/ 19 h 240"/>
              <a:gd name="T114" fmla="*/ 219 w 282"/>
              <a:gd name="T115" fmla="*/ 50 h 240"/>
              <a:gd name="T116" fmla="*/ 265 w 282"/>
              <a:gd name="T117" fmla="*/ 106 h 240"/>
              <a:gd name="T118" fmla="*/ 248 w 282"/>
              <a:gd name="T119" fmla="*/ 87 h 240"/>
              <a:gd name="T120" fmla="*/ 252 w 282"/>
              <a:gd name="T121" fmla="*/ 128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82" h="240">
                <a:moveTo>
                  <a:pt x="277" y="137"/>
                </a:moveTo>
                <a:cubicBezTo>
                  <a:pt x="267" y="131"/>
                  <a:pt x="267" y="131"/>
                  <a:pt x="267" y="131"/>
                </a:cubicBezTo>
                <a:cubicBezTo>
                  <a:pt x="266" y="131"/>
                  <a:pt x="266" y="130"/>
                  <a:pt x="266" y="129"/>
                </a:cubicBezTo>
                <a:cubicBezTo>
                  <a:pt x="266" y="124"/>
                  <a:pt x="266" y="124"/>
                  <a:pt x="266" y="124"/>
                </a:cubicBezTo>
                <a:cubicBezTo>
                  <a:pt x="271" y="120"/>
                  <a:pt x="274" y="113"/>
                  <a:pt x="274" y="106"/>
                </a:cubicBezTo>
                <a:cubicBezTo>
                  <a:pt x="274" y="97"/>
                  <a:pt x="274" y="97"/>
                  <a:pt x="274" y="97"/>
                </a:cubicBezTo>
                <a:cubicBezTo>
                  <a:pt x="274" y="86"/>
                  <a:pt x="266" y="78"/>
                  <a:pt x="256" y="78"/>
                </a:cubicBezTo>
                <a:cubicBezTo>
                  <a:pt x="248" y="78"/>
                  <a:pt x="248" y="78"/>
                  <a:pt x="248" y="78"/>
                </a:cubicBezTo>
                <a:cubicBezTo>
                  <a:pt x="247" y="78"/>
                  <a:pt x="246" y="78"/>
                  <a:pt x="245" y="78"/>
                </a:cubicBezTo>
                <a:cubicBezTo>
                  <a:pt x="245" y="70"/>
                  <a:pt x="245" y="70"/>
                  <a:pt x="245" y="70"/>
                </a:cubicBezTo>
                <a:cubicBezTo>
                  <a:pt x="245" y="66"/>
                  <a:pt x="243" y="62"/>
                  <a:pt x="239" y="60"/>
                </a:cubicBezTo>
                <a:cubicBezTo>
                  <a:pt x="229" y="53"/>
                  <a:pt x="229" y="53"/>
                  <a:pt x="229" y="53"/>
                </a:cubicBezTo>
                <a:cubicBezTo>
                  <a:pt x="229" y="53"/>
                  <a:pt x="228" y="52"/>
                  <a:pt x="228" y="52"/>
                </a:cubicBezTo>
                <a:cubicBezTo>
                  <a:pt x="228" y="46"/>
                  <a:pt x="228" y="46"/>
                  <a:pt x="228" y="46"/>
                </a:cubicBezTo>
                <a:cubicBezTo>
                  <a:pt x="234" y="42"/>
                  <a:pt x="237" y="36"/>
                  <a:pt x="237" y="28"/>
                </a:cubicBezTo>
                <a:cubicBezTo>
                  <a:pt x="237" y="19"/>
                  <a:pt x="237" y="19"/>
                  <a:pt x="237" y="19"/>
                </a:cubicBezTo>
                <a:cubicBezTo>
                  <a:pt x="237" y="9"/>
                  <a:pt x="229" y="0"/>
                  <a:pt x="218" y="0"/>
                </a:cubicBezTo>
                <a:cubicBezTo>
                  <a:pt x="211" y="0"/>
                  <a:pt x="211" y="0"/>
                  <a:pt x="211" y="0"/>
                </a:cubicBezTo>
                <a:cubicBezTo>
                  <a:pt x="201" y="0"/>
                  <a:pt x="192" y="9"/>
                  <a:pt x="192" y="19"/>
                </a:cubicBezTo>
                <a:cubicBezTo>
                  <a:pt x="192" y="28"/>
                  <a:pt x="192" y="28"/>
                  <a:pt x="192" y="28"/>
                </a:cubicBezTo>
                <a:cubicBezTo>
                  <a:pt x="192" y="35"/>
                  <a:pt x="196" y="42"/>
                  <a:pt x="201" y="46"/>
                </a:cubicBezTo>
                <a:cubicBezTo>
                  <a:pt x="201" y="52"/>
                  <a:pt x="201" y="52"/>
                  <a:pt x="201" y="52"/>
                </a:cubicBezTo>
                <a:cubicBezTo>
                  <a:pt x="201" y="52"/>
                  <a:pt x="200" y="53"/>
                  <a:pt x="200" y="53"/>
                </a:cubicBezTo>
                <a:cubicBezTo>
                  <a:pt x="190" y="60"/>
                  <a:pt x="190" y="60"/>
                  <a:pt x="190" y="60"/>
                </a:cubicBezTo>
                <a:cubicBezTo>
                  <a:pt x="186" y="62"/>
                  <a:pt x="184" y="66"/>
                  <a:pt x="184" y="70"/>
                </a:cubicBezTo>
                <a:cubicBezTo>
                  <a:pt x="184" y="78"/>
                  <a:pt x="184" y="78"/>
                  <a:pt x="184" y="78"/>
                </a:cubicBezTo>
                <a:cubicBezTo>
                  <a:pt x="183" y="78"/>
                  <a:pt x="182" y="78"/>
                  <a:pt x="182" y="78"/>
                </a:cubicBezTo>
                <a:cubicBezTo>
                  <a:pt x="174" y="78"/>
                  <a:pt x="174" y="78"/>
                  <a:pt x="174" y="78"/>
                </a:cubicBezTo>
                <a:cubicBezTo>
                  <a:pt x="173" y="78"/>
                  <a:pt x="172" y="78"/>
                  <a:pt x="171" y="78"/>
                </a:cubicBezTo>
                <a:cubicBezTo>
                  <a:pt x="171" y="70"/>
                  <a:pt x="171" y="70"/>
                  <a:pt x="171" y="70"/>
                </a:cubicBezTo>
                <a:cubicBezTo>
                  <a:pt x="171" y="66"/>
                  <a:pt x="169" y="62"/>
                  <a:pt x="165" y="60"/>
                </a:cubicBezTo>
                <a:cubicBezTo>
                  <a:pt x="155" y="53"/>
                  <a:pt x="155" y="53"/>
                  <a:pt x="155" y="53"/>
                </a:cubicBezTo>
                <a:cubicBezTo>
                  <a:pt x="155" y="53"/>
                  <a:pt x="154" y="52"/>
                  <a:pt x="154" y="52"/>
                </a:cubicBezTo>
                <a:cubicBezTo>
                  <a:pt x="154" y="46"/>
                  <a:pt x="154" y="46"/>
                  <a:pt x="154" y="46"/>
                </a:cubicBezTo>
                <a:cubicBezTo>
                  <a:pt x="160" y="42"/>
                  <a:pt x="163" y="36"/>
                  <a:pt x="163" y="28"/>
                </a:cubicBezTo>
                <a:cubicBezTo>
                  <a:pt x="163" y="19"/>
                  <a:pt x="163" y="19"/>
                  <a:pt x="163" y="19"/>
                </a:cubicBezTo>
                <a:cubicBezTo>
                  <a:pt x="163" y="9"/>
                  <a:pt x="155" y="0"/>
                  <a:pt x="144" y="0"/>
                </a:cubicBezTo>
                <a:cubicBezTo>
                  <a:pt x="137" y="0"/>
                  <a:pt x="137" y="0"/>
                  <a:pt x="137" y="0"/>
                </a:cubicBezTo>
                <a:cubicBezTo>
                  <a:pt x="127" y="0"/>
                  <a:pt x="118" y="9"/>
                  <a:pt x="118" y="19"/>
                </a:cubicBezTo>
                <a:cubicBezTo>
                  <a:pt x="118" y="28"/>
                  <a:pt x="118" y="28"/>
                  <a:pt x="118" y="28"/>
                </a:cubicBezTo>
                <a:cubicBezTo>
                  <a:pt x="118" y="35"/>
                  <a:pt x="122" y="42"/>
                  <a:pt x="127" y="46"/>
                </a:cubicBezTo>
                <a:cubicBezTo>
                  <a:pt x="127" y="52"/>
                  <a:pt x="127" y="52"/>
                  <a:pt x="127" y="52"/>
                </a:cubicBezTo>
                <a:cubicBezTo>
                  <a:pt x="127" y="52"/>
                  <a:pt x="126" y="53"/>
                  <a:pt x="126" y="53"/>
                </a:cubicBezTo>
                <a:cubicBezTo>
                  <a:pt x="116" y="60"/>
                  <a:pt x="116" y="60"/>
                  <a:pt x="116" y="60"/>
                </a:cubicBezTo>
                <a:cubicBezTo>
                  <a:pt x="112" y="62"/>
                  <a:pt x="110" y="66"/>
                  <a:pt x="110" y="70"/>
                </a:cubicBezTo>
                <a:cubicBezTo>
                  <a:pt x="110" y="78"/>
                  <a:pt x="110" y="78"/>
                  <a:pt x="110" y="78"/>
                </a:cubicBezTo>
                <a:cubicBezTo>
                  <a:pt x="109" y="78"/>
                  <a:pt x="109" y="78"/>
                  <a:pt x="108" y="78"/>
                </a:cubicBezTo>
                <a:cubicBezTo>
                  <a:pt x="101" y="78"/>
                  <a:pt x="101" y="78"/>
                  <a:pt x="101" y="78"/>
                </a:cubicBezTo>
                <a:cubicBezTo>
                  <a:pt x="99" y="78"/>
                  <a:pt x="98" y="78"/>
                  <a:pt x="97" y="78"/>
                </a:cubicBezTo>
                <a:cubicBezTo>
                  <a:pt x="97" y="70"/>
                  <a:pt x="97" y="70"/>
                  <a:pt x="97" y="70"/>
                </a:cubicBezTo>
                <a:cubicBezTo>
                  <a:pt x="97" y="66"/>
                  <a:pt x="95" y="62"/>
                  <a:pt x="92" y="60"/>
                </a:cubicBezTo>
                <a:cubicBezTo>
                  <a:pt x="81" y="53"/>
                  <a:pt x="81" y="53"/>
                  <a:pt x="81" y="53"/>
                </a:cubicBezTo>
                <a:cubicBezTo>
                  <a:pt x="81" y="53"/>
                  <a:pt x="80" y="52"/>
                  <a:pt x="80" y="52"/>
                </a:cubicBezTo>
                <a:cubicBezTo>
                  <a:pt x="80" y="46"/>
                  <a:pt x="80" y="46"/>
                  <a:pt x="80" y="46"/>
                </a:cubicBezTo>
                <a:cubicBezTo>
                  <a:pt x="86" y="42"/>
                  <a:pt x="89" y="36"/>
                  <a:pt x="89" y="28"/>
                </a:cubicBezTo>
                <a:cubicBezTo>
                  <a:pt x="89" y="19"/>
                  <a:pt x="89" y="19"/>
                  <a:pt x="89" y="19"/>
                </a:cubicBezTo>
                <a:cubicBezTo>
                  <a:pt x="89" y="9"/>
                  <a:pt x="81" y="0"/>
                  <a:pt x="70" y="0"/>
                </a:cubicBezTo>
                <a:cubicBezTo>
                  <a:pt x="63" y="0"/>
                  <a:pt x="63" y="0"/>
                  <a:pt x="63" y="0"/>
                </a:cubicBezTo>
                <a:cubicBezTo>
                  <a:pt x="53" y="0"/>
                  <a:pt x="44" y="9"/>
                  <a:pt x="44" y="19"/>
                </a:cubicBezTo>
                <a:cubicBezTo>
                  <a:pt x="44" y="28"/>
                  <a:pt x="44" y="28"/>
                  <a:pt x="44" y="28"/>
                </a:cubicBezTo>
                <a:cubicBezTo>
                  <a:pt x="44" y="35"/>
                  <a:pt x="48" y="42"/>
                  <a:pt x="53" y="46"/>
                </a:cubicBezTo>
                <a:cubicBezTo>
                  <a:pt x="53" y="52"/>
                  <a:pt x="53" y="52"/>
                  <a:pt x="53" y="52"/>
                </a:cubicBezTo>
                <a:cubicBezTo>
                  <a:pt x="53" y="52"/>
                  <a:pt x="53" y="53"/>
                  <a:pt x="52" y="53"/>
                </a:cubicBezTo>
                <a:cubicBezTo>
                  <a:pt x="42" y="60"/>
                  <a:pt x="42" y="60"/>
                  <a:pt x="42" y="60"/>
                </a:cubicBezTo>
                <a:cubicBezTo>
                  <a:pt x="38" y="62"/>
                  <a:pt x="36" y="66"/>
                  <a:pt x="36" y="70"/>
                </a:cubicBezTo>
                <a:cubicBezTo>
                  <a:pt x="36" y="78"/>
                  <a:pt x="36" y="78"/>
                  <a:pt x="36" y="78"/>
                </a:cubicBezTo>
                <a:cubicBezTo>
                  <a:pt x="35" y="78"/>
                  <a:pt x="35" y="78"/>
                  <a:pt x="34" y="78"/>
                </a:cubicBezTo>
                <a:cubicBezTo>
                  <a:pt x="27" y="78"/>
                  <a:pt x="27" y="78"/>
                  <a:pt x="27" y="78"/>
                </a:cubicBezTo>
                <a:cubicBezTo>
                  <a:pt x="16" y="78"/>
                  <a:pt x="8" y="86"/>
                  <a:pt x="8" y="97"/>
                </a:cubicBezTo>
                <a:cubicBezTo>
                  <a:pt x="8" y="106"/>
                  <a:pt x="8" y="106"/>
                  <a:pt x="8" y="106"/>
                </a:cubicBezTo>
                <a:cubicBezTo>
                  <a:pt x="8" y="113"/>
                  <a:pt x="11" y="119"/>
                  <a:pt x="17" y="124"/>
                </a:cubicBezTo>
                <a:cubicBezTo>
                  <a:pt x="17" y="129"/>
                  <a:pt x="17" y="129"/>
                  <a:pt x="17" y="129"/>
                </a:cubicBezTo>
                <a:cubicBezTo>
                  <a:pt x="17" y="130"/>
                  <a:pt x="16" y="131"/>
                  <a:pt x="15" y="131"/>
                </a:cubicBezTo>
                <a:cubicBezTo>
                  <a:pt x="5" y="137"/>
                  <a:pt x="5" y="137"/>
                  <a:pt x="5" y="137"/>
                </a:cubicBezTo>
                <a:cubicBezTo>
                  <a:pt x="2" y="139"/>
                  <a:pt x="0" y="143"/>
                  <a:pt x="0" y="147"/>
                </a:cubicBezTo>
                <a:cubicBezTo>
                  <a:pt x="0" y="194"/>
                  <a:pt x="0" y="194"/>
                  <a:pt x="0" y="194"/>
                </a:cubicBezTo>
                <a:cubicBezTo>
                  <a:pt x="0" y="197"/>
                  <a:pt x="0" y="200"/>
                  <a:pt x="1" y="203"/>
                </a:cubicBezTo>
                <a:cubicBezTo>
                  <a:pt x="3" y="207"/>
                  <a:pt x="5" y="211"/>
                  <a:pt x="7" y="213"/>
                </a:cubicBezTo>
                <a:cubicBezTo>
                  <a:pt x="7" y="214"/>
                  <a:pt x="8" y="215"/>
                  <a:pt x="8" y="216"/>
                </a:cubicBezTo>
                <a:cubicBezTo>
                  <a:pt x="8" y="235"/>
                  <a:pt x="8" y="235"/>
                  <a:pt x="8" y="235"/>
                </a:cubicBezTo>
                <a:cubicBezTo>
                  <a:pt x="8" y="238"/>
                  <a:pt x="10" y="240"/>
                  <a:pt x="12" y="240"/>
                </a:cubicBezTo>
                <a:cubicBezTo>
                  <a:pt x="15" y="240"/>
                  <a:pt x="17" y="238"/>
                  <a:pt x="17" y="235"/>
                </a:cubicBezTo>
                <a:cubicBezTo>
                  <a:pt x="17" y="216"/>
                  <a:pt x="17" y="216"/>
                  <a:pt x="17" y="216"/>
                </a:cubicBezTo>
                <a:cubicBezTo>
                  <a:pt x="17" y="213"/>
                  <a:pt x="16" y="210"/>
                  <a:pt x="14" y="207"/>
                </a:cubicBezTo>
                <a:cubicBezTo>
                  <a:pt x="13" y="206"/>
                  <a:pt x="11" y="203"/>
                  <a:pt x="10" y="199"/>
                </a:cubicBezTo>
                <a:cubicBezTo>
                  <a:pt x="9" y="198"/>
                  <a:pt x="9" y="196"/>
                  <a:pt x="9" y="194"/>
                </a:cubicBezTo>
                <a:cubicBezTo>
                  <a:pt x="9" y="147"/>
                  <a:pt x="9" y="147"/>
                  <a:pt x="9" y="147"/>
                </a:cubicBezTo>
                <a:cubicBezTo>
                  <a:pt x="9" y="146"/>
                  <a:pt x="9" y="146"/>
                  <a:pt x="10" y="145"/>
                </a:cubicBezTo>
                <a:cubicBezTo>
                  <a:pt x="18" y="140"/>
                  <a:pt x="18" y="140"/>
                  <a:pt x="18" y="140"/>
                </a:cubicBezTo>
                <a:cubicBezTo>
                  <a:pt x="22" y="145"/>
                  <a:pt x="22" y="145"/>
                  <a:pt x="22" y="145"/>
                </a:cubicBezTo>
                <a:cubicBezTo>
                  <a:pt x="24" y="147"/>
                  <a:pt x="27" y="148"/>
                  <a:pt x="30" y="148"/>
                </a:cubicBezTo>
                <a:cubicBezTo>
                  <a:pt x="33" y="148"/>
                  <a:pt x="36" y="147"/>
                  <a:pt x="38" y="145"/>
                </a:cubicBezTo>
                <a:cubicBezTo>
                  <a:pt x="43" y="140"/>
                  <a:pt x="43" y="140"/>
                  <a:pt x="43" y="140"/>
                </a:cubicBezTo>
                <a:cubicBezTo>
                  <a:pt x="50" y="145"/>
                  <a:pt x="50" y="145"/>
                  <a:pt x="50" y="145"/>
                </a:cubicBezTo>
                <a:cubicBezTo>
                  <a:pt x="51" y="146"/>
                  <a:pt x="51" y="146"/>
                  <a:pt x="51" y="147"/>
                </a:cubicBezTo>
                <a:cubicBezTo>
                  <a:pt x="51" y="194"/>
                  <a:pt x="51" y="194"/>
                  <a:pt x="51" y="194"/>
                </a:cubicBezTo>
                <a:cubicBezTo>
                  <a:pt x="51" y="196"/>
                  <a:pt x="51" y="198"/>
                  <a:pt x="51" y="199"/>
                </a:cubicBezTo>
                <a:cubicBezTo>
                  <a:pt x="49" y="203"/>
                  <a:pt x="47" y="206"/>
                  <a:pt x="46" y="207"/>
                </a:cubicBezTo>
                <a:cubicBezTo>
                  <a:pt x="44" y="210"/>
                  <a:pt x="43" y="213"/>
                  <a:pt x="43" y="216"/>
                </a:cubicBezTo>
                <a:cubicBezTo>
                  <a:pt x="43" y="235"/>
                  <a:pt x="43" y="235"/>
                  <a:pt x="43" y="235"/>
                </a:cubicBezTo>
                <a:cubicBezTo>
                  <a:pt x="43" y="238"/>
                  <a:pt x="45" y="240"/>
                  <a:pt x="48" y="240"/>
                </a:cubicBezTo>
                <a:cubicBezTo>
                  <a:pt x="51" y="240"/>
                  <a:pt x="53" y="238"/>
                  <a:pt x="53" y="235"/>
                </a:cubicBezTo>
                <a:cubicBezTo>
                  <a:pt x="53" y="216"/>
                  <a:pt x="53" y="216"/>
                  <a:pt x="53" y="216"/>
                </a:cubicBezTo>
                <a:cubicBezTo>
                  <a:pt x="53" y="215"/>
                  <a:pt x="53" y="214"/>
                  <a:pt x="54" y="213"/>
                </a:cubicBezTo>
                <a:cubicBezTo>
                  <a:pt x="55" y="211"/>
                  <a:pt x="57" y="207"/>
                  <a:pt x="59" y="203"/>
                </a:cubicBezTo>
                <a:cubicBezTo>
                  <a:pt x="60" y="200"/>
                  <a:pt x="61" y="197"/>
                  <a:pt x="61" y="194"/>
                </a:cubicBezTo>
                <a:cubicBezTo>
                  <a:pt x="61" y="147"/>
                  <a:pt x="61" y="147"/>
                  <a:pt x="61" y="147"/>
                </a:cubicBezTo>
                <a:cubicBezTo>
                  <a:pt x="61" y="143"/>
                  <a:pt x="59" y="139"/>
                  <a:pt x="55" y="137"/>
                </a:cubicBezTo>
                <a:cubicBezTo>
                  <a:pt x="45" y="131"/>
                  <a:pt x="45" y="131"/>
                  <a:pt x="45" y="131"/>
                </a:cubicBezTo>
                <a:cubicBezTo>
                  <a:pt x="44" y="131"/>
                  <a:pt x="44" y="130"/>
                  <a:pt x="44" y="129"/>
                </a:cubicBezTo>
                <a:cubicBezTo>
                  <a:pt x="44" y="124"/>
                  <a:pt x="44" y="124"/>
                  <a:pt x="44" y="124"/>
                </a:cubicBezTo>
                <a:cubicBezTo>
                  <a:pt x="49" y="120"/>
                  <a:pt x="53" y="113"/>
                  <a:pt x="53" y="106"/>
                </a:cubicBezTo>
                <a:cubicBezTo>
                  <a:pt x="53" y="97"/>
                  <a:pt x="53" y="97"/>
                  <a:pt x="53" y="97"/>
                </a:cubicBezTo>
                <a:cubicBezTo>
                  <a:pt x="53" y="91"/>
                  <a:pt x="50" y="85"/>
                  <a:pt x="45" y="82"/>
                </a:cubicBezTo>
                <a:cubicBezTo>
                  <a:pt x="45" y="70"/>
                  <a:pt x="45" y="70"/>
                  <a:pt x="45" y="70"/>
                </a:cubicBezTo>
                <a:cubicBezTo>
                  <a:pt x="45" y="69"/>
                  <a:pt x="46" y="68"/>
                  <a:pt x="47" y="67"/>
                </a:cubicBezTo>
                <a:cubicBezTo>
                  <a:pt x="54" y="63"/>
                  <a:pt x="54" y="63"/>
                  <a:pt x="54" y="63"/>
                </a:cubicBezTo>
                <a:cubicBezTo>
                  <a:pt x="59" y="68"/>
                  <a:pt x="59" y="68"/>
                  <a:pt x="59" y="68"/>
                </a:cubicBezTo>
                <a:cubicBezTo>
                  <a:pt x="61" y="70"/>
                  <a:pt x="64" y="71"/>
                  <a:pt x="67" y="71"/>
                </a:cubicBezTo>
                <a:cubicBezTo>
                  <a:pt x="70" y="71"/>
                  <a:pt x="73" y="70"/>
                  <a:pt x="75" y="68"/>
                </a:cubicBezTo>
                <a:cubicBezTo>
                  <a:pt x="79" y="63"/>
                  <a:pt x="79" y="63"/>
                  <a:pt x="79" y="63"/>
                </a:cubicBezTo>
                <a:cubicBezTo>
                  <a:pt x="87" y="67"/>
                  <a:pt x="87" y="67"/>
                  <a:pt x="87" y="67"/>
                </a:cubicBezTo>
                <a:cubicBezTo>
                  <a:pt x="88" y="68"/>
                  <a:pt x="88" y="69"/>
                  <a:pt x="88" y="70"/>
                </a:cubicBezTo>
                <a:cubicBezTo>
                  <a:pt x="88" y="83"/>
                  <a:pt x="88" y="83"/>
                  <a:pt x="88" y="83"/>
                </a:cubicBezTo>
                <a:cubicBezTo>
                  <a:pt x="84" y="86"/>
                  <a:pt x="82" y="91"/>
                  <a:pt x="82" y="97"/>
                </a:cubicBezTo>
                <a:cubicBezTo>
                  <a:pt x="82" y="106"/>
                  <a:pt x="82" y="106"/>
                  <a:pt x="82" y="106"/>
                </a:cubicBezTo>
                <a:cubicBezTo>
                  <a:pt x="82" y="113"/>
                  <a:pt x="85" y="119"/>
                  <a:pt x="90" y="124"/>
                </a:cubicBezTo>
                <a:cubicBezTo>
                  <a:pt x="90" y="129"/>
                  <a:pt x="90" y="129"/>
                  <a:pt x="90" y="129"/>
                </a:cubicBezTo>
                <a:cubicBezTo>
                  <a:pt x="90" y="130"/>
                  <a:pt x="90" y="131"/>
                  <a:pt x="89" y="131"/>
                </a:cubicBezTo>
                <a:cubicBezTo>
                  <a:pt x="79" y="137"/>
                  <a:pt x="79" y="137"/>
                  <a:pt x="79" y="137"/>
                </a:cubicBezTo>
                <a:cubicBezTo>
                  <a:pt x="76" y="139"/>
                  <a:pt x="74" y="143"/>
                  <a:pt x="74" y="147"/>
                </a:cubicBezTo>
                <a:cubicBezTo>
                  <a:pt x="74" y="194"/>
                  <a:pt x="74" y="194"/>
                  <a:pt x="74" y="194"/>
                </a:cubicBezTo>
                <a:cubicBezTo>
                  <a:pt x="74" y="197"/>
                  <a:pt x="74" y="200"/>
                  <a:pt x="75" y="203"/>
                </a:cubicBezTo>
                <a:cubicBezTo>
                  <a:pt x="77" y="207"/>
                  <a:pt x="79" y="211"/>
                  <a:pt x="81" y="213"/>
                </a:cubicBezTo>
                <a:cubicBezTo>
                  <a:pt x="81" y="214"/>
                  <a:pt x="82" y="215"/>
                  <a:pt x="82" y="216"/>
                </a:cubicBezTo>
                <a:cubicBezTo>
                  <a:pt x="82" y="235"/>
                  <a:pt x="82" y="235"/>
                  <a:pt x="82" y="235"/>
                </a:cubicBezTo>
                <a:cubicBezTo>
                  <a:pt x="82" y="238"/>
                  <a:pt x="84" y="240"/>
                  <a:pt x="86" y="240"/>
                </a:cubicBezTo>
                <a:cubicBezTo>
                  <a:pt x="89" y="240"/>
                  <a:pt x="91" y="238"/>
                  <a:pt x="91" y="235"/>
                </a:cubicBezTo>
                <a:cubicBezTo>
                  <a:pt x="91" y="216"/>
                  <a:pt x="91" y="216"/>
                  <a:pt x="91" y="216"/>
                </a:cubicBezTo>
                <a:cubicBezTo>
                  <a:pt x="91" y="213"/>
                  <a:pt x="90" y="210"/>
                  <a:pt x="88" y="207"/>
                </a:cubicBezTo>
                <a:cubicBezTo>
                  <a:pt x="87" y="206"/>
                  <a:pt x="85" y="203"/>
                  <a:pt x="84" y="199"/>
                </a:cubicBezTo>
                <a:cubicBezTo>
                  <a:pt x="83" y="198"/>
                  <a:pt x="83" y="196"/>
                  <a:pt x="83" y="194"/>
                </a:cubicBezTo>
                <a:cubicBezTo>
                  <a:pt x="83" y="147"/>
                  <a:pt x="83" y="147"/>
                  <a:pt x="83" y="147"/>
                </a:cubicBezTo>
                <a:cubicBezTo>
                  <a:pt x="83" y="146"/>
                  <a:pt x="83" y="146"/>
                  <a:pt x="84" y="145"/>
                </a:cubicBezTo>
                <a:cubicBezTo>
                  <a:pt x="91" y="140"/>
                  <a:pt x="91" y="140"/>
                  <a:pt x="91" y="140"/>
                </a:cubicBezTo>
                <a:cubicBezTo>
                  <a:pt x="96" y="145"/>
                  <a:pt x="96" y="145"/>
                  <a:pt x="96" y="145"/>
                </a:cubicBezTo>
                <a:cubicBezTo>
                  <a:pt x="98" y="147"/>
                  <a:pt x="101" y="148"/>
                  <a:pt x="104" y="148"/>
                </a:cubicBezTo>
                <a:cubicBezTo>
                  <a:pt x="107" y="148"/>
                  <a:pt x="110" y="147"/>
                  <a:pt x="112" y="145"/>
                </a:cubicBezTo>
                <a:cubicBezTo>
                  <a:pt x="117" y="140"/>
                  <a:pt x="117" y="140"/>
                  <a:pt x="117" y="140"/>
                </a:cubicBezTo>
                <a:cubicBezTo>
                  <a:pt x="124" y="145"/>
                  <a:pt x="124" y="145"/>
                  <a:pt x="124" y="145"/>
                </a:cubicBezTo>
                <a:cubicBezTo>
                  <a:pt x="125" y="146"/>
                  <a:pt x="125" y="146"/>
                  <a:pt x="125" y="147"/>
                </a:cubicBezTo>
                <a:cubicBezTo>
                  <a:pt x="125" y="194"/>
                  <a:pt x="125" y="194"/>
                  <a:pt x="125" y="194"/>
                </a:cubicBezTo>
                <a:cubicBezTo>
                  <a:pt x="125" y="196"/>
                  <a:pt x="125" y="198"/>
                  <a:pt x="124" y="199"/>
                </a:cubicBezTo>
                <a:cubicBezTo>
                  <a:pt x="123" y="203"/>
                  <a:pt x="121" y="206"/>
                  <a:pt x="120" y="207"/>
                </a:cubicBezTo>
                <a:cubicBezTo>
                  <a:pt x="118" y="210"/>
                  <a:pt x="117" y="213"/>
                  <a:pt x="117" y="216"/>
                </a:cubicBezTo>
                <a:cubicBezTo>
                  <a:pt x="117" y="235"/>
                  <a:pt x="117" y="235"/>
                  <a:pt x="117" y="235"/>
                </a:cubicBezTo>
                <a:cubicBezTo>
                  <a:pt x="117" y="238"/>
                  <a:pt x="119" y="240"/>
                  <a:pt x="122" y="240"/>
                </a:cubicBezTo>
                <a:cubicBezTo>
                  <a:pt x="124" y="240"/>
                  <a:pt x="127" y="238"/>
                  <a:pt x="127" y="235"/>
                </a:cubicBezTo>
                <a:cubicBezTo>
                  <a:pt x="127" y="216"/>
                  <a:pt x="127" y="216"/>
                  <a:pt x="127" y="216"/>
                </a:cubicBezTo>
                <a:cubicBezTo>
                  <a:pt x="127" y="215"/>
                  <a:pt x="127" y="214"/>
                  <a:pt x="127" y="213"/>
                </a:cubicBezTo>
                <a:cubicBezTo>
                  <a:pt x="129" y="211"/>
                  <a:pt x="131" y="207"/>
                  <a:pt x="133" y="203"/>
                </a:cubicBezTo>
                <a:cubicBezTo>
                  <a:pt x="134" y="200"/>
                  <a:pt x="135" y="197"/>
                  <a:pt x="135" y="194"/>
                </a:cubicBezTo>
                <a:cubicBezTo>
                  <a:pt x="135" y="147"/>
                  <a:pt x="135" y="147"/>
                  <a:pt x="135" y="147"/>
                </a:cubicBezTo>
                <a:cubicBezTo>
                  <a:pt x="135" y="143"/>
                  <a:pt x="132" y="139"/>
                  <a:pt x="129" y="137"/>
                </a:cubicBezTo>
                <a:cubicBezTo>
                  <a:pt x="119" y="131"/>
                  <a:pt x="119" y="131"/>
                  <a:pt x="119" y="131"/>
                </a:cubicBezTo>
                <a:cubicBezTo>
                  <a:pt x="118" y="131"/>
                  <a:pt x="118" y="130"/>
                  <a:pt x="118" y="129"/>
                </a:cubicBezTo>
                <a:cubicBezTo>
                  <a:pt x="118" y="124"/>
                  <a:pt x="118" y="124"/>
                  <a:pt x="118" y="124"/>
                </a:cubicBezTo>
                <a:cubicBezTo>
                  <a:pt x="123" y="120"/>
                  <a:pt x="127" y="113"/>
                  <a:pt x="127" y="106"/>
                </a:cubicBezTo>
                <a:cubicBezTo>
                  <a:pt x="127" y="97"/>
                  <a:pt x="127" y="97"/>
                  <a:pt x="127" y="97"/>
                </a:cubicBezTo>
                <a:cubicBezTo>
                  <a:pt x="127" y="91"/>
                  <a:pt x="124" y="85"/>
                  <a:pt x="119" y="82"/>
                </a:cubicBezTo>
                <a:cubicBezTo>
                  <a:pt x="119" y="70"/>
                  <a:pt x="119" y="70"/>
                  <a:pt x="119" y="70"/>
                </a:cubicBezTo>
                <a:cubicBezTo>
                  <a:pt x="119" y="69"/>
                  <a:pt x="120" y="68"/>
                  <a:pt x="120" y="67"/>
                </a:cubicBezTo>
                <a:cubicBezTo>
                  <a:pt x="128" y="63"/>
                  <a:pt x="128" y="63"/>
                  <a:pt x="128" y="63"/>
                </a:cubicBezTo>
                <a:cubicBezTo>
                  <a:pt x="133" y="68"/>
                  <a:pt x="133" y="68"/>
                  <a:pt x="133" y="68"/>
                </a:cubicBezTo>
                <a:cubicBezTo>
                  <a:pt x="135" y="70"/>
                  <a:pt x="137" y="71"/>
                  <a:pt x="140" y="71"/>
                </a:cubicBezTo>
                <a:cubicBezTo>
                  <a:pt x="144" y="71"/>
                  <a:pt x="146" y="70"/>
                  <a:pt x="148" y="68"/>
                </a:cubicBezTo>
                <a:cubicBezTo>
                  <a:pt x="153" y="63"/>
                  <a:pt x="153" y="63"/>
                  <a:pt x="153" y="63"/>
                </a:cubicBezTo>
                <a:cubicBezTo>
                  <a:pt x="161" y="67"/>
                  <a:pt x="161" y="67"/>
                  <a:pt x="161" y="67"/>
                </a:cubicBezTo>
                <a:cubicBezTo>
                  <a:pt x="161" y="68"/>
                  <a:pt x="162" y="69"/>
                  <a:pt x="162" y="70"/>
                </a:cubicBezTo>
                <a:cubicBezTo>
                  <a:pt x="162" y="83"/>
                  <a:pt x="162" y="83"/>
                  <a:pt x="162" y="83"/>
                </a:cubicBezTo>
                <a:cubicBezTo>
                  <a:pt x="158" y="86"/>
                  <a:pt x="156" y="91"/>
                  <a:pt x="156" y="97"/>
                </a:cubicBezTo>
                <a:cubicBezTo>
                  <a:pt x="156" y="106"/>
                  <a:pt x="156" y="106"/>
                  <a:pt x="156" y="106"/>
                </a:cubicBezTo>
                <a:cubicBezTo>
                  <a:pt x="156" y="113"/>
                  <a:pt x="159" y="119"/>
                  <a:pt x="164" y="124"/>
                </a:cubicBezTo>
                <a:cubicBezTo>
                  <a:pt x="164" y="129"/>
                  <a:pt x="164" y="129"/>
                  <a:pt x="164" y="129"/>
                </a:cubicBezTo>
                <a:cubicBezTo>
                  <a:pt x="164" y="130"/>
                  <a:pt x="164" y="131"/>
                  <a:pt x="163" y="131"/>
                </a:cubicBezTo>
                <a:cubicBezTo>
                  <a:pt x="153" y="137"/>
                  <a:pt x="153" y="137"/>
                  <a:pt x="153" y="137"/>
                </a:cubicBezTo>
                <a:cubicBezTo>
                  <a:pt x="150" y="139"/>
                  <a:pt x="147" y="143"/>
                  <a:pt x="147" y="147"/>
                </a:cubicBezTo>
                <a:cubicBezTo>
                  <a:pt x="147" y="194"/>
                  <a:pt x="147" y="194"/>
                  <a:pt x="147" y="194"/>
                </a:cubicBezTo>
                <a:cubicBezTo>
                  <a:pt x="147" y="197"/>
                  <a:pt x="148" y="200"/>
                  <a:pt x="149" y="203"/>
                </a:cubicBezTo>
                <a:cubicBezTo>
                  <a:pt x="151" y="207"/>
                  <a:pt x="153" y="211"/>
                  <a:pt x="155" y="213"/>
                </a:cubicBezTo>
                <a:cubicBezTo>
                  <a:pt x="155" y="214"/>
                  <a:pt x="156" y="215"/>
                  <a:pt x="156" y="216"/>
                </a:cubicBezTo>
                <a:cubicBezTo>
                  <a:pt x="156" y="235"/>
                  <a:pt x="156" y="235"/>
                  <a:pt x="156" y="235"/>
                </a:cubicBezTo>
                <a:cubicBezTo>
                  <a:pt x="156" y="238"/>
                  <a:pt x="158" y="240"/>
                  <a:pt x="160" y="240"/>
                </a:cubicBezTo>
                <a:cubicBezTo>
                  <a:pt x="163" y="240"/>
                  <a:pt x="165" y="238"/>
                  <a:pt x="165" y="235"/>
                </a:cubicBezTo>
                <a:cubicBezTo>
                  <a:pt x="165" y="216"/>
                  <a:pt x="165" y="216"/>
                  <a:pt x="165" y="216"/>
                </a:cubicBezTo>
                <a:cubicBezTo>
                  <a:pt x="165" y="213"/>
                  <a:pt x="164" y="210"/>
                  <a:pt x="162" y="207"/>
                </a:cubicBezTo>
                <a:cubicBezTo>
                  <a:pt x="161" y="206"/>
                  <a:pt x="159" y="203"/>
                  <a:pt x="158" y="199"/>
                </a:cubicBezTo>
                <a:cubicBezTo>
                  <a:pt x="157" y="198"/>
                  <a:pt x="157" y="196"/>
                  <a:pt x="157" y="194"/>
                </a:cubicBezTo>
                <a:cubicBezTo>
                  <a:pt x="157" y="147"/>
                  <a:pt x="157" y="147"/>
                  <a:pt x="157" y="147"/>
                </a:cubicBezTo>
                <a:cubicBezTo>
                  <a:pt x="157" y="146"/>
                  <a:pt x="157" y="146"/>
                  <a:pt x="158" y="145"/>
                </a:cubicBezTo>
                <a:cubicBezTo>
                  <a:pt x="165" y="140"/>
                  <a:pt x="165" y="140"/>
                  <a:pt x="165" y="140"/>
                </a:cubicBezTo>
                <a:cubicBezTo>
                  <a:pt x="170" y="145"/>
                  <a:pt x="170" y="145"/>
                  <a:pt x="170" y="145"/>
                </a:cubicBezTo>
                <a:cubicBezTo>
                  <a:pt x="172" y="147"/>
                  <a:pt x="175" y="148"/>
                  <a:pt x="178" y="148"/>
                </a:cubicBezTo>
                <a:cubicBezTo>
                  <a:pt x="178" y="148"/>
                  <a:pt x="178" y="148"/>
                  <a:pt x="178" y="148"/>
                </a:cubicBezTo>
                <a:cubicBezTo>
                  <a:pt x="181" y="148"/>
                  <a:pt x="184" y="147"/>
                  <a:pt x="186" y="145"/>
                </a:cubicBezTo>
                <a:cubicBezTo>
                  <a:pt x="191" y="140"/>
                  <a:pt x="191" y="140"/>
                  <a:pt x="191" y="140"/>
                </a:cubicBezTo>
                <a:cubicBezTo>
                  <a:pt x="198" y="145"/>
                  <a:pt x="198" y="145"/>
                  <a:pt x="198" y="145"/>
                </a:cubicBezTo>
                <a:cubicBezTo>
                  <a:pt x="199" y="146"/>
                  <a:pt x="199" y="146"/>
                  <a:pt x="199" y="147"/>
                </a:cubicBezTo>
                <a:cubicBezTo>
                  <a:pt x="199" y="194"/>
                  <a:pt x="199" y="194"/>
                  <a:pt x="199" y="194"/>
                </a:cubicBezTo>
                <a:cubicBezTo>
                  <a:pt x="199" y="196"/>
                  <a:pt x="199" y="198"/>
                  <a:pt x="198" y="199"/>
                </a:cubicBezTo>
                <a:cubicBezTo>
                  <a:pt x="197" y="203"/>
                  <a:pt x="195" y="206"/>
                  <a:pt x="194" y="207"/>
                </a:cubicBezTo>
                <a:cubicBezTo>
                  <a:pt x="192" y="210"/>
                  <a:pt x="191" y="213"/>
                  <a:pt x="191" y="216"/>
                </a:cubicBezTo>
                <a:cubicBezTo>
                  <a:pt x="191" y="235"/>
                  <a:pt x="191" y="235"/>
                  <a:pt x="191" y="235"/>
                </a:cubicBezTo>
                <a:cubicBezTo>
                  <a:pt x="191" y="238"/>
                  <a:pt x="193" y="240"/>
                  <a:pt x="196" y="240"/>
                </a:cubicBezTo>
                <a:cubicBezTo>
                  <a:pt x="198" y="240"/>
                  <a:pt x="200" y="238"/>
                  <a:pt x="200" y="235"/>
                </a:cubicBezTo>
                <a:cubicBezTo>
                  <a:pt x="200" y="216"/>
                  <a:pt x="200" y="216"/>
                  <a:pt x="200" y="216"/>
                </a:cubicBezTo>
                <a:cubicBezTo>
                  <a:pt x="200" y="215"/>
                  <a:pt x="201" y="214"/>
                  <a:pt x="201" y="213"/>
                </a:cubicBezTo>
                <a:cubicBezTo>
                  <a:pt x="203" y="211"/>
                  <a:pt x="205" y="207"/>
                  <a:pt x="207" y="203"/>
                </a:cubicBezTo>
                <a:cubicBezTo>
                  <a:pt x="208" y="200"/>
                  <a:pt x="208" y="197"/>
                  <a:pt x="208" y="194"/>
                </a:cubicBezTo>
                <a:cubicBezTo>
                  <a:pt x="208" y="147"/>
                  <a:pt x="208" y="147"/>
                  <a:pt x="208" y="147"/>
                </a:cubicBezTo>
                <a:cubicBezTo>
                  <a:pt x="208" y="143"/>
                  <a:pt x="206" y="139"/>
                  <a:pt x="203" y="137"/>
                </a:cubicBezTo>
                <a:cubicBezTo>
                  <a:pt x="193" y="131"/>
                  <a:pt x="193" y="131"/>
                  <a:pt x="193" y="131"/>
                </a:cubicBezTo>
                <a:cubicBezTo>
                  <a:pt x="192" y="131"/>
                  <a:pt x="192" y="130"/>
                  <a:pt x="192" y="129"/>
                </a:cubicBezTo>
                <a:cubicBezTo>
                  <a:pt x="192" y="124"/>
                  <a:pt x="192" y="124"/>
                  <a:pt x="192" y="124"/>
                </a:cubicBezTo>
                <a:cubicBezTo>
                  <a:pt x="197" y="120"/>
                  <a:pt x="201" y="113"/>
                  <a:pt x="201" y="106"/>
                </a:cubicBezTo>
                <a:cubicBezTo>
                  <a:pt x="201" y="97"/>
                  <a:pt x="201" y="97"/>
                  <a:pt x="201" y="97"/>
                </a:cubicBezTo>
                <a:cubicBezTo>
                  <a:pt x="201" y="91"/>
                  <a:pt x="198" y="85"/>
                  <a:pt x="193" y="82"/>
                </a:cubicBezTo>
                <a:cubicBezTo>
                  <a:pt x="193" y="70"/>
                  <a:pt x="193" y="70"/>
                  <a:pt x="193" y="70"/>
                </a:cubicBezTo>
                <a:cubicBezTo>
                  <a:pt x="193" y="69"/>
                  <a:pt x="194" y="68"/>
                  <a:pt x="194" y="67"/>
                </a:cubicBezTo>
                <a:cubicBezTo>
                  <a:pt x="202" y="63"/>
                  <a:pt x="202" y="63"/>
                  <a:pt x="202" y="63"/>
                </a:cubicBezTo>
                <a:cubicBezTo>
                  <a:pt x="207" y="68"/>
                  <a:pt x="207" y="68"/>
                  <a:pt x="207" y="68"/>
                </a:cubicBezTo>
                <a:cubicBezTo>
                  <a:pt x="208" y="70"/>
                  <a:pt x="211" y="71"/>
                  <a:pt x="214" y="71"/>
                </a:cubicBezTo>
                <a:cubicBezTo>
                  <a:pt x="218" y="71"/>
                  <a:pt x="220" y="70"/>
                  <a:pt x="222" y="68"/>
                </a:cubicBezTo>
                <a:cubicBezTo>
                  <a:pt x="227" y="63"/>
                  <a:pt x="227" y="63"/>
                  <a:pt x="227" y="63"/>
                </a:cubicBezTo>
                <a:cubicBezTo>
                  <a:pt x="235" y="67"/>
                  <a:pt x="235" y="67"/>
                  <a:pt x="235" y="67"/>
                </a:cubicBezTo>
                <a:cubicBezTo>
                  <a:pt x="235" y="68"/>
                  <a:pt x="236" y="69"/>
                  <a:pt x="236" y="70"/>
                </a:cubicBezTo>
                <a:cubicBezTo>
                  <a:pt x="236" y="83"/>
                  <a:pt x="236" y="83"/>
                  <a:pt x="236" y="83"/>
                </a:cubicBezTo>
                <a:cubicBezTo>
                  <a:pt x="232" y="86"/>
                  <a:pt x="229" y="91"/>
                  <a:pt x="229" y="97"/>
                </a:cubicBezTo>
                <a:cubicBezTo>
                  <a:pt x="229" y="106"/>
                  <a:pt x="229" y="106"/>
                  <a:pt x="229" y="106"/>
                </a:cubicBezTo>
                <a:cubicBezTo>
                  <a:pt x="229" y="113"/>
                  <a:pt x="233" y="119"/>
                  <a:pt x="238" y="124"/>
                </a:cubicBezTo>
                <a:cubicBezTo>
                  <a:pt x="238" y="129"/>
                  <a:pt x="238" y="129"/>
                  <a:pt x="238" y="129"/>
                </a:cubicBezTo>
                <a:cubicBezTo>
                  <a:pt x="238" y="130"/>
                  <a:pt x="238" y="131"/>
                  <a:pt x="237" y="131"/>
                </a:cubicBezTo>
                <a:cubicBezTo>
                  <a:pt x="227" y="137"/>
                  <a:pt x="227" y="137"/>
                  <a:pt x="227" y="137"/>
                </a:cubicBezTo>
                <a:cubicBezTo>
                  <a:pt x="224" y="139"/>
                  <a:pt x="221" y="143"/>
                  <a:pt x="221" y="147"/>
                </a:cubicBezTo>
                <a:cubicBezTo>
                  <a:pt x="221" y="194"/>
                  <a:pt x="221" y="194"/>
                  <a:pt x="221" y="194"/>
                </a:cubicBezTo>
                <a:cubicBezTo>
                  <a:pt x="221" y="197"/>
                  <a:pt x="222" y="200"/>
                  <a:pt x="223" y="203"/>
                </a:cubicBezTo>
                <a:cubicBezTo>
                  <a:pt x="225" y="207"/>
                  <a:pt x="227" y="211"/>
                  <a:pt x="229" y="213"/>
                </a:cubicBezTo>
                <a:cubicBezTo>
                  <a:pt x="229" y="214"/>
                  <a:pt x="229" y="215"/>
                  <a:pt x="229" y="216"/>
                </a:cubicBezTo>
                <a:cubicBezTo>
                  <a:pt x="229" y="235"/>
                  <a:pt x="229" y="235"/>
                  <a:pt x="229" y="235"/>
                </a:cubicBezTo>
                <a:cubicBezTo>
                  <a:pt x="229" y="238"/>
                  <a:pt x="232" y="240"/>
                  <a:pt x="234" y="240"/>
                </a:cubicBezTo>
                <a:cubicBezTo>
                  <a:pt x="237" y="240"/>
                  <a:pt x="239" y="238"/>
                  <a:pt x="239" y="235"/>
                </a:cubicBezTo>
                <a:cubicBezTo>
                  <a:pt x="239" y="216"/>
                  <a:pt x="239" y="216"/>
                  <a:pt x="239" y="216"/>
                </a:cubicBezTo>
                <a:cubicBezTo>
                  <a:pt x="239" y="213"/>
                  <a:pt x="238" y="210"/>
                  <a:pt x="236" y="207"/>
                </a:cubicBezTo>
                <a:cubicBezTo>
                  <a:pt x="235" y="206"/>
                  <a:pt x="233" y="203"/>
                  <a:pt x="232" y="199"/>
                </a:cubicBezTo>
                <a:cubicBezTo>
                  <a:pt x="231" y="198"/>
                  <a:pt x="231" y="196"/>
                  <a:pt x="231" y="194"/>
                </a:cubicBezTo>
                <a:cubicBezTo>
                  <a:pt x="231" y="147"/>
                  <a:pt x="231" y="147"/>
                  <a:pt x="231" y="147"/>
                </a:cubicBezTo>
                <a:cubicBezTo>
                  <a:pt x="231" y="146"/>
                  <a:pt x="231" y="146"/>
                  <a:pt x="232" y="145"/>
                </a:cubicBezTo>
                <a:cubicBezTo>
                  <a:pt x="239" y="140"/>
                  <a:pt x="239" y="140"/>
                  <a:pt x="239" y="140"/>
                </a:cubicBezTo>
                <a:cubicBezTo>
                  <a:pt x="244" y="145"/>
                  <a:pt x="244" y="145"/>
                  <a:pt x="244" y="145"/>
                </a:cubicBezTo>
                <a:cubicBezTo>
                  <a:pt x="246" y="147"/>
                  <a:pt x="249" y="148"/>
                  <a:pt x="252" y="148"/>
                </a:cubicBezTo>
                <a:cubicBezTo>
                  <a:pt x="255" y="148"/>
                  <a:pt x="258" y="147"/>
                  <a:pt x="260" y="145"/>
                </a:cubicBezTo>
                <a:cubicBezTo>
                  <a:pt x="264" y="140"/>
                  <a:pt x="264" y="140"/>
                  <a:pt x="264" y="140"/>
                </a:cubicBezTo>
                <a:cubicBezTo>
                  <a:pt x="272" y="145"/>
                  <a:pt x="272" y="145"/>
                  <a:pt x="272" y="145"/>
                </a:cubicBezTo>
                <a:cubicBezTo>
                  <a:pt x="273" y="146"/>
                  <a:pt x="273" y="146"/>
                  <a:pt x="273" y="147"/>
                </a:cubicBezTo>
                <a:cubicBezTo>
                  <a:pt x="273" y="194"/>
                  <a:pt x="273" y="194"/>
                  <a:pt x="273" y="194"/>
                </a:cubicBezTo>
                <a:cubicBezTo>
                  <a:pt x="273" y="196"/>
                  <a:pt x="273" y="198"/>
                  <a:pt x="272" y="199"/>
                </a:cubicBezTo>
                <a:cubicBezTo>
                  <a:pt x="271" y="203"/>
                  <a:pt x="269" y="206"/>
                  <a:pt x="268" y="207"/>
                </a:cubicBezTo>
                <a:cubicBezTo>
                  <a:pt x="266" y="210"/>
                  <a:pt x="265" y="213"/>
                  <a:pt x="265" y="216"/>
                </a:cubicBezTo>
                <a:cubicBezTo>
                  <a:pt x="265" y="235"/>
                  <a:pt x="265" y="235"/>
                  <a:pt x="265" y="235"/>
                </a:cubicBezTo>
                <a:cubicBezTo>
                  <a:pt x="265" y="238"/>
                  <a:pt x="267" y="240"/>
                  <a:pt x="270" y="240"/>
                </a:cubicBezTo>
                <a:cubicBezTo>
                  <a:pt x="272" y="240"/>
                  <a:pt x="274" y="238"/>
                  <a:pt x="274" y="235"/>
                </a:cubicBezTo>
                <a:cubicBezTo>
                  <a:pt x="274" y="216"/>
                  <a:pt x="274" y="216"/>
                  <a:pt x="274" y="216"/>
                </a:cubicBezTo>
                <a:cubicBezTo>
                  <a:pt x="274" y="215"/>
                  <a:pt x="275" y="214"/>
                  <a:pt x="275" y="213"/>
                </a:cubicBezTo>
                <a:cubicBezTo>
                  <a:pt x="277" y="211"/>
                  <a:pt x="279" y="207"/>
                  <a:pt x="281" y="203"/>
                </a:cubicBezTo>
                <a:cubicBezTo>
                  <a:pt x="282" y="200"/>
                  <a:pt x="282" y="197"/>
                  <a:pt x="282" y="194"/>
                </a:cubicBezTo>
                <a:cubicBezTo>
                  <a:pt x="282" y="147"/>
                  <a:pt x="282" y="147"/>
                  <a:pt x="282" y="147"/>
                </a:cubicBezTo>
                <a:cubicBezTo>
                  <a:pt x="282" y="143"/>
                  <a:pt x="280" y="139"/>
                  <a:pt x="277" y="137"/>
                </a:cubicBezTo>
                <a:close/>
                <a:moveTo>
                  <a:pt x="17" y="97"/>
                </a:moveTo>
                <a:cubicBezTo>
                  <a:pt x="17" y="91"/>
                  <a:pt x="21" y="87"/>
                  <a:pt x="27" y="87"/>
                </a:cubicBezTo>
                <a:cubicBezTo>
                  <a:pt x="34" y="87"/>
                  <a:pt x="34" y="87"/>
                  <a:pt x="34" y="87"/>
                </a:cubicBezTo>
                <a:cubicBezTo>
                  <a:pt x="39" y="87"/>
                  <a:pt x="44" y="91"/>
                  <a:pt x="44" y="97"/>
                </a:cubicBezTo>
                <a:cubicBezTo>
                  <a:pt x="44" y="106"/>
                  <a:pt x="44" y="106"/>
                  <a:pt x="44" y="106"/>
                </a:cubicBezTo>
                <a:cubicBezTo>
                  <a:pt x="44" y="111"/>
                  <a:pt x="41" y="115"/>
                  <a:pt x="38" y="117"/>
                </a:cubicBezTo>
                <a:cubicBezTo>
                  <a:pt x="37" y="117"/>
                  <a:pt x="37" y="117"/>
                  <a:pt x="37" y="117"/>
                </a:cubicBezTo>
                <a:cubicBezTo>
                  <a:pt x="35" y="118"/>
                  <a:pt x="33" y="119"/>
                  <a:pt x="30" y="119"/>
                </a:cubicBezTo>
                <a:cubicBezTo>
                  <a:pt x="30" y="119"/>
                  <a:pt x="30" y="119"/>
                  <a:pt x="30" y="119"/>
                </a:cubicBezTo>
                <a:cubicBezTo>
                  <a:pt x="23" y="119"/>
                  <a:pt x="17" y="113"/>
                  <a:pt x="17" y="106"/>
                </a:cubicBezTo>
                <a:lnTo>
                  <a:pt x="17" y="97"/>
                </a:lnTo>
                <a:close/>
                <a:moveTo>
                  <a:pt x="36" y="134"/>
                </a:moveTo>
                <a:cubicBezTo>
                  <a:pt x="32" y="139"/>
                  <a:pt x="32" y="139"/>
                  <a:pt x="32" y="139"/>
                </a:cubicBezTo>
                <a:cubicBezTo>
                  <a:pt x="31" y="139"/>
                  <a:pt x="29" y="139"/>
                  <a:pt x="29" y="139"/>
                </a:cubicBezTo>
                <a:cubicBezTo>
                  <a:pt x="24" y="134"/>
                  <a:pt x="24" y="134"/>
                  <a:pt x="24" y="134"/>
                </a:cubicBezTo>
                <a:cubicBezTo>
                  <a:pt x="25" y="133"/>
                  <a:pt x="26" y="131"/>
                  <a:pt x="26" y="129"/>
                </a:cubicBezTo>
                <a:cubicBezTo>
                  <a:pt x="26" y="128"/>
                  <a:pt x="26" y="128"/>
                  <a:pt x="26" y="128"/>
                </a:cubicBezTo>
                <a:cubicBezTo>
                  <a:pt x="27" y="128"/>
                  <a:pt x="29" y="128"/>
                  <a:pt x="30" y="128"/>
                </a:cubicBezTo>
                <a:cubicBezTo>
                  <a:pt x="30" y="128"/>
                  <a:pt x="30" y="128"/>
                  <a:pt x="30" y="128"/>
                </a:cubicBezTo>
                <a:cubicBezTo>
                  <a:pt x="32" y="128"/>
                  <a:pt x="33" y="128"/>
                  <a:pt x="35" y="128"/>
                </a:cubicBezTo>
                <a:cubicBezTo>
                  <a:pt x="35" y="129"/>
                  <a:pt x="35" y="129"/>
                  <a:pt x="35" y="129"/>
                </a:cubicBezTo>
                <a:cubicBezTo>
                  <a:pt x="35" y="131"/>
                  <a:pt x="35" y="133"/>
                  <a:pt x="36" y="134"/>
                </a:cubicBezTo>
                <a:close/>
                <a:moveTo>
                  <a:pt x="53" y="19"/>
                </a:moveTo>
                <a:cubicBezTo>
                  <a:pt x="53" y="14"/>
                  <a:pt x="58" y="9"/>
                  <a:pt x="63" y="9"/>
                </a:cubicBezTo>
                <a:cubicBezTo>
                  <a:pt x="70" y="9"/>
                  <a:pt x="70" y="9"/>
                  <a:pt x="70" y="9"/>
                </a:cubicBezTo>
                <a:cubicBezTo>
                  <a:pt x="76" y="9"/>
                  <a:pt x="80" y="14"/>
                  <a:pt x="80" y="19"/>
                </a:cubicBezTo>
                <a:cubicBezTo>
                  <a:pt x="80" y="28"/>
                  <a:pt x="80" y="28"/>
                  <a:pt x="80" y="28"/>
                </a:cubicBezTo>
                <a:cubicBezTo>
                  <a:pt x="80" y="33"/>
                  <a:pt x="78" y="37"/>
                  <a:pt x="74" y="39"/>
                </a:cubicBezTo>
                <a:cubicBezTo>
                  <a:pt x="74" y="39"/>
                  <a:pt x="74" y="39"/>
                  <a:pt x="74" y="39"/>
                </a:cubicBezTo>
                <a:cubicBezTo>
                  <a:pt x="72" y="41"/>
                  <a:pt x="69" y="41"/>
                  <a:pt x="67" y="41"/>
                </a:cubicBezTo>
                <a:cubicBezTo>
                  <a:pt x="67" y="41"/>
                  <a:pt x="67" y="41"/>
                  <a:pt x="67" y="41"/>
                </a:cubicBezTo>
                <a:cubicBezTo>
                  <a:pt x="59" y="41"/>
                  <a:pt x="53" y="36"/>
                  <a:pt x="53" y="28"/>
                </a:cubicBezTo>
                <a:lnTo>
                  <a:pt x="53" y="19"/>
                </a:lnTo>
                <a:close/>
                <a:moveTo>
                  <a:pt x="65" y="61"/>
                </a:moveTo>
                <a:cubicBezTo>
                  <a:pt x="61" y="57"/>
                  <a:pt x="61" y="57"/>
                  <a:pt x="61" y="57"/>
                </a:cubicBezTo>
                <a:cubicBezTo>
                  <a:pt x="62" y="55"/>
                  <a:pt x="62" y="53"/>
                  <a:pt x="62" y="52"/>
                </a:cubicBezTo>
                <a:cubicBezTo>
                  <a:pt x="62" y="50"/>
                  <a:pt x="62" y="50"/>
                  <a:pt x="62" y="50"/>
                </a:cubicBezTo>
                <a:cubicBezTo>
                  <a:pt x="64" y="50"/>
                  <a:pt x="65" y="51"/>
                  <a:pt x="67" y="51"/>
                </a:cubicBezTo>
                <a:cubicBezTo>
                  <a:pt x="67" y="51"/>
                  <a:pt x="67" y="51"/>
                  <a:pt x="67" y="51"/>
                </a:cubicBezTo>
                <a:cubicBezTo>
                  <a:pt x="68" y="51"/>
                  <a:pt x="70" y="50"/>
                  <a:pt x="71" y="50"/>
                </a:cubicBezTo>
                <a:cubicBezTo>
                  <a:pt x="71" y="52"/>
                  <a:pt x="71" y="52"/>
                  <a:pt x="71" y="52"/>
                </a:cubicBezTo>
                <a:cubicBezTo>
                  <a:pt x="71" y="53"/>
                  <a:pt x="72" y="55"/>
                  <a:pt x="72" y="57"/>
                </a:cubicBezTo>
                <a:cubicBezTo>
                  <a:pt x="68" y="61"/>
                  <a:pt x="68" y="61"/>
                  <a:pt x="68" y="61"/>
                </a:cubicBezTo>
                <a:cubicBezTo>
                  <a:pt x="68" y="61"/>
                  <a:pt x="66" y="61"/>
                  <a:pt x="65" y="61"/>
                </a:cubicBezTo>
                <a:close/>
                <a:moveTo>
                  <a:pt x="108" y="87"/>
                </a:moveTo>
                <a:cubicBezTo>
                  <a:pt x="113" y="87"/>
                  <a:pt x="117" y="91"/>
                  <a:pt x="117" y="97"/>
                </a:cubicBezTo>
                <a:cubicBezTo>
                  <a:pt x="117" y="106"/>
                  <a:pt x="117" y="106"/>
                  <a:pt x="117" y="106"/>
                </a:cubicBezTo>
                <a:cubicBezTo>
                  <a:pt x="117" y="111"/>
                  <a:pt x="115" y="115"/>
                  <a:pt x="111" y="117"/>
                </a:cubicBezTo>
                <a:cubicBezTo>
                  <a:pt x="111" y="117"/>
                  <a:pt x="111" y="117"/>
                  <a:pt x="111" y="117"/>
                </a:cubicBezTo>
                <a:cubicBezTo>
                  <a:pt x="109" y="118"/>
                  <a:pt x="107" y="119"/>
                  <a:pt x="104" y="119"/>
                </a:cubicBezTo>
                <a:cubicBezTo>
                  <a:pt x="104" y="119"/>
                  <a:pt x="104" y="119"/>
                  <a:pt x="104" y="119"/>
                </a:cubicBezTo>
                <a:cubicBezTo>
                  <a:pt x="97" y="119"/>
                  <a:pt x="91" y="113"/>
                  <a:pt x="91" y="106"/>
                </a:cubicBezTo>
                <a:cubicBezTo>
                  <a:pt x="91" y="97"/>
                  <a:pt x="91" y="97"/>
                  <a:pt x="91" y="97"/>
                </a:cubicBezTo>
                <a:cubicBezTo>
                  <a:pt x="91" y="91"/>
                  <a:pt x="95" y="87"/>
                  <a:pt x="101" y="87"/>
                </a:cubicBezTo>
                <a:lnTo>
                  <a:pt x="108" y="87"/>
                </a:lnTo>
                <a:close/>
                <a:moveTo>
                  <a:pt x="110" y="134"/>
                </a:moveTo>
                <a:cubicBezTo>
                  <a:pt x="105" y="139"/>
                  <a:pt x="105" y="139"/>
                  <a:pt x="105" y="139"/>
                </a:cubicBezTo>
                <a:cubicBezTo>
                  <a:pt x="105" y="139"/>
                  <a:pt x="103" y="139"/>
                  <a:pt x="103" y="139"/>
                </a:cubicBezTo>
                <a:cubicBezTo>
                  <a:pt x="98" y="134"/>
                  <a:pt x="98" y="134"/>
                  <a:pt x="98" y="134"/>
                </a:cubicBezTo>
                <a:cubicBezTo>
                  <a:pt x="99" y="133"/>
                  <a:pt x="100" y="131"/>
                  <a:pt x="100" y="129"/>
                </a:cubicBezTo>
                <a:cubicBezTo>
                  <a:pt x="100" y="128"/>
                  <a:pt x="100" y="128"/>
                  <a:pt x="100" y="128"/>
                </a:cubicBezTo>
                <a:cubicBezTo>
                  <a:pt x="101" y="128"/>
                  <a:pt x="103" y="128"/>
                  <a:pt x="104" y="128"/>
                </a:cubicBezTo>
                <a:cubicBezTo>
                  <a:pt x="104" y="128"/>
                  <a:pt x="104" y="128"/>
                  <a:pt x="104" y="128"/>
                </a:cubicBezTo>
                <a:cubicBezTo>
                  <a:pt x="106" y="128"/>
                  <a:pt x="107" y="128"/>
                  <a:pt x="109" y="128"/>
                </a:cubicBezTo>
                <a:cubicBezTo>
                  <a:pt x="109" y="129"/>
                  <a:pt x="109" y="129"/>
                  <a:pt x="109" y="129"/>
                </a:cubicBezTo>
                <a:cubicBezTo>
                  <a:pt x="109" y="131"/>
                  <a:pt x="109" y="133"/>
                  <a:pt x="110" y="134"/>
                </a:cubicBezTo>
                <a:close/>
                <a:moveTo>
                  <a:pt x="127" y="19"/>
                </a:moveTo>
                <a:cubicBezTo>
                  <a:pt x="127" y="14"/>
                  <a:pt x="132" y="9"/>
                  <a:pt x="137" y="9"/>
                </a:cubicBezTo>
                <a:cubicBezTo>
                  <a:pt x="144" y="9"/>
                  <a:pt x="144" y="9"/>
                  <a:pt x="144" y="9"/>
                </a:cubicBezTo>
                <a:cubicBezTo>
                  <a:pt x="150" y="9"/>
                  <a:pt x="154" y="14"/>
                  <a:pt x="154" y="19"/>
                </a:cubicBezTo>
                <a:cubicBezTo>
                  <a:pt x="154" y="28"/>
                  <a:pt x="154" y="28"/>
                  <a:pt x="154" y="28"/>
                </a:cubicBezTo>
                <a:cubicBezTo>
                  <a:pt x="154" y="33"/>
                  <a:pt x="151" y="37"/>
                  <a:pt x="148" y="39"/>
                </a:cubicBezTo>
                <a:cubicBezTo>
                  <a:pt x="148" y="39"/>
                  <a:pt x="148" y="39"/>
                  <a:pt x="148" y="39"/>
                </a:cubicBezTo>
                <a:cubicBezTo>
                  <a:pt x="146" y="41"/>
                  <a:pt x="143" y="41"/>
                  <a:pt x="141" y="41"/>
                </a:cubicBezTo>
                <a:cubicBezTo>
                  <a:pt x="140" y="41"/>
                  <a:pt x="140" y="41"/>
                  <a:pt x="140" y="41"/>
                </a:cubicBezTo>
                <a:cubicBezTo>
                  <a:pt x="133" y="41"/>
                  <a:pt x="127" y="36"/>
                  <a:pt x="127" y="28"/>
                </a:cubicBezTo>
                <a:lnTo>
                  <a:pt x="127" y="19"/>
                </a:lnTo>
                <a:close/>
                <a:moveTo>
                  <a:pt x="139" y="61"/>
                </a:moveTo>
                <a:cubicBezTo>
                  <a:pt x="135" y="57"/>
                  <a:pt x="135" y="57"/>
                  <a:pt x="135" y="57"/>
                </a:cubicBezTo>
                <a:cubicBezTo>
                  <a:pt x="136" y="55"/>
                  <a:pt x="136" y="53"/>
                  <a:pt x="136" y="52"/>
                </a:cubicBezTo>
                <a:cubicBezTo>
                  <a:pt x="136" y="50"/>
                  <a:pt x="136" y="50"/>
                  <a:pt x="136" y="50"/>
                </a:cubicBezTo>
                <a:cubicBezTo>
                  <a:pt x="137" y="50"/>
                  <a:pt x="139" y="51"/>
                  <a:pt x="140" y="51"/>
                </a:cubicBezTo>
                <a:cubicBezTo>
                  <a:pt x="141" y="51"/>
                  <a:pt x="141" y="51"/>
                  <a:pt x="141" y="51"/>
                </a:cubicBezTo>
                <a:cubicBezTo>
                  <a:pt x="142" y="51"/>
                  <a:pt x="144" y="50"/>
                  <a:pt x="145" y="50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3"/>
                  <a:pt x="145" y="55"/>
                  <a:pt x="146" y="57"/>
                </a:cubicBezTo>
                <a:cubicBezTo>
                  <a:pt x="142" y="61"/>
                  <a:pt x="142" y="61"/>
                  <a:pt x="142" y="61"/>
                </a:cubicBezTo>
                <a:cubicBezTo>
                  <a:pt x="142" y="61"/>
                  <a:pt x="139" y="61"/>
                  <a:pt x="139" y="61"/>
                </a:cubicBezTo>
                <a:close/>
                <a:moveTo>
                  <a:pt x="182" y="87"/>
                </a:moveTo>
                <a:cubicBezTo>
                  <a:pt x="187" y="87"/>
                  <a:pt x="191" y="91"/>
                  <a:pt x="191" y="97"/>
                </a:cubicBezTo>
                <a:cubicBezTo>
                  <a:pt x="191" y="106"/>
                  <a:pt x="191" y="106"/>
                  <a:pt x="191" y="106"/>
                </a:cubicBezTo>
                <a:cubicBezTo>
                  <a:pt x="191" y="111"/>
                  <a:pt x="189" y="115"/>
                  <a:pt x="185" y="117"/>
                </a:cubicBezTo>
                <a:cubicBezTo>
                  <a:pt x="185" y="117"/>
                  <a:pt x="185" y="117"/>
                  <a:pt x="185" y="117"/>
                </a:cubicBezTo>
                <a:cubicBezTo>
                  <a:pt x="183" y="118"/>
                  <a:pt x="181" y="119"/>
                  <a:pt x="178" y="119"/>
                </a:cubicBezTo>
                <a:cubicBezTo>
                  <a:pt x="178" y="119"/>
                  <a:pt x="178" y="119"/>
                  <a:pt x="178" y="119"/>
                </a:cubicBezTo>
                <a:cubicBezTo>
                  <a:pt x="171" y="119"/>
                  <a:pt x="165" y="113"/>
                  <a:pt x="165" y="106"/>
                </a:cubicBezTo>
                <a:cubicBezTo>
                  <a:pt x="165" y="97"/>
                  <a:pt x="165" y="97"/>
                  <a:pt x="165" y="97"/>
                </a:cubicBezTo>
                <a:cubicBezTo>
                  <a:pt x="165" y="91"/>
                  <a:pt x="169" y="87"/>
                  <a:pt x="174" y="87"/>
                </a:cubicBezTo>
                <a:lnTo>
                  <a:pt x="182" y="87"/>
                </a:lnTo>
                <a:close/>
                <a:moveTo>
                  <a:pt x="184" y="134"/>
                </a:moveTo>
                <a:cubicBezTo>
                  <a:pt x="179" y="139"/>
                  <a:pt x="179" y="139"/>
                  <a:pt x="179" y="139"/>
                </a:cubicBezTo>
                <a:cubicBezTo>
                  <a:pt x="179" y="139"/>
                  <a:pt x="179" y="139"/>
                  <a:pt x="178" y="139"/>
                </a:cubicBezTo>
                <a:cubicBezTo>
                  <a:pt x="177" y="139"/>
                  <a:pt x="177" y="139"/>
                  <a:pt x="177" y="139"/>
                </a:cubicBezTo>
                <a:cubicBezTo>
                  <a:pt x="172" y="134"/>
                  <a:pt x="172" y="134"/>
                  <a:pt x="172" y="134"/>
                </a:cubicBezTo>
                <a:cubicBezTo>
                  <a:pt x="173" y="133"/>
                  <a:pt x="174" y="131"/>
                  <a:pt x="174" y="129"/>
                </a:cubicBezTo>
                <a:cubicBezTo>
                  <a:pt x="174" y="128"/>
                  <a:pt x="174" y="128"/>
                  <a:pt x="174" y="128"/>
                </a:cubicBezTo>
                <a:cubicBezTo>
                  <a:pt x="175" y="128"/>
                  <a:pt x="176" y="128"/>
                  <a:pt x="178" y="128"/>
                </a:cubicBezTo>
                <a:cubicBezTo>
                  <a:pt x="178" y="128"/>
                  <a:pt x="178" y="128"/>
                  <a:pt x="178" y="128"/>
                </a:cubicBezTo>
                <a:cubicBezTo>
                  <a:pt x="180" y="128"/>
                  <a:pt x="181" y="128"/>
                  <a:pt x="182" y="128"/>
                </a:cubicBezTo>
                <a:cubicBezTo>
                  <a:pt x="182" y="129"/>
                  <a:pt x="182" y="129"/>
                  <a:pt x="182" y="129"/>
                </a:cubicBezTo>
                <a:cubicBezTo>
                  <a:pt x="182" y="131"/>
                  <a:pt x="183" y="133"/>
                  <a:pt x="184" y="134"/>
                </a:cubicBezTo>
                <a:close/>
                <a:moveTo>
                  <a:pt x="201" y="19"/>
                </a:moveTo>
                <a:cubicBezTo>
                  <a:pt x="201" y="14"/>
                  <a:pt x="206" y="9"/>
                  <a:pt x="211" y="9"/>
                </a:cubicBezTo>
                <a:cubicBezTo>
                  <a:pt x="218" y="9"/>
                  <a:pt x="218" y="9"/>
                  <a:pt x="218" y="9"/>
                </a:cubicBezTo>
                <a:cubicBezTo>
                  <a:pt x="224" y="9"/>
                  <a:pt x="228" y="14"/>
                  <a:pt x="228" y="19"/>
                </a:cubicBezTo>
                <a:cubicBezTo>
                  <a:pt x="228" y="28"/>
                  <a:pt x="228" y="28"/>
                  <a:pt x="228" y="28"/>
                </a:cubicBezTo>
                <a:cubicBezTo>
                  <a:pt x="228" y="33"/>
                  <a:pt x="225" y="37"/>
                  <a:pt x="222" y="39"/>
                </a:cubicBezTo>
                <a:cubicBezTo>
                  <a:pt x="222" y="39"/>
                  <a:pt x="222" y="39"/>
                  <a:pt x="222" y="39"/>
                </a:cubicBezTo>
                <a:cubicBezTo>
                  <a:pt x="220" y="41"/>
                  <a:pt x="217" y="41"/>
                  <a:pt x="215" y="41"/>
                </a:cubicBezTo>
                <a:cubicBezTo>
                  <a:pt x="214" y="41"/>
                  <a:pt x="214" y="41"/>
                  <a:pt x="214" y="41"/>
                </a:cubicBezTo>
                <a:cubicBezTo>
                  <a:pt x="207" y="41"/>
                  <a:pt x="201" y="36"/>
                  <a:pt x="201" y="28"/>
                </a:cubicBezTo>
                <a:lnTo>
                  <a:pt x="201" y="19"/>
                </a:lnTo>
                <a:close/>
                <a:moveTo>
                  <a:pt x="213" y="61"/>
                </a:moveTo>
                <a:cubicBezTo>
                  <a:pt x="209" y="57"/>
                  <a:pt x="209" y="57"/>
                  <a:pt x="209" y="57"/>
                </a:cubicBezTo>
                <a:cubicBezTo>
                  <a:pt x="210" y="55"/>
                  <a:pt x="210" y="53"/>
                  <a:pt x="210" y="52"/>
                </a:cubicBezTo>
                <a:cubicBezTo>
                  <a:pt x="210" y="50"/>
                  <a:pt x="210" y="50"/>
                  <a:pt x="210" y="50"/>
                </a:cubicBezTo>
                <a:cubicBezTo>
                  <a:pt x="211" y="50"/>
                  <a:pt x="213" y="51"/>
                  <a:pt x="214" y="51"/>
                </a:cubicBezTo>
                <a:cubicBezTo>
                  <a:pt x="215" y="51"/>
                  <a:pt x="215" y="51"/>
                  <a:pt x="215" y="51"/>
                </a:cubicBezTo>
                <a:cubicBezTo>
                  <a:pt x="216" y="51"/>
                  <a:pt x="218" y="50"/>
                  <a:pt x="219" y="50"/>
                </a:cubicBezTo>
                <a:cubicBezTo>
                  <a:pt x="219" y="52"/>
                  <a:pt x="219" y="52"/>
                  <a:pt x="219" y="52"/>
                </a:cubicBezTo>
                <a:cubicBezTo>
                  <a:pt x="219" y="53"/>
                  <a:pt x="219" y="55"/>
                  <a:pt x="220" y="57"/>
                </a:cubicBezTo>
                <a:cubicBezTo>
                  <a:pt x="216" y="61"/>
                  <a:pt x="216" y="61"/>
                  <a:pt x="216" y="61"/>
                </a:cubicBezTo>
                <a:cubicBezTo>
                  <a:pt x="216" y="61"/>
                  <a:pt x="213" y="61"/>
                  <a:pt x="213" y="61"/>
                </a:cubicBezTo>
                <a:close/>
                <a:moveTo>
                  <a:pt x="256" y="87"/>
                </a:moveTo>
                <a:cubicBezTo>
                  <a:pt x="261" y="87"/>
                  <a:pt x="265" y="91"/>
                  <a:pt x="265" y="97"/>
                </a:cubicBezTo>
                <a:cubicBezTo>
                  <a:pt x="265" y="106"/>
                  <a:pt x="265" y="106"/>
                  <a:pt x="265" y="106"/>
                </a:cubicBezTo>
                <a:cubicBezTo>
                  <a:pt x="265" y="111"/>
                  <a:pt x="263" y="115"/>
                  <a:pt x="259" y="117"/>
                </a:cubicBezTo>
                <a:cubicBezTo>
                  <a:pt x="259" y="117"/>
                  <a:pt x="259" y="117"/>
                  <a:pt x="259" y="117"/>
                </a:cubicBezTo>
                <a:cubicBezTo>
                  <a:pt x="257" y="118"/>
                  <a:pt x="255" y="119"/>
                  <a:pt x="252" y="119"/>
                </a:cubicBezTo>
                <a:cubicBezTo>
                  <a:pt x="252" y="119"/>
                  <a:pt x="252" y="119"/>
                  <a:pt x="252" y="119"/>
                </a:cubicBezTo>
                <a:cubicBezTo>
                  <a:pt x="245" y="119"/>
                  <a:pt x="239" y="113"/>
                  <a:pt x="239" y="106"/>
                </a:cubicBezTo>
                <a:cubicBezTo>
                  <a:pt x="239" y="97"/>
                  <a:pt x="239" y="97"/>
                  <a:pt x="239" y="97"/>
                </a:cubicBezTo>
                <a:cubicBezTo>
                  <a:pt x="239" y="91"/>
                  <a:pt x="243" y="87"/>
                  <a:pt x="248" y="87"/>
                </a:cubicBezTo>
                <a:lnTo>
                  <a:pt x="256" y="87"/>
                </a:lnTo>
                <a:close/>
                <a:moveTo>
                  <a:pt x="250" y="139"/>
                </a:moveTo>
                <a:cubicBezTo>
                  <a:pt x="246" y="134"/>
                  <a:pt x="246" y="134"/>
                  <a:pt x="246" y="134"/>
                </a:cubicBezTo>
                <a:cubicBezTo>
                  <a:pt x="247" y="133"/>
                  <a:pt x="247" y="131"/>
                  <a:pt x="247" y="129"/>
                </a:cubicBezTo>
                <a:cubicBezTo>
                  <a:pt x="247" y="128"/>
                  <a:pt x="247" y="128"/>
                  <a:pt x="247" y="128"/>
                </a:cubicBezTo>
                <a:cubicBezTo>
                  <a:pt x="249" y="128"/>
                  <a:pt x="250" y="128"/>
                  <a:pt x="252" y="128"/>
                </a:cubicBezTo>
                <a:cubicBezTo>
                  <a:pt x="252" y="128"/>
                  <a:pt x="252" y="128"/>
                  <a:pt x="252" y="128"/>
                </a:cubicBezTo>
                <a:cubicBezTo>
                  <a:pt x="254" y="128"/>
                  <a:pt x="255" y="128"/>
                  <a:pt x="256" y="128"/>
                </a:cubicBezTo>
                <a:cubicBezTo>
                  <a:pt x="256" y="129"/>
                  <a:pt x="256" y="129"/>
                  <a:pt x="256" y="129"/>
                </a:cubicBezTo>
                <a:cubicBezTo>
                  <a:pt x="256" y="131"/>
                  <a:pt x="257" y="133"/>
                  <a:pt x="258" y="134"/>
                </a:cubicBezTo>
                <a:cubicBezTo>
                  <a:pt x="253" y="139"/>
                  <a:pt x="253" y="139"/>
                  <a:pt x="253" y="139"/>
                </a:cubicBezTo>
                <a:cubicBezTo>
                  <a:pt x="253" y="139"/>
                  <a:pt x="251" y="139"/>
                  <a:pt x="250" y="13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" name="TextBox 60"/>
          <p:cNvSpPr txBox="1"/>
          <p:nvPr/>
        </p:nvSpPr>
        <p:spPr>
          <a:xfrm>
            <a:off x="370358" y="1149983"/>
            <a:ext cx="7767587" cy="246221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r>
              <a:rPr lang="ru-RU" sz="1600" dirty="0"/>
              <a:t>Качество предоставляемых услуг обеспечивается: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86119" y="1905760"/>
            <a:ext cx="3416417" cy="184666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r>
              <a:rPr lang="ru-RU" sz="1200" dirty="0">
                <a:solidFill>
                  <a:schemeClr val="accent1"/>
                </a:solidFill>
                <a:sym typeface="Open Sans"/>
              </a:rPr>
              <a:t>Соблюдение нормативных требований</a:t>
            </a:r>
            <a:endParaRPr lang="ru-RU" sz="1200" dirty="0">
              <a:solidFill>
                <a:schemeClr val="accent1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4518502" y="1905760"/>
            <a:ext cx="3416417" cy="184666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200" dirty="0">
                <a:solidFill>
                  <a:schemeClr val="accent1"/>
                </a:solidFill>
                <a:sym typeface="Open Sans"/>
              </a:rPr>
              <a:t>Контроль качества</a:t>
            </a:r>
            <a:endParaRPr lang="ru-RU" sz="1200" dirty="0">
              <a:solidFill>
                <a:schemeClr val="accent1"/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8292249" y="1905760"/>
            <a:ext cx="3416417" cy="184666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200" dirty="0">
                <a:solidFill>
                  <a:schemeClr val="accent1"/>
                </a:solidFill>
                <a:sym typeface="Open Sans"/>
              </a:rPr>
              <a:t>Надёжность и состояние инфраструктуры</a:t>
            </a:r>
            <a:endParaRPr lang="ru-RU" sz="1200" dirty="0">
              <a:solidFill>
                <a:schemeClr val="accent1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8344137" y="3703933"/>
            <a:ext cx="3416417" cy="184666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200" dirty="0">
                <a:solidFill>
                  <a:schemeClr val="accent1"/>
                </a:solidFill>
                <a:sym typeface="Open Sans"/>
              </a:rPr>
              <a:t>Квалификация персонала </a:t>
            </a:r>
            <a:endParaRPr lang="ru-RU" sz="1200" dirty="0">
              <a:solidFill>
                <a:schemeClr val="accent1"/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4461611" y="3707531"/>
            <a:ext cx="3416417" cy="184666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200" dirty="0">
                <a:solidFill>
                  <a:schemeClr val="accent1"/>
                </a:solidFill>
                <a:sym typeface="Open Sans"/>
              </a:rPr>
              <a:t>Работа с потребителями </a:t>
            </a:r>
            <a:endParaRPr lang="ru-RU" sz="1200" dirty="0">
              <a:solidFill>
                <a:schemeClr val="accent1"/>
              </a:solidFill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635154" y="3703933"/>
            <a:ext cx="3416417" cy="184666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200" dirty="0">
                <a:solidFill>
                  <a:schemeClr val="accent1"/>
                </a:solidFill>
                <a:sym typeface="Open Sans"/>
              </a:rPr>
              <a:t>Энергосбережение и </a:t>
            </a:r>
            <a:r>
              <a:rPr lang="ru-RU" sz="1200" dirty="0" err="1">
                <a:solidFill>
                  <a:schemeClr val="accent1"/>
                </a:solidFill>
                <a:sym typeface="Open Sans"/>
              </a:rPr>
              <a:t>ресурсоэффективность</a:t>
            </a:r>
            <a:r>
              <a:rPr lang="ru-RU" sz="1200" dirty="0">
                <a:solidFill>
                  <a:schemeClr val="accent1"/>
                </a:solidFill>
                <a:sym typeface="Open Sans"/>
              </a:rPr>
              <a:t> </a:t>
            </a:r>
            <a:endParaRPr lang="ru-RU" sz="12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7304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lt;root reqver=&quot;25060&quot;&gt;&lt;version val=&quot;28176&quot;/&gt;&lt;CPresentation id=&quot;1&quot;&gt;&lt;m_precDefaultNumber&gt;&lt;m_bNumberIsYear val=&quot;1&quot;/&gt;&lt;m_chMinusSymbol&gt;-&lt;/m_chMinusSymbol&gt;&lt;m_chDecimalSymbol17909&gt;,&lt;/m_chDecimalSymbol17909&gt;&lt;m_nGroupingDigits17909 val=&quot;3&quot;/&gt;&lt;m_chGroupingSymbol17909&gt; &lt;/m_chGroupingSymbol17909&gt;&lt;m_yearfmt&gt;&lt;begin val=&quot;0&quot;/&gt;&lt;end val=&quot;4&quot;/&gt;&lt;/m_yearfmt&gt;&lt;/m_precDefaultNumber&gt;&lt;m_precDefaultPercent&gt;&lt;m_bNumberIsYear val=&quot;1&quot;/&gt;&lt;m_chMinusSymbol&gt;-&lt;/m_chMinusSymbol&gt;&lt;m_nDecimalDigits17909 val=&quot;0&quot;/&gt;&lt;m_chDecimalSymbol17909&gt;,&lt;/m_chDecimalSymbol17909&gt;&lt;m_nGroupingDigits17909 val=&quot;3&quot;/&gt;&lt;m_chGroupingSymbol17909&gt; &lt;/m_chGroupingSymbol17909&gt;&lt;m_strSuffix17909&gt;%&lt;/m_strSuffix17909&gt;&lt;m_yearfmt&gt;&lt;begin val=&quot;0&quot;/&gt;&lt;end val=&quot;4&quot;/&gt;&lt;/m_yearfmt&gt;&lt;/m_precDefaultPercent&gt;&lt;m_precDefaultDate&gt;&lt;m_bNumberIsYear val=&quot;0&quot;/&gt;&lt;m_strFormatTime&gt;%d.%m&lt;/m_strFormatTime&gt;&lt;m_yearfmt&gt;&lt;begin val=&quot;0&quot;/&gt;&lt;end val=&quot;0&quot;/&gt;&lt;/m_yearfmt&gt;&lt;/m_precDefaultDate&gt;&lt;m_precDefaultYear&gt;&lt;m_bNumberIsYear val=&quot;0&quot;/&gt;&lt;m_strFormatTime&gt;%Y&lt;/m_strFormatTime&gt;&lt;m_yearfmt&gt;&lt;begin val=&quot;0&quot;/&gt;&lt;end val=&quot;0&quot;/&gt;&lt;/m_yearfmt&gt;&lt;/m_precDefaultYear&gt;&lt;m_precDefaultQuarter&gt;&lt;m_bNumberIsYear val=&quot;0&quot;/&gt;&lt;m_strFormatTime&gt;Q%5&lt;/m_strFormatTime&gt;&lt;m_yearfmt&gt;&lt;begin val=&quot;0&quot;/&gt;&lt;end val=&quot;4&quot;/&gt;&lt;/m_yearfmt&gt;&lt;/m_precDefaultQuarter&gt;&lt;m_precDefaultMonth&gt;&lt;m_bNumberIsYear val=&quot;0&quot;/&gt;&lt;m_strFormatTime&gt;%1&lt;/m_strFormatTime&gt;&lt;m_yearfmt&gt;&lt;begin val=&quot;0&quot;/&gt;&lt;end val=&quot;4&quot;/&gt;&lt;/m_yearfmt&gt;&lt;/m_precDefaultMonth&gt;&lt;m_precDefaultWeek&gt;&lt;m_bNumberIsYear val=&quot;0&quot;/&gt;&lt;m_strFormatTime&gt;%4&lt;/m_strFormatTime&gt;&lt;m_yearfmt&gt;&lt;begin val=&quot;0&quot;/&gt;&lt;end val=&quot;4&quot;/&gt;&lt;/m_yearfmt&gt;&lt;/m_precDefaultWeek&gt;&lt;m_precDefaultDay&gt;&lt;m_bNumberIsYear val=&quot;0&quot;/&gt;&lt;m_strFormatTime&gt;%#d&lt;/m_strFormatTime&gt;&lt;m_yearfmt&gt;&lt;begin val=&quot;0&quot;/&gt;&lt;end val=&quot;4&quot;/&gt;&lt;/m_yearfmt&gt;&lt;/m_precDefaultDay&gt;&lt;m_mruColor&gt;&lt;m_vecMRU length=&quot;0&quot;/&gt;&lt;/m_mruColor&gt;&lt;m_eweekdayFirstOfWeek val=&quot;2&quot;/&gt;&lt;m_eweekdayFirstOfWorkweek val=&quot;2&quot;/&gt;&lt;m_eweekdayFirstOfWeekend val=&quot;7&quot;/&gt;&lt;/CPresentation&gt;&lt;/root&gt;"/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sGMYKkSbWDh.a5gwd.HGw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sGMYKkSbWDh.a5gwd.HGw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sGMYKkSbWDh.a5gwd.HGw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sGMYKkSbWDh.a5gwd.HGw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sGMYKkSbWDh.a5gwd.HGw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sGMYKkSbWDh.a5gwd.HGw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sGMYKkSbWDh.a5gwd.HGw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sGMYKkSbWDh.a5gwd.HGw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sGMYKkSbWDh.a5gwd.HGw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lbwm7nEqw69AhGmOstLNQ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sGMYKkSbWDh.a5gwd.HGw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sGMYKkSbWDh.a5gwd.HGw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wit99C1bymIj23jMItQug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QORyl.nSg2QMSGFH9PCFA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qc06wN.GEd8n7ZgumBBgA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AEqUc1fpQa_hDO3bSv8PQ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qayRfDUbHSgL2cErPVspQ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U3QJQ30t2c4hCOLPhjhqQ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h.qB1mxpEj73zZ7Vsxf6A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K0iuf7468dNCTxmqjAYDQ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bbHigGcq_zUwLE2fEArpg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wit99C1bymIj23jMItQug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2o5uPtJEfWRdWU_Dumf5g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DrIzTH.1Tbv1TNEdDbHCw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.EiJ3GOpBNnSi91kXZ26A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PJdWte7Ic4qlI5I5iNC0Q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.TgpPwRGKOrXEkQzJrOLg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bs7YjwqsdLH_gxb8GvobQ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YWMgEqFVDr.arUCIRIrKA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UBKNrSrdP5jmFSH3HkXVQ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7iYzPKUFD3LuIyFcsE4zw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uwDDLyMsd5v_HzBGddN7A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LcXBGRS27uruUYwTep8jA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3YFwbZqenuaMbwrnhamkA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9x3gsObGqnI3Eh9emzaqQ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XwvHMqbHMwQ2f.Eg3HwOg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SLKTCLTHOBehd453uwsDA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.1uc4vo7353_9.GhtK6fw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KOTCfew4SAlNHfT93g5SA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rVYNZPJS.QEb_617ZS30Q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UV2MeIpVQWcyGkwT_C7ag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zew723Tgr7RMg7mGNjlzQ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AjdgfvQNwhh4SOE_1n_kA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fLWb6iCBvSVbq_L8k7Kcw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KOu_t3_W7H.D66WEtkCyA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ktVLY0rDZdo6Hz9n9dfFw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A4GgFWNwTAbn7bg9MJQDw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EY.Rbxdsz2J_ZjimrSqGw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4UnSHX4aqZOr9qg651ulg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VbSbyulMNPSoB2Kb0nCRg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U6IZAggvefxRxYg4mNU6g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q8CPwFD3GRzt.5oK2NWlA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ERG">
  <a:themeElements>
    <a:clrScheme name="ERG Final">
      <a:dk1>
        <a:srgbClr val="32373C"/>
      </a:dk1>
      <a:lt1>
        <a:srgbClr val="FFFFFF"/>
      </a:lt1>
      <a:dk2>
        <a:srgbClr val="5A6469"/>
      </a:dk2>
      <a:lt2>
        <a:srgbClr val="FFFFFF"/>
      </a:lt2>
      <a:accent1>
        <a:srgbClr val="EF7F1A"/>
      </a:accent1>
      <a:accent2>
        <a:srgbClr val="FF9E29"/>
      </a:accent2>
      <a:accent3>
        <a:srgbClr val="32373C"/>
      </a:accent3>
      <a:accent4>
        <a:srgbClr val="5A6469"/>
      </a:accent4>
      <a:accent5>
        <a:srgbClr val="003751"/>
      </a:accent5>
      <a:accent6>
        <a:srgbClr val="DB1516"/>
      </a:accent6>
      <a:hlink>
        <a:srgbClr val="008E22"/>
      </a:hlink>
      <a:folHlink>
        <a:srgbClr val="009FBB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4">
            <a:lumMod val="20000"/>
            <a:lumOff val="80000"/>
          </a:schemeClr>
        </a:solidFill>
        <a:ln w="9525"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1400" dirty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noFill/>
        <a:ln w="9525">
          <a:solidFill>
            <a:schemeClr val="tx2"/>
          </a:solidFill>
        </a:ln>
      </a:spPr>
      <a:bodyPr/>
      <a:lstStyle/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lnDef>
    <a:txDef>
      <a:spPr/>
      <a:bodyPr lIns="0" tIns="0" rIns="0" bIns="0">
        <a:spAutoFit/>
      </a:bodyPr>
      <a:lstStyle>
        <a:defPPr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D794720A19038744BE4039F7392C9B77" ma:contentTypeVersion="10" ma:contentTypeDescription="Создание документа." ma:contentTypeScope="" ma:versionID="30c03a8721c12eacc24a4a6a7491c350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02f955febea7e716b4e91cddba171100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?mso-contentType ?>
<spe:Receivers xmlns:spe="http://schemas.microsoft.com/sharepoint/events">
  <Receiver>
    <Name>Policy Auditing</Name>
    <Synchronization>Synchronous</Synchronization>
    <Type>10001</Type>
    <SequenceNumber>1100</SequenceNumber>
    <Url/>
    <Assembly>Microsoft.Office.Policy, Version=15.0.0.0, Culture=neutral, PublicKeyToken=71e9bce111e9429c</Assembly>
    <Class>Microsoft.Office.RecordsManagement.Internal.AuditHandler</Class>
    <Data/>
    <Filter/>
  </Receiver>
  <Receiver>
    <Name>Policy Auditing</Name>
    <Synchronization>Synchronous</Synchronization>
    <Type>10002</Type>
    <SequenceNumber>1101</SequenceNumber>
    <Url/>
    <Assembly>Microsoft.Office.Policy, Version=15.0.0.0, Culture=neutral, PublicKeyToken=71e9bce111e9429c</Assembly>
    <Class>Microsoft.Office.RecordsManagement.Internal.AuditHandler</Class>
    <Data/>
    <Filter/>
  </Receiver>
  <Receiver>
    <Name>Policy Auditing</Name>
    <Synchronization>Synchronous</Synchronization>
    <Type>10004</Type>
    <SequenceNumber>1102</SequenceNumber>
    <Url/>
    <Assembly>Microsoft.Office.Policy, Version=15.0.0.0, Culture=neutral, PublicKeyToken=71e9bce111e9429c</Assembly>
    <Class>Microsoft.Office.RecordsManagement.Internal.AuditHandler</Class>
    <Data/>
    <Filter/>
  </Receiver>
  <Receiver>
    <Name>Policy Auditing</Name>
    <Synchronization>Synchronous</Synchronization>
    <Type>10006</Type>
    <SequenceNumber>1103</SequenceNumber>
    <Url/>
    <Assembly>Microsoft.Office.Policy, Version=15.0.0.0, Culture=neutral, PublicKeyToken=71e9bce111e9429c</Assembly>
    <Class>Microsoft.Office.RecordsManagement.Internal.AuditHandler</Class>
    <Data/>
    <Filter/>
  </Receiver>
</spe:Receivers>
</file>

<file path=customXml/item5.xml><?xml version="1.0" encoding="utf-8"?>
<?mso-contentType ?>
<customXsn xmlns="http://schemas.microsoft.com/office/2006/metadata/customXsn">
  <xsnLocation/>
  <cached>True</cached>
  <openByDefault>True</openByDefault>
  <xsnScope/>
</customXsn>
</file>

<file path=customXml/itemProps1.xml><?xml version="1.0" encoding="utf-8"?>
<ds:datastoreItem xmlns:ds="http://schemas.openxmlformats.org/officeDocument/2006/customXml" ds:itemID="{006531CA-FA80-4FC1-8E6B-983EC72D86E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A5EE0E1E-0B15-4740-95FC-5FF232746345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B7BC26CC-B2F1-4088-B519-35393224FB84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7D9BF692-53D4-4DEC-8282-250BB9170889}">
  <ds:schemaRefs>
    <ds:schemaRef ds:uri="http://schemas.microsoft.com/sharepoint/events"/>
  </ds:schemaRefs>
</ds:datastoreItem>
</file>

<file path=customXml/itemProps5.xml><?xml version="1.0" encoding="utf-8"?>
<ds:datastoreItem xmlns:ds="http://schemas.openxmlformats.org/officeDocument/2006/customXml" ds:itemID="{B47B0B24-AEBA-4DFF-94F2-E519378CA232}">
  <ds:schemaRefs>
    <ds:schemaRef ds:uri="http://schemas.microsoft.com/office/2006/metadata/customXs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38930</TotalTime>
  <Words>2096</Words>
  <Application>Microsoft Office PowerPoint</Application>
  <PresentationFormat>Широкоэкранный</PresentationFormat>
  <Paragraphs>586</Paragraphs>
  <Slides>12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22" baseType="lpstr">
      <vt:lpstr>Arial</vt:lpstr>
      <vt:lpstr>Arial (Основной текст)</vt:lpstr>
      <vt:lpstr>Calibri</vt:lpstr>
      <vt:lpstr>Montserrat</vt:lpstr>
      <vt:lpstr>Open Sans</vt:lpstr>
      <vt:lpstr>Segoe UI Semibold</vt:lpstr>
      <vt:lpstr>Times New Roman</vt:lpstr>
      <vt:lpstr>Wingdings</vt:lpstr>
      <vt:lpstr>ERG</vt:lpstr>
      <vt:lpstr>Слайд think-cell</vt:lpstr>
      <vt:lpstr>Презентация PowerPoint</vt:lpstr>
      <vt:lpstr>ЕЭК:  Общая информация о субъекте естественной монополии</vt:lpstr>
      <vt:lpstr>ЕЭК: Информация об исполнении утвержденной инвестиционной программы на  2025 год по итогам 2025 года</vt:lpstr>
      <vt:lpstr>ЕЭК: Информация о постатейном исполнении утвержденной тарифной сметы по производству тепловой энергии за 2025 год</vt:lpstr>
      <vt:lpstr>ЕЭК: Отчет о постатейном исполнении утвержденной тарифной сметы по производству тепловой энергии за 2025 год</vt:lpstr>
      <vt:lpstr>ЕЭК: Информация о соблюдении показателей качества и надежности регулируемых услуг и достижении показателей эффективности деятельности за 2025 год</vt:lpstr>
      <vt:lpstr>ЕЭК: Информация об основных финансово-экономических показателях и об объемах предоставленных услуг по производству тепловой энергии за 2025 год</vt:lpstr>
      <vt:lpstr>ЕЭК: Информация о проводимой работе с потребителями регулируемых услуг</vt:lpstr>
      <vt:lpstr>Информация о качестве предоставляемых регулируемых услуг</vt:lpstr>
      <vt:lpstr> ЕЭК: Перспективы деятельности (планах развития), в том числе возможных изменениях тарифов                                                 </vt:lpstr>
      <vt:lpstr>Информация об оказываемой услуге – подача воды по распределительным сетям (малая мощность)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Maria Donchenko</dc:creator>
  <cp:lastModifiedBy>Yelena Kochetkova</cp:lastModifiedBy>
  <cp:revision>1428</cp:revision>
  <cp:lastPrinted>2024-04-24T05:02:58Z</cp:lastPrinted>
  <dcterms:created xsi:type="dcterms:W3CDTF">2017-11-25T12:09:27Z</dcterms:created>
  <dcterms:modified xsi:type="dcterms:W3CDTF">2026-04-16T04:35:04Z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0x010100D794720A19038744BE4039F7392C9B77</vt:lpwstr>
  </property>
</Properties>
</file>